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sldIdLst>
    <p:sldId id="258" r:id="rId2"/>
    <p:sldId id="256" r:id="rId3"/>
    <p:sldId id="260" r:id="rId4"/>
    <p:sldId id="257" r:id="rId5"/>
    <p:sldId id="259" r:id="rId6"/>
    <p:sldId id="262" r:id="rId7"/>
    <p:sldId id="261" r:id="rId8"/>
    <p:sldId id="264" r:id="rId9"/>
    <p:sldId id="263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71"/>
    <p:restoredTop sz="94674"/>
  </p:normalViewPr>
  <p:slideViewPr>
    <p:cSldViewPr snapToGrid="0" snapToObjects="1">
      <p:cViewPr varScale="1">
        <p:scale>
          <a:sx n="124" d="100"/>
          <a:sy n="124" d="100"/>
        </p:scale>
        <p:origin x="1880" y="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C4B351-5699-6043-B4FE-016BC5E2321A}" type="datetimeFigureOut">
              <a:rPr lang="en-US" smtClean="0"/>
              <a:t>1/23/18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25F9F2-2B04-AD4B-9BC1-7580ACA4D6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79472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Photo: At the intersection of 14</a:t>
            </a:r>
            <a:r>
              <a:rPr lang="en-US" baseline="30000" dirty="0"/>
              <a:t>th</a:t>
            </a:r>
            <a:r>
              <a:rPr lang="en-US" dirty="0"/>
              <a:t> street and 9</a:t>
            </a:r>
            <a:r>
              <a:rPr lang="en-US" baseline="30000" dirty="0"/>
              <a:t>th</a:t>
            </a:r>
            <a:r>
              <a:rPr lang="en-US" dirty="0"/>
              <a:t> avenue, </a:t>
            </a:r>
            <a:r>
              <a:rPr lang="en-US" dirty="0" err="1"/>
              <a:t>Ybor</a:t>
            </a:r>
            <a:r>
              <a:rPr lang="en-US" dirty="0"/>
              <a:t> City, Tampa, Florida. Havana-American Cigar</a:t>
            </a:r>
            <a:r>
              <a:rPr lang="en-US" baseline="0" dirty="0"/>
              <a:t> Factory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25F9F2-2B04-AD4B-9BC1-7580ACA4D6A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82575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i="0" dirty="0"/>
              <a:t>Photo Credit: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i="1" dirty="0"/>
              <a:t>Tampa’s tobacco industry:</a:t>
            </a:r>
            <a:r>
              <a:rPr lang="en-US" i="0" dirty="0"/>
              <a:t> 192-</a:t>
            </a:r>
            <a:endParaRPr lang="en-US" i="1" dirty="0"/>
          </a:p>
          <a:p>
            <a:r>
              <a:rPr lang="en-US" dirty="0"/>
              <a:t>State Archives of Florida, Florida</a:t>
            </a:r>
            <a:r>
              <a:rPr lang="en-US" baseline="0" dirty="0"/>
              <a:t> Memory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25F9F2-2B04-AD4B-9BC1-7580ACA4D6A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59823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i="0" dirty="0"/>
              <a:t>Photo credit: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i="1" dirty="0"/>
              <a:t>Mass meeting of cigar workers on strike – Tampa, Florida. </a:t>
            </a:r>
            <a:r>
              <a:rPr lang="en-US" i="0" dirty="0"/>
              <a:t>1920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i="0" dirty="0"/>
              <a:t>State Archives of Florida, Florida Memory</a:t>
            </a:r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25F9F2-2B04-AD4B-9BC1-7580ACA4D6A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19807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Vicente Martinez </a:t>
            </a:r>
            <a:r>
              <a:rPr lang="en-US" dirty="0" err="1"/>
              <a:t>Ybor</a:t>
            </a:r>
            <a:r>
              <a:rPr lang="en-US" dirty="0"/>
              <a:t> initially fled Cuba to escap</a:t>
            </a:r>
            <a:r>
              <a:rPr lang="en-US" baseline="0" dirty="0"/>
              <a:t>e persecution </a:t>
            </a:r>
            <a:r>
              <a:rPr lang="en-US" dirty="0"/>
              <a:t>after being associated</a:t>
            </a:r>
            <a:r>
              <a:rPr lang="en-US" baseline="0" dirty="0"/>
              <a:t> with revolutionaries.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25F9F2-2B04-AD4B-9BC1-7580ACA4D6A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16505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70979B-76F9-E744-895F-2437AD7D05B3}" type="datetimeFigureOut">
              <a:rPr lang="en-US" smtClean="0"/>
              <a:t>1/23/18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FB8EE-F304-084E-A851-054C69C164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11313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70979B-76F9-E744-895F-2437AD7D05B3}" type="datetimeFigureOut">
              <a:rPr lang="en-US" smtClean="0"/>
              <a:t>1/23/18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FB8EE-F304-084E-A851-054C69C164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6122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70979B-76F9-E744-895F-2437AD7D05B3}" type="datetimeFigureOut">
              <a:rPr lang="en-US" smtClean="0"/>
              <a:t>1/23/18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FB8EE-F304-084E-A851-054C69C164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81097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70979B-76F9-E744-895F-2437AD7D05B3}" type="datetimeFigureOut">
              <a:rPr lang="en-US" smtClean="0"/>
              <a:t>1/23/18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FB8EE-F304-084E-A851-054C69C164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57352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70979B-76F9-E744-895F-2437AD7D05B3}" type="datetimeFigureOut">
              <a:rPr lang="en-US" smtClean="0"/>
              <a:t>1/23/18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FB8EE-F304-084E-A851-054C69C164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35102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70979B-76F9-E744-895F-2437AD7D05B3}" type="datetimeFigureOut">
              <a:rPr lang="en-US" smtClean="0"/>
              <a:t>1/23/18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FB8EE-F304-084E-A851-054C69C164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65449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70979B-76F9-E744-895F-2437AD7D05B3}" type="datetimeFigureOut">
              <a:rPr lang="en-US" smtClean="0"/>
              <a:t>1/23/18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FB8EE-F304-084E-A851-054C69C164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71028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70979B-76F9-E744-895F-2437AD7D05B3}" type="datetimeFigureOut">
              <a:rPr lang="en-US" smtClean="0"/>
              <a:t>1/23/18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FB8EE-F304-084E-A851-054C69C164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87506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70979B-76F9-E744-895F-2437AD7D05B3}" type="datetimeFigureOut">
              <a:rPr lang="en-US" smtClean="0"/>
              <a:t>1/23/18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FB8EE-F304-084E-A851-054C69C164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33436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70979B-76F9-E744-895F-2437AD7D05B3}" type="datetimeFigureOut">
              <a:rPr lang="en-US" smtClean="0"/>
              <a:t>1/23/18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FB8EE-F304-084E-A851-054C69C164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9486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70979B-76F9-E744-895F-2437AD7D05B3}" type="datetimeFigureOut">
              <a:rPr lang="en-US" smtClean="0"/>
              <a:t>1/23/18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FB8EE-F304-084E-A851-054C69C164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8947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70979B-76F9-E744-895F-2437AD7D05B3}" type="datetimeFigureOut">
              <a:rPr lang="en-US" smtClean="0"/>
              <a:t>1/23/18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7FB8EE-F304-084E-A851-054C69C164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52405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635375"/>
            <a:ext cx="7772400" cy="1470025"/>
          </a:xfrm>
        </p:spPr>
        <p:txBody>
          <a:bodyPr/>
          <a:lstStyle/>
          <a:p>
            <a:r>
              <a:rPr lang="en-US" i="1" dirty="0"/>
              <a:t>Destemming the Cigar City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9885" y="5105400"/>
            <a:ext cx="6400800" cy="1752600"/>
          </a:xfrm>
        </p:spPr>
        <p:txBody>
          <a:bodyPr>
            <a:normAutofit/>
          </a:bodyPr>
          <a:lstStyle/>
          <a:p>
            <a:r>
              <a:rPr lang="en-US" sz="3600" i="1" dirty="0"/>
              <a:t>The sociological lens of </a:t>
            </a:r>
          </a:p>
          <a:p>
            <a:r>
              <a:rPr lang="en-US" sz="3600" i="1" dirty="0"/>
              <a:t>Celia y Yunior </a:t>
            </a:r>
            <a:endParaRPr lang="en-US" sz="36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6106" y="267815"/>
            <a:ext cx="5755347" cy="3702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98042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Reflection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sz="3600" dirty="0"/>
              <a:t>In what ways do Celia y </a:t>
            </a:r>
            <a:r>
              <a:rPr lang="en-US" sz="3600" dirty="0" err="1"/>
              <a:t>Yunior</a:t>
            </a:r>
            <a:r>
              <a:rPr lang="en-US" sz="3600" dirty="0"/>
              <a:t> turn a sociological lens on the relationship between Tampa and Havana?</a:t>
            </a:r>
          </a:p>
          <a:p>
            <a:endParaRPr lang="en-US" sz="36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9020" y="3500735"/>
            <a:ext cx="4185784" cy="3002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61380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0" y="533400"/>
            <a:ext cx="7620000" cy="579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61125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330200"/>
            <a:ext cx="7620000" cy="618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23931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0" y="457200"/>
            <a:ext cx="7620000" cy="594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55727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The Rise of Cigar City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279232" cy="4572000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Vicente </a:t>
            </a:r>
            <a:r>
              <a:rPr lang="en-US" dirty="0" err="1"/>
              <a:t>Martínez</a:t>
            </a:r>
            <a:r>
              <a:rPr lang="en-US" dirty="0"/>
              <a:t> </a:t>
            </a:r>
            <a:r>
              <a:rPr lang="en-US" dirty="0" err="1"/>
              <a:t>Ybor</a:t>
            </a:r>
            <a:r>
              <a:rPr lang="en-US" dirty="0"/>
              <a:t> established a cigar factory in Key West in 1869</a:t>
            </a:r>
          </a:p>
          <a:p>
            <a:r>
              <a:rPr lang="en-US" dirty="0"/>
              <a:t>In 1885, moved cigar making to Tampa</a:t>
            </a:r>
          </a:p>
          <a:p>
            <a:r>
              <a:rPr lang="en-US" dirty="0"/>
              <a:t>The area around the cigar factories became known as </a:t>
            </a:r>
            <a:r>
              <a:rPr lang="en-US" dirty="0" err="1"/>
              <a:t>Ybor</a:t>
            </a:r>
            <a:r>
              <a:rPr lang="en-US" dirty="0"/>
              <a:t> City.</a:t>
            </a:r>
          </a:p>
          <a:p>
            <a:r>
              <a:rPr lang="en-US" dirty="0"/>
              <a:t>Immigrants came from Cuba, Latin America, and Europe in search of work</a:t>
            </a:r>
          </a:p>
          <a:p>
            <a:r>
              <a:rPr lang="en-US" dirty="0"/>
              <a:t>By 1910, there were over  150 factories in Tampa employing 10,000 workers.</a:t>
            </a:r>
          </a:p>
        </p:txBody>
      </p:sp>
      <p:pic>
        <p:nvPicPr>
          <p:cNvPr id="1026" name="Picture 2" descr="Image result for vicente martinez ybo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986" y="1965073"/>
            <a:ext cx="4067175" cy="348615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3260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Cigar City in Decline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1" y="1600200"/>
            <a:ext cx="7098632" cy="4525963"/>
          </a:xfrm>
        </p:spPr>
        <p:txBody>
          <a:bodyPr/>
          <a:lstStyle/>
          <a:p>
            <a:r>
              <a:rPr lang="en-US" b="1" dirty="0"/>
              <a:t>1929: </a:t>
            </a:r>
            <a:r>
              <a:rPr lang="en-US" dirty="0"/>
              <a:t>the Great Depression hit the cigar industry as American preferred cheaper machine-made cigars</a:t>
            </a:r>
          </a:p>
          <a:p>
            <a:r>
              <a:rPr lang="en-US" b="1" dirty="0"/>
              <a:t>1960-61</a:t>
            </a:r>
            <a:r>
              <a:rPr lang="en-US" dirty="0"/>
              <a:t>: U.S. imposed Cuban trade embargo; causing many factories to relocate to Honduras, Nicaragua, and the Dominican Republic</a:t>
            </a:r>
          </a:p>
        </p:txBody>
      </p:sp>
      <p:pic>
        <p:nvPicPr>
          <p:cNvPr id="2050" name="Picture 2" descr="Image result for cuban cigars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0" r="5752" b="4769"/>
          <a:stretch/>
        </p:blipFill>
        <p:spPr bwMode="auto">
          <a:xfrm>
            <a:off x="6172201" y="4771566"/>
            <a:ext cx="2767264" cy="199018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31097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Sociological Levels of Analysis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b="1" dirty="0"/>
              <a:t>Macro-level</a:t>
            </a:r>
            <a:r>
              <a:rPr lang="en-US" dirty="0"/>
              <a:t>: large scale processes such as social stability and change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b="1" dirty="0"/>
              <a:t>Micro-level</a:t>
            </a:r>
            <a:r>
              <a:rPr lang="en-US" dirty="0"/>
              <a:t>: small scale interactions between individuals, such as conversation or group dynamics</a:t>
            </a:r>
            <a:endParaRPr lang="en-US" b="1" dirty="0"/>
          </a:p>
          <a:p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3182" y="3770454"/>
            <a:ext cx="3739138" cy="3087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80057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Celia y </a:t>
            </a:r>
            <a:r>
              <a:rPr lang="en-US" dirty="0" err="1"/>
              <a:t>Yunior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495800" y="1600200"/>
            <a:ext cx="4467726" cy="4525963"/>
          </a:xfrm>
        </p:spPr>
        <p:txBody>
          <a:bodyPr>
            <a:noAutofit/>
          </a:bodyPr>
          <a:lstStyle/>
          <a:p>
            <a:r>
              <a:rPr lang="en-US" sz="3000" dirty="0"/>
              <a:t>The two have been working together since 2004</a:t>
            </a:r>
          </a:p>
          <a:p>
            <a:r>
              <a:rPr lang="en-US" sz="3000" dirty="0"/>
              <a:t>Their installation projects focus on the organization of society and daily life</a:t>
            </a:r>
          </a:p>
          <a:p>
            <a:r>
              <a:rPr lang="en-US" sz="3000" dirty="0"/>
              <a:t>They created a special installation for the exhibit at USF CAM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57200" y="5110941"/>
            <a:ext cx="386597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b="1" dirty="0"/>
              <a:t>Celia González Alvarez &amp; </a:t>
            </a:r>
          </a:p>
          <a:p>
            <a:pPr algn="ctr"/>
            <a:r>
              <a:rPr lang="en-US" sz="2200" b="1" dirty="0" err="1"/>
              <a:t>Yunior</a:t>
            </a:r>
            <a:r>
              <a:rPr lang="en-US" sz="2200" b="1" dirty="0"/>
              <a:t> </a:t>
            </a:r>
            <a:r>
              <a:rPr lang="en-US" sz="2200" b="1" dirty="0" err="1"/>
              <a:t>Aguiar</a:t>
            </a:r>
            <a:r>
              <a:rPr lang="en-US" sz="2200" b="1" dirty="0"/>
              <a:t> </a:t>
            </a:r>
            <a:r>
              <a:rPr lang="en-US" sz="2200" b="1" dirty="0" err="1"/>
              <a:t>Perdomo</a:t>
            </a:r>
            <a:endParaRPr lang="en-US" sz="2200" b="1" dirty="0"/>
          </a:p>
        </p:txBody>
      </p:sp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3931" y="2251456"/>
            <a:ext cx="4011869" cy="2208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8831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 err="1"/>
              <a:t>Varaentierra</a:t>
            </a:r>
            <a:r>
              <a:rPr lang="en-US" i="1" dirty="0"/>
              <a:t> (2018)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116" y="1311443"/>
            <a:ext cx="6982025" cy="5221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8458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</TotalTime>
  <Words>293</Words>
  <Application>Microsoft Macintosh PowerPoint</Application>
  <PresentationFormat>On-screen Show (4:3)</PresentationFormat>
  <Paragraphs>36</Paragraphs>
  <Slides>10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Office Theme</vt:lpstr>
      <vt:lpstr>Destemming the Cigar City</vt:lpstr>
      <vt:lpstr>PowerPoint Presentation</vt:lpstr>
      <vt:lpstr>PowerPoint Presentation</vt:lpstr>
      <vt:lpstr>PowerPoint Presentation</vt:lpstr>
      <vt:lpstr>The Rise of Cigar City</vt:lpstr>
      <vt:lpstr>Cigar City in Decline</vt:lpstr>
      <vt:lpstr>Sociological Levels of Analysis</vt:lpstr>
      <vt:lpstr>Celia y Yunior</vt:lpstr>
      <vt:lpstr>Varaentierra (2018)</vt:lpstr>
      <vt:lpstr>Reflection</vt:lpstr>
    </vt:vector>
  </TitlesOfParts>
  <Company/>
  <LinksUpToDate>false</LinksUpToDate>
  <SharedDoc>false</SharedDoc>
  <HyperlinksChanged>false</HyperlinksChanged>
  <AppVersion>16.0009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Sarah Mead</dc:creator>
  <cp:lastModifiedBy>Fuller, Don</cp:lastModifiedBy>
  <cp:revision>19</cp:revision>
  <dcterms:created xsi:type="dcterms:W3CDTF">2018-01-05T23:18:22Z</dcterms:created>
  <dcterms:modified xsi:type="dcterms:W3CDTF">2018-01-23T20:31:59Z</dcterms:modified>
</cp:coreProperties>
</file>