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0"/>
  </p:notesMasterIdLst>
  <p:sldIdLst>
    <p:sldId id="268" r:id="rId5"/>
    <p:sldId id="311" r:id="rId6"/>
    <p:sldId id="328" r:id="rId7"/>
    <p:sldId id="315" r:id="rId8"/>
    <p:sldId id="316" r:id="rId9"/>
    <p:sldId id="329" r:id="rId10"/>
    <p:sldId id="314" r:id="rId11"/>
    <p:sldId id="312" r:id="rId12"/>
    <p:sldId id="330" r:id="rId13"/>
    <p:sldId id="332" r:id="rId14"/>
    <p:sldId id="321" r:id="rId15"/>
    <p:sldId id="322" r:id="rId16"/>
    <p:sldId id="326" r:id="rId17"/>
    <p:sldId id="327" r:id="rId18"/>
    <p:sldId id="333" r:id="rId19"/>
    <p:sldId id="320" r:id="rId20"/>
    <p:sldId id="331" r:id="rId21"/>
    <p:sldId id="271" r:id="rId22"/>
    <p:sldId id="319" r:id="rId23"/>
    <p:sldId id="272" r:id="rId24"/>
    <p:sldId id="273" r:id="rId25"/>
    <p:sldId id="334" r:id="rId26"/>
    <p:sldId id="335" r:id="rId27"/>
    <p:sldId id="325" r:id="rId28"/>
    <p:sldId id="32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321" autoAdjust="0"/>
  </p:normalViewPr>
  <p:slideViewPr>
    <p:cSldViewPr snapToGrid="0">
      <p:cViewPr varScale="1">
        <p:scale>
          <a:sx n="54" d="100"/>
          <a:sy n="54" d="100"/>
        </p:scale>
        <p:origin x="11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A0DF0-936C-47D1-A1D1-C849A2277E64}" type="datetimeFigureOut">
              <a:rPr lang="en-US" smtClean="0"/>
              <a:t>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F0C3F2-C36B-4CA9-83C0-F06A220BB199}" type="slidenum">
              <a:rPr lang="en-US" smtClean="0"/>
              <a:t>‹#›</a:t>
            </a:fld>
            <a:endParaRPr lang="en-US"/>
          </a:p>
        </p:txBody>
      </p:sp>
    </p:spTree>
    <p:extLst>
      <p:ext uri="{BB962C8B-B14F-4D97-AF65-F5344CB8AC3E}">
        <p14:creationId xmlns:p14="http://schemas.microsoft.com/office/powerpoint/2010/main" val="3761883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an art piece from artist Bosco Sodi called </a:t>
            </a:r>
            <a:r>
              <a:rPr lang="en-US" sz="1200" i="1" dirty="0" err="1"/>
              <a:t>Muro</a:t>
            </a:r>
            <a:r>
              <a:rPr lang="en-US" sz="1200" dirty="0"/>
              <a:t>. It was erected in NYC’s Washington Square Park in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will learn more about Bosco Sodi and </a:t>
            </a:r>
            <a:r>
              <a:rPr lang="en-US" sz="1200" i="1" dirty="0" err="1"/>
              <a:t>Muro</a:t>
            </a:r>
            <a:r>
              <a:rPr lang="en-US" sz="1200" dirty="0"/>
              <a:t> today!</a:t>
            </a:r>
          </a:p>
          <a:p>
            <a:endParaRPr lang="en-US" dirty="0"/>
          </a:p>
        </p:txBody>
      </p:sp>
      <p:sp>
        <p:nvSpPr>
          <p:cNvPr id="4" name="Slide Number Placeholder 3"/>
          <p:cNvSpPr>
            <a:spLocks noGrp="1"/>
          </p:cNvSpPr>
          <p:nvPr>
            <p:ph type="sldNum" sz="quarter" idx="5"/>
          </p:nvPr>
        </p:nvSpPr>
        <p:spPr/>
        <p:txBody>
          <a:bodyPr/>
          <a:lstStyle/>
          <a:p>
            <a:fld id="{4AF0C3F2-C36B-4CA9-83C0-F06A220BB199}" type="slidenum">
              <a:rPr lang="en-US" smtClean="0"/>
              <a:t>3</a:t>
            </a:fld>
            <a:endParaRPr lang="en-US"/>
          </a:p>
        </p:txBody>
      </p:sp>
    </p:spTree>
    <p:extLst>
      <p:ext uri="{BB962C8B-B14F-4D97-AF65-F5344CB8AC3E}">
        <p14:creationId xmlns:p14="http://schemas.microsoft.com/office/powerpoint/2010/main" val="1073369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13131"/>
                </a:solidFill>
                <a:effectLst/>
                <a:latin typeface="Tate regular"/>
              </a:rPr>
              <a:t>The term installation art is used to describe large-scale, mixed-media constructions, often designed for a specific place or for a temporary period of time.</a:t>
            </a:r>
          </a:p>
          <a:p>
            <a:endParaRPr lang="en-US" b="0" i="0" dirty="0">
              <a:solidFill>
                <a:srgbClr val="313131"/>
              </a:solidFill>
              <a:effectLst/>
              <a:latin typeface="Tate regular"/>
            </a:endParaRPr>
          </a:p>
          <a:p>
            <a:r>
              <a:rPr lang="en-US" b="0" i="0" dirty="0">
                <a:solidFill>
                  <a:srgbClr val="313131"/>
                </a:solidFill>
                <a:effectLst/>
                <a:latin typeface="Tate regular"/>
              </a:rPr>
              <a:t>Source: https://www.tate.org.uk/art/art-terms/i/installation-art</a:t>
            </a:r>
          </a:p>
          <a:p>
            <a:endParaRPr lang="en-US" dirty="0"/>
          </a:p>
        </p:txBody>
      </p:sp>
      <p:sp>
        <p:nvSpPr>
          <p:cNvPr id="4" name="Slide Number Placeholder 3"/>
          <p:cNvSpPr>
            <a:spLocks noGrp="1"/>
          </p:cNvSpPr>
          <p:nvPr>
            <p:ph type="sldNum" sz="quarter" idx="5"/>
          </p:nvPr>
        </p:nvSpPr>
        <p:spPr/>
        <p:txBody>
          <a:bodyPr/>
          <a:lstStyle/>
          <a:p>
            <a:fld id="{4AF0C3F2-C36B-4CA9-83C0-F06A220BB199}" type="slidenum">
              <a:rPr lang="en-US" smtClean="0"/>
              <a:t>15</a:t>
            </a:fld>
            <a:endParaRPr lang="en-US"/>
          </a:p>
        </p:txBody>
      </p:sp>
    </p:spTree>
    <p:extLst>
      <p:ext uri="{BB962C8B-B14F-4D97-AF65-F5344CB8AC3E}">
        <p14:creationId xmlns:p14="http://schemas.microsoft.com/office/powerpoint/2010/main" val="1590191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Sodi has erected </a:t>
            </a:r>
            <a:r>
              <a:rPr lang="en-US" i="1" dirty="0" err="1"/>
              <a:t>Muro</a:t>
            </a:r>
            <a:r>
              <a:rPr lang="en-US" dirty="0"/>
              <a:t> several times and in various locations. The images on slides 16-19 are from the </a:t>
            </a:r>
            <a:r>
              <a:rPr lang="en-US" i="1" dirty="0" err="1"/>
              <a:t>Muro</a:t>
            </a:r>
            <a:r>
              <a:rPr lang="en-US" dirty="0"/>
              <a:t> installation in Washington Square Park in New York City.</a:t>
            </a:r>
          </a:p>
          <a:p>
            <a:r>
              <a:rPr lang="en-US" dirty="0"/>
              <a:t>Source: https://www.kasmingallery.com/news/bosco-sodi--at-washington-square-park</a:t>
            </a:r>
          </a:p>
          <a:p>
            <a:endParaRPr lang="en-US" dirty="0"/>
          </a:p>
        </p:txBody>
      </p:sp>
      <p:sp>
        <p:nvSpPr>
          <p:cNvPr id="4" name="Slide Number Placeholder 3"/>
          <p:cNvSpPr>
            <a:spLocks noGrp="1"/>
          </p:cNvSpPr>
          <p:nvPr>
            <p:ph type="sldNum" sz="quarter" idx="5"/>
          </p:nvPr>
        </p:nvSpPr>
        <p:spPr/>
        <p:txBody>
          <a:bodyPr/>
          <a:lstStyle/>
          <a:p>
            <a:fld id="{4AF0C3F2-C36B-4CA9-83C0-F06A220BB199}" type="slidenum">
              <a:rPr lang="en-US" smtClean="0"/>
              <a:t>16</a:t>
            </a:fld>
            <a:endParaRPr lang="en-US"/>
          </a:p>
        </p:txBody>
      </p:sp>
    </p:spTree>
    <p:extLst>
      <p:ext uri="{BB962C8B-B14F-4D97-AF65-F5344CB8AC3E}">
        <p14:creationId xmlns:p14="http://schemas.microsoft.com/office/powerpoint/2010/main" val="3410952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800" b="0" i="0" dirty="0">
                <a:solidFill>
                  <a:srgbClr val="000000"/>
                </a:solidFill>
                <a:effectLst/>
                <a:latin typeface="Versailles"/>
              </a:rPr>
              <a:t>Bosco Sodi: </a:t>
            </a:r>
            <a:r>
              <a:rPr lang="en-US" sz="1800" b="0" i="1" dirty="0" err="1">
                <a:solidFill>
                  <a:srgbClr val="000000"/>
                </a:solidFill>
                <a:effectLst/>
                <a:latin typeface="Versailles"/>
              </a:rPr>
              <a:t>Muro</a:t>
            </a:r>
            <a:br>
              <a:rPr lang="en-US" sz="1800" b="0" i="0" dirty="0">
                <a:solidFill>
                  <a:srgbClr val="000000"/>
                </a:solidFill>
                <a:effectLst/>
                <a:latin typeface="Versailles"/>
              </a:rPr>
            </a:br>
            <a:r>
              <a:rPr lang="en-US" sz="1800" b="0" i="0" dirty="0">
                <a:solidFill>
                  <a:srgbClr val="000000"/>
                </a:solidFill>
                <a:effectLst/>
                <a:latin typeface="Versailles"/>
              </a:rPr>
              <a:t>Washington Square Park, New York</a:t>
            </a:r>
            <a:br>
              <a:rPr lang="en-US" sz="1800" b="0" i="0" dirty="0">
                <a:solidFill>
                  <a:srgbClr val="000000"/>
                </a:solidFill>
                <a:effectLst/>
                <a:latin typeface="Versailles"/>
              </a:rPr>
            </a:br>
            <a:r>
              <a:rPr lang="en-US" sz="1800" b="0" i="0" dirty="0">
                <a:solidFill>
                  <a:srgbClr val="000000"/>
                </a:solidFill>
                <a:effectLst/>
                <a:latin typeface="Versailles"/>
              </a:rPr>
              <a:t>September 7, 2017</a:t>
            </a:r>
          </a:p>
          <a:p>
            <a:pPr algn="ctr"/>
            <a:r>
              <a:rPr lang="en-US" sz="1800" b="0" i="0" dirty="0">
                <a:solidFill>
                  <a:srgbClr val="000000"/>
                </a:solidFill>
                <a:effectLst/>
                <a:latin typeface="Versailles"/>
              </a:rPr>
              <a:t>Performance begins at 3 PM</a:t>
            </a:r>
          </a:p>
          <a:p>
            <a:pPr algn="ctr"/>
            <a:r>
              <a:rPr lang="en-US" sz="1800" b="0" i="0" dirty="0">
                <a:solidFill>
                  <a:srgbClr val="000000"/>
                </a:solidFill>
                <a:effectLst/>
                <a:latin typeface="Versailles"/>
              </a:rPr>
              <a:t>Dismantling concludes by 8 PM</a:t>
            </a:r>
          </a:p>
          <a:p>
            <a:pPr algn="l"/>
            <a:r>
              <a:rPr lang="en-US" sz="1800" b="0" i="0" dirty="0">
                <a:solidFill>
                  <a:srgbClr val="000000"/>
                </a:solidFill>
                <a:effectLst/>
                <a:latin typeface="Versailles"/>
              </a:rPr>
              <a:t>Paul </a:t>
            </a:r>
            <a:r>
              <a:rPr lang="en-US" sz="1800" b="0" i="0" dirty="0" err="1">
                <a:solidFill>
                  <a:srgbClr val="000000"/>
                </a:solidFill>
                <a:effectLst/>
                <a:latin typeface="Versailles"/>
              </a:rPr>
              <a:t>Kasmin</a:t>
            </a:r>
            <a:r>
              <a:rPr lang="en-US" sz="1800" b="0" i="0" dirty="0">
                <a:solidFill>
                  <a:srgbClr val="000000"/>
                </a:solidFill>
                <a:effectLst/>
                <a:latin typeface="Versailles"/>
              </a:rPr>
              <a:t> Gallery is pleased to present Bosco </a:t>
            </a:r>
            <a:r>
              <a:rPr lang="en-US" sz="1800" b="0" i="0" dirty="0" err="1">
                <a:solidFill>
                  <a:srgbClr val="000000"/>
                </a:solidFill>
                <a:effectLst/>
                <a:latin typeface="Versailles"/>
              </a:rPr>
              <a:t>Sodi’s</a:t>
            </a:r>
            <a:r>
              <a:rPr lang="en-US" sz="1800" b="0" i="0" dirty="0">
                <a:solidFill>
                  <a:srgbClr val="000000"/>
                </a:solidFill>
                <a:effectLst/>
                <a:latin typeface="Versailles"/>
              </a:rPr>
              <a:t> </a:t>
            </a:r>
            <a:r>
              <a:rPr lang="en-US" sz="1800" b="0" i="1" dirty="0" err="1">
                <a:solidFill>
                  <a:srgbClr val="000000"/>
                </a:solidFill>
                <a:effectLst/>
                <a:latin typeface="Versailles"/>
              </a:rPr>
              <a:t>Muro</a:t>
            </a:r>
            <a:r>
              <a:rPr lang="en-US" sz="1800" b="0" i="0" dirty="0">
                <a:solidFill>
                  <a:srgbClr val="000000"/>
                </a:solidFill>
                <a:effectLst/>
                <a:latin typeface="Versailles"/>
              </a:rPr>
              <a:t> in Washington Square Park, the artist’s first public installation in New York. </a:t>
            </a:r>
            <a:r>
              <a:rPr lang="en-US" sz="1800" b="0" i="0" dirty="0" err="1">
                <a:solidFill>
                  <a:srgbClr val="000000"/>
                </a:solidFill>
                <a:effectLst/>
                <a:latin typeface="Versailles"/>
              </a:rPr>
              <a:t>Muro</a:t>
            </a:r>
            <a:r>
              <a:rPr lang="en-US" sz="1800" b="0" i="0" dirty="0">
                <a:solidFill>
                  <a:srgbClr val="000000"/>
                </a:solidFill>
                <a:effectLst/>
                <a:latin typeface="Versailles"/>
              </a:rPr>
              <a:t> is a 2-meter high by 8-meter long wall, constructed with 1,600 unique clay timbers that Sodi fired by hand at his studio in Oaxaca, México, with the help of local craftsman. </a:t>
            </a:r>
            <a:r>
              <a:rPr lang="en-US" sz="1800" b="0" i="0" dirty="0" err="1">
                <a:solidFill>
                  <a:srgbClr val="000000"/>
                </a:solidFill>
                <a:effectLst/>
                <a:latin typeface="Versailles"/>
              </a:rPr>
              <a:t>Muro</a:t>
            </a:r>
            <a:r>
              <a:rPr lang="en-US" sz="1800" b="0" i="0" dirty="0">
                <a:solidFill>
                  <a:srgbClr val="000000"/>
                </a:solidFill>
                <a:effectLst/>
                <a:latin typeface="Versailles"/>
              </a:rPr>
              <a:t> will be erected in the early morning on September 7 for one day, at the end of which visitors are invited to remove one timber, each one sealed by the artist with his signature, to take home with them. At the conclusion of the piece, </a:t>
            </a:r>
            <a:r>
              <a:rPr lang="en-US" sz="1800" b="0" i="0" dirty="0" err="1">
                <a:solidFill>
                  <a:srgbClr val="000000"/>
                </a:solidFill>
                <a:effectLst/>
                <a:latin typeface="Versailles"/>
              </a:rPr>
              <a:t>Muro</a:t>
            </a:r>
            <a:r>
              <a:rPr lang="en-US" sz="1800" b="0" i="0" dirty="0">
                <a:solidFill>
                  <a:srgbClr val="000000"/>
                </a:solidFill>
                <a:effectLst/>
                <a:latin typeface="Versailles"/>
              </a:rPr>
              <a:t> will endure as a communally co-owned work of art. The project expands upon </a:t>
            </a:r>
            <a:r>
              <a:rPr lang="en-US" sz="1800" b="0" i="0" dirty="0" err="1">
                <a:solidFill>
                  <a:srgbClr val="000000"/>
                </a:solidFill>
                <a:effectLst/>
                <a:latin typeface="Versailles"/>
              </a:rPr>
              <a:t>Sodi’s</a:t>
            </a:r>
            <a:r>
              <a:rPr lang="en-US" sz="1800" b="0" i="0" dirty="0">
                <a:solidFill>
                  <a:srgbClr val="000000"/>
                </a:solidFill>
                <a:effectLst/>
                <a:latin typeface="Versailles"/>
              </a:rPr>
              <a:t> ongoing interest in organic processes beyond the artist’s control. The impermanent nature of </a:t>
            </a:r>
            <a:r>
              <a:rPr lang="en-US" sz="1800" b="0" i="0" dirty="0" err="1">
                <a:solidFill>
                  <a:srgbClr val="000000"/>
                </a:solidFill>
                <a:effectLst/>
                <a:latin typeface="Versailles"/>
              </a:rPr>
              <a:t>Muro</a:t>
            </a:r>
            <a:r>
              <a:rPr lang="en-US" sz="1800" b="0" i="0" dirty="0">
                <a:solidFill>
                  <a:srgbClr val="000000"/>
                </a:solidFill>
                <a:effectLst/>
                <a:latin typeface="Versailles"/>
              </a:rPr>
              <a:t> further underscores the sentiment that all obstacles have the potential to be dismantled through united forces.</a:t>
            </a:r>
          </a:p>
          <a:p>
            <a:endParaRPr lang="en-US" dirty="0"/>
          </a:p>
          <a:p>
            <a:r>
              <a:rPr lang="en-US" dirty="0"/>
              <a:t>Source: https://www.kasmingallery.com/news/bosco-sodi--at-washington-square-park</a:t>
            </a:r>
          </a:p>
        </p:txBody>
      </p:sp>
      <p:sp>
        <p:nvSpPr>
          <p:cNvPr id="4" name="Slide Number Placeholder 3"/>
          <p:cNvSpPr>
            <a:spLocks noGrp="1"/>
          </p:cNvSpPr>
          <p:nvPr>
            <p:ph type="sldNum" sz="quarter" idx="5"/>
          </p:nvPr>
        </p:nvSpPr>
        <p:spPr/>
        <p:txBody>
          <a:bodyPr/>
          <a:lstStyle/>
          <a:p>
            <a:fld id="{4AF0C3F2-C36B-4CA9-83C0-F06A220BB199}" type="slidenum">
              <a:rPr lang="en-US" smtClean="0"/>
              <a:t>17</a:t>
            </a:fld>
            <a:endParaRPr lang="en-US"/>
          </a:p>
        </p:txBody>
      </p:sp>
    </p:spTree>
    <p:extLst>
      <p:ext uri="{BB962C8B-B14F-4D97-AF65-F5344CB8AC3E}">
        <p14:creationId xmlns:p14="http://schemas.microsoft.com/office/powerpoint/2010/main" val="1263491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Sodi’s</a:t>
            </a:r>
            <a:r>
              <a:rPr lang="en-US" dirty="0"/>
              <a:t> i</a:t>
            </a:r>
            <a:r>
              <a:rPr lang="en-US" b="0" i="0" dirty="0">
                <a:solidFill>
                  <a:srgbClr val="202122"/>
                </a:solidFill>
                <a:effectLst/>
                <a:latin typeface="Arial" panose="020B0604020202020204" pitchFamily="34" charset="0"/>
              </a:rPr>
              <a:t>nstallation, </a:t>
            </a:r>
            <a:r>
              <a:rPr lang="en-US" b="0" i="1" dirty="0" err="1">
                <a:solidFill>
                  <a:srgbClr val="202122"/>
                </a:solidFill>
                <a:effectLst/>
                <a:latin typeface="Arial" panose="020B0604020202020204" pitchFamily="34" charset="0"/>
              </a:rPr>
              <a:t>Muro</a:t>
            </a:r>
            <a:r>
              <a:rPr lang="en-US" b="0" i="1" dirty="0">
                <a:solidFill>
                  <a:srgbClr val="202122"/>
                </a:solidFill>
                <a:effectLst/>
                <a:latin typeface="Arial" panose="020B0604020202020204" pitchFamily="34" charset="0"/>
              </a:rPr>
              <a:t>,</a:t>
            </a:r>
            <a:r>
              <a:rPr lang="en-US" b="0" i="0" dirty="0">
                <a:solidFill>
                  <a:srgbClr val="202122"/>
                </a:solidFill>
                <a:effectLst/>
                <a:latin typeface="Arial" panose="020B0604020202020204" pitchFamily="34" charset="0"/>
              </a:rPr>
              <a:t> was comprised of a wall of bricks made in Mexico. It is meant to be dismantled the same day by passers-by who each take a brick.</a:t>
            </a:r>
          </a:p>
          <a:p>
            <a:r>
              <a:rPr lang="en-US" b="0" i="0" dirty="0">
                <a:solidFill>
                  <a:srgbClr val="202122"/>
                </a:solidFill>
                <a:effectLst/>
                <a:latin typeface="Arial" panose="020B0604020202020204" pitchFamily="34" charset="0"/>
              </a:rPr>
              <a:t>Source of images: https://observer.com/2017/09/mexican-artist-bosco-sodi-built-a-wall-faster-than-trump/ </a:t>
            </a:r>
            <a:endParaRPr lang="en-US" dirty="0"/>
          </a:p>
        </p:txBody>
      </p:sp>
      <p:sp>
        <p:nvSpPr>
          <p:cNvPr id="4" name="Slide Number Placeholder 3"/>
          <p:cNvSpPr>
            <a:spLocks noGrp="1"/>
          </p:cNvSpPr>
          <p:nvPr>
            <p:ph type="sldNum" sz="quarter" idx="5"/>
          </p:nvPr>
        </p:nvSpPr>
        <p:spPr/>
        <p:txBody>
          <a:bodyPr/>
          <a:lstStyle/>
          <a:p>
            <a:fld id="{A2F65CA6-3136-48DF-A12D-6D9B1326E061}" type="slidenum">
              <a:rPr lang="en-US" smtClean="0"/>
              <a:t>18</a:t>
            </a:fld>
            <a:endParaRPr lang="en-US"/>
          </a:p>
        </p:txBody>
      </p:sp>
    </p:spTree>
    <p:extLst>
      <p:ext uri="{BB962C8B-B14F-4D97-AF65-F5344CB8AC3E}">
        <p14:creationId xmlns:p14="http://schemas.microsoft.com/office/powerpoint/2010/main" val="2548194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F0C3F2-C36B-4CA9-83C0-F06A220BB199}" type="slidenum">
              <a:rPr lang="en-US" smtClean="0"/>
              <a:t>19</a:t>
            </a:fld>
            <a:endParaRPr lang="en-US"/>
          </a:p>
        </p:txBody>
      </p:sp>
    </p:spTree>
    <p:extLst>
      <p:ext uri="{BB962C8B-B14F-4D97-AF65-F5344CB8AC3E}">
        <p14:creationId xmlns:p14="http://schemas.microsoft.com/office/powerpoint/2010/main" val="3371349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b="0" i="1" dirty="0" err="1">
                <a:solidFill>
                  <a:srgbClr val="202122"/>
                </a:solidFill>
                <a:effectLst/>
                <a:latin typeface="Arial" panose="020B0604020202020204" pitchFamily="34" charset="0"/>
              </a:rPr>
              <a:t>Muro</a:t>
            </a:r>
            <a:r>
              <a:rPr lang="en-US" b="0" i="0" dirty="0">
                <a:solidFill>
                  <a:srgbClr val="202122"/>
                </a:solidFill>
                <a:effectLst/>
                <a:latin typeface="Arial" panose="020B0604020202020204" pitchFamily="34" charset="0"/>
              </a:rPr>
              <a:t> installation was erected in London. </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Image source: https://www.theguardian.com/us-news/2018/jul/09/donald-trump-to-face-carnival-of-resistance </a:t>
            </a:r>
            <a:endParaRPr lang="en-US" dirty="0"/>
          </a:p>
        </p:txBody>
      </p:sp>
      <p:sp>
        <p:nvSpPr>
          <p:cNvPr id="4" name="Slide Number Placeholder 3"/>
          <p:cNvSpPr>
            <a:spLocks noGrp="1"/>
          </p:cNvSpPr>
          <p:nvPr>
            <p:ph type="sldNum" sz="quarter" idx="5"/>
          </p:nvPr>
        </p:nvSpPr>
        <p:spPr/>
        <p:txBody>
          <a:bodyPr/>
          <a:lstStyle/>
          <a:p>
            <a:fld id="{A2F65CA6-3136-48DF-A12D-6D9B1326E061}" type="slidenum">
              <a:rPr lang="en-US" smtClean="0"/>
              <a:t>20</a:t>
            </a:fld>
            <a:endParaRPr lang="en-US"/>
          </a:p>
        </p:txBody>
      </p:sp>
    </p:spTree>
    <p:extLst>
      <p:ext uri="{BB962C8B-B14F-4D97-AF65-F5344CB8AC3E}">
        <p14:creationId xmlns:p14="http://schemas.microsoft.com/office/powerpoint/2010/main" val="3345017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also featured </a:t>
            </a:r>
            <a:r>
              <a:rPr lang="en-US" dirty="0" err="1"/>
              <a:t>iat</a:t>
            </a:r>
            <a:r>
              <a:rPr lang="en-US" dirty="0"/>
              <a:t> the University of south Florida. </a:t>
            </a:r>
          </a:p>
        </p:txBody>
      </p:sp>
      <p:sp>
        <p:nvSpPr>
          <p:cNvPr id="4" name="Slide Number Placeholder 3"/>
          <p:cNvSpPr>
            <a:spLocks noGrp="1"/>
          </p:cNvSpPr>
          <p:nvPr>
            <p:ph type="sldNum" sz="quarter" idx="5"/>
          </p:nvPr>
        </p:nvSpPr>
        <p:spPr/>
        <p:txBody>
          <a:bodyPr/>
          <a:lstStyle/>
          <a:p>
            <a:fld id="{A2F65CA6-3136-48DF-A12D-6D9B1326E061}" type="slidenum">
              <a:rPr lang="en-US" smtClean="0"/>
              <a:t>21</a:t>
            </a:fld>
            <a:endParaRPr lang="en-US"/>
          </a:p>
        </p:txBody>
      </p:sp>
    </p:spTree>
    <p:extLst>
      <p:ext uri="{BB962C8B-B14F-4D97-AF65-F5344CB8AC3E}">
        <p14:creationId xmlns:p14="http://schemas.microsoft.com/office/powerpoint/2010/main" val="3134596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333333"/>
                </a:solidFill>
                <a:effectLst/>
                <a:latin typeface="Open Sans" panose="020B0606030504020204" pitchFamily="34" charset="0"/>
              </a:rPr>
              <a:t>Blake High School (Tampa, Florida) students and others in attendance begin to dismantle </a:t>
            </a:r>
            <a:r>
              <a:rPr lang="en-US" b="0" i="1" dirty="0" err="1">
                <a:solidFill>
                  <a:srgbClr val="333333"/>
                </a:solidFill>
                <a:effectLst/>
                <a:latin typeface="Open Sans" panose="020B0606030504020204" pitchFamily="34" charset="0"/>
              </a:rPr>
              <a:t>Muro</a:t>
            </a:r>
            <a:r>
              <a:rPr lang="en-US" b="0" i="1" dirty="0">
                <a:solidFill>
                  <a:srgbClr val="333333"/>
                </a:solidFill>
                <a:effectLst/>
                <a:latin typeface="Open Sans" panose="020B0606030504020204" pitchFamily="34" charset="0"/>
              </a:rPr>
              <a:t>.</a:t>
            </a:r>
          </a:p>
          <a:p>
            <a:r>
              <a:rPr lang="en-US" b="0" i="0" dirty="0">
                <a:solidFill>
                  <a:srgbClr val="333333"/>
                </a:solidFill>
                <a:effectLst/>
                <a:latin typeface="Open Sans" panose="020B0606030504020204" pitchFamily="34" charset="0"/>
              </a:rPr>
              <a:t>Source: https://www.usf.edu/arts/news/2019/0219-artist-bosco-sodis-installation-muro-sparked-public-participation-and-discourse-on-the-usf-campus.aspx</a:t>
            </a:r>
          </a:p>
          <a:p>
            <a:endParaRPr lang="en-US" dirty="0"/>
          </a:p>
        </p:txBody>
      </p:sp>
      <p:sp>
        <p:nvSpPr>
          <p:cNvPr id="4" name="Slide Number Placeholder 3"/>
          <p:cNvSpPr>
            <a:spLocks noGrp="1"/>
          </p:cNvSpPr>
          <p:nvPr>
            <p:ph type="sldNum" sz="quarter" idx="5"/>
          </p:nvPr>
        </p:nvSpPr>
        <p:spPr/>
        <p:txBody>
          <a:bodyPr/>
          <a:lstStyle/>
          <a:p>
            <a:fld id="{4AF0C3F2-C36B-4CA9-83C0-F06A220BB199}" type="slidenum">
              <a:rPr lang="en-US" smtClean="0"/>
              <a:t>22</a:t>
            </a:fld>
            <a:endParaRPr lang="en-US"/>
          </a:p>
        </p:txBody>
      </p:sp>
    </p:spTree>
    <p:extLst>
      <p:ext uri="{BB962C8B-B14F-4D97-AF65-F5344CB8AC3E}">
        <p14:creationId xmlns:p14="http://schemas.microsoft.com/office/powerpoint/2010/main" val="1471517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F0C3F2-C36B-4CA9-83C0-F06A220BB199}" type="slidenum">
              <a:rPr lang="en-US" smtClean="0"/>
              <a:t>24</a:t>
            </a:fld>
            <a:endParaRPr lang="en-US"/>
          </a:p>
        </p:txBody>
      </p:sp>
    </p:spTree>
    <p:extLst>
      <p:ext uri="{BB962C8B-B14F-4D97-AF65-F5344CB8AC3E}">
        <p14:creationId xmlns:p14="http://schemas.microsoft.com/office/powerpoint/2010/main" val="2991501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https://www.boscosodi.com/bio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jura"/>
              </a:rPr>
              <a:t>Bosco Sodi (b. 1970, Mexico City) is known for his richly textured, vividly colored large-scale paintings. Focusing on material exploration, the creative gesture, and the spiritual connection between the artist and his work, Sodi seeks to transcend conceptual barriers. Sodi leaves many of his paintings untitled, with the intention of removing any predisposition or connection beyond the work’s immediate existence. The work itself becomes a memory and a relic symbolic of the artist’s conversation with the raw material that brought the painting into creation. </a:t>
            </a:r>
            <a:endParaRPr lang="en-US" sz="1200" dirty="0"/>
          </a:p>
          <a:p>
            <a:endParaRPr lang="en-US" dirty="0"/>
          </a:p>
        </p:txBody>
      </p:sp>
      <p:sp>
        <p:nvSpPr>
          <p:cNvPr id="4" name="Slide Number Placeholder 3"/>
          <p:cNvSpPr>
            <a:spLocks noGrp="1"/>
          </p:cNvSpPr>
          <p:nvPr>
            <p:ph type="sldNum" sz="quarter" idx="5"/>
          </p:nvPr>
        </p:nvSpPr>
        <p:spPr/>
        <p:txBody>
          <a:bodyPr/>
          <a:lstStyle/>
          <a:p>
            <a:fld id="{4AF0C3F2-C36B-4CA9-83C0-F06A220BB199}" type="slidenum">
              <a:rPr lang="en-US" smtClean="0"/>
              <a:t>5</a:t>
            </a:fld>
            <a:endParaRPr lang="en-US"/>
          </a:p>
        </p:txBody>
      </p:sp>
    </p:spTree>
    <p:extLst>
      <p:ext uri="{BB962C8B-B14F-4D97-AF65-F5344CB8AC3E}">
        <p14:creationId xmlns:p14="http://schemas.microsoft.com/office/powerpoint/2010/main" val="2715508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6-minute Video Link: https://www.youtube.com/watch?v=kIRN8gJZ1pk</a:t>
            </a:r>
          </a:p>
        </p:txBody>
      </p:sp>
      <p:sp>
        <p:nvSpPr>
          <p:cNvPr id="4" name="Slide Number Placeholder 3"/>
          <p:cNvSpPr>
            <a:spLocks noGrp="1"/>
          </p:cNvSpPr>
          <p:nvPr>
            <p:ph type="sldNum" sz="quarter" idx="5"/>
          </p:nvPr>
        </p:nvSpPr>
        <p:spPr/>
        <p:txBody>
          <a:bodyPr/>
          <a:lstStyle/>
          <a:p>
            <a:fld id="{4AF0C3F2-C36B-4CA9-83C0-F06A220BB199}" type="slidenum">
              <a:rPr lang="en-US" smtClean="0"/>
              <a:t>8</a:t>
            </a:fld>
            <a:endParaRPr lang="en-US"/>
          </a:p>
        </p:txBody>
      </p:sp>
    </p:spTree>
    <p:extLst>
      <p:ext uri="{BB962C8B-B14F-4D97-AF65-F5344CB8AC3E}">
        <p14:creationId xmlns:p14="http://schemas.microsoft.com/office/powerpoint/2010/main" val="3487795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will look at two different styles of art from Bosco </a:t>
            </a:r>
            <a:r>
              <a:rPr lang="en-US" sz="1200" dirty="0" err="1"/>
              <a:t>Sodi’s</a:t>
            </a:r>
            <a:r>
              <a:rPr lang="en-US" sz="1200" dirty="0"/>
              <a:t> body of work and understand how their meaning and how they were created. </a:t>
            </a:r>
          </a:p>
          <a:p>
            <a:endParaRPr lang="en-US" dirty="0"/>
          </a:p>
        </p:txBody>
      </p:sp>
      <p:sp>
        <p:nvSpPr>
          <p:cNvPr id="4" name="Slide Number Placeholder 3"/>
          <p:cNvSpPr>
            <a:spLocks noGrp="1"/>
          </p:cNvSpPr>
          <p:nvPr>
            <p:ph type="sldNum" sz="quarter" idx="5"/>
          </p:nvPr>
        </p:nvSpPr>
        <p:spPr/>
        <p:txBody>
          <a:bodyPr/>
          <a:lstStyle/>
          <a:p>
            <a:fld id="{4AF0C3F2-C36B-4CA9-83C0-F06A220BB199}" type="slidenum">
              <a:rPr lang="en-US" smtClean="0"/>
              <a:t>9</a:t>
            </a:fld>
            <a:endParaRPr lang="en-US"/>
          </a:p>
        </p:txBody>
      </p:sp>
    </p:spTree>
    <p:extLst>
      <p:ext uri="{BB962C8B-B14F-4D97-AF65-F5344CB8AC3E}">
        <p14:creationId xmlns:p14="http://schemas.microsoft.com/office/powerpoint/2010/main" val="2918185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of Mixed Media: </a:t>
            </a:r>
            <a:r>
              <a:rPr lang="en-US" b="0" i="0" dirty="0">
                <a:solidFill>
                  <a:srgbClr val="313131"/>
                </a:solidFill>
                <a:effectLst/>
                <a:latin typeface="Tate regular"/>
              </a:rPr>
              <a:t>Mixed media is a term used to describe artworks composed from a combination of different media or materials.</a:t>
            </a:r>
          </a:p>
          <a:p>
            <a:r>
              <a:rPr lang="en-US" b="0" i="0" dirty="0">
                <a:solidFill>
                  <a:srgbClr val="313131"/>
                </a:solidFill>
                <a:effectLst/>
                <a:latin typeface="Tate regular"/>
              </a:rPr>
              <a:t>Source: https://www.tate.org.uk/art/art-terms/m/mixed-media</a:t>
            </a:r>
            <a:endParaRPr lang="en-US" dirty="0"/>
          </a:p>
        </p:txBody>
      </p:sp>
      <p:sp>
        <p:nvSpPr>
          <p:cNvPr id="4" name="Slide Number Placeholder 3"/>
          <p:cNvSpPr>
            <a:spLocks noGrp="1"/>
          </p:cNvSpPr>
          <p:nvPr>
            <p:ph type="sldNum" sz="quarter" idx="5"/>
          </p:nvPr>
        </p:nvSpPr>
        <p:spPr/>
        <p:txBody>
          <a:bodyPr/>
          <a:lstStyle/>
          <a:p>
            <a:fld id="{4AF0C3F2-C36B-4CA9-83C0-F06A220BB199}" type="slidenum">
              <a:rPr lang="en-US" smtClean="0"/>
              <a:t>10</a:t>
            </a:fld>
            <a:endParaRPr lang="en-US"/>
          </a:p>
        </p:txBody>
      </p:sp>
    </p:spTree>
    <p:extLst>
      <p:ext uri="{BB962C8B-B14F-4D97-AF65-F5344CB8AC3E}">
        <p14:creationId xmlns:p14="http://schemas.microsoft.com/office/powerpoint/2010/main" val="226903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https://www.boscosodi.com/work</a:t>
            </a:r>
          </a:p>
        </p:txBody>
      </p:sp>
      <p:sp>
        <p:nvSpPr>
          <p:cNvPr id="4" name="Slide Number Placeholder 3"/>
          <p:cNvSpPr>
            <a:spLocks noGrp="1"/>
          </p:cNvSpPr>
          <p:nvPr>
            <p:ph type="sldNum" sz="quarter" idx="5"/>
          </p:nvPr>
        </p:nvSpPr>
        <p:spPr/>
        <p:txBody>
          <a:bodyPr/>
          <a:lstStyle/>
          <a:p>
            <a:fld id="{4AF0C3F2-C36B-4CA9-83C0-F06A220BB199}" type="slidenum">
              <a:rPr lang="en-US" smtClean="0"/>
              <a:t>11</a:t>
            </a:fld>
            <a:endParaRPr lang="en-US"/>
          </a:p>
        </p:txBody>
      </p:sp>
    </p:spTree>
    <p:extLst>
      <p:ext uri="{BB962C8B-B14F-4D97-AF65-F5344CB8AC3E}">
        <p14:creationId xmlns:p14="http://schemas.microsoft.com/office/powerpoint/2010/main" val="59842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 Information: https://www.kasmingallery.com/exhibition/bosco-sodi--vers-lespagne/showroom</a:t>
            </a:r>
          </a:p>
          <a:p>
            <a:endParaRPr lang="en-US" dirty="0"/>
          </a:p>
          <a:p>
            <a:r>
              <a:rPr lang="en-US" dirty="0"/>
              <a:t>https://cfileonline.org/feature-bosco-sodi-vers-lespagne-is-a-love-letter-to-spanish-art/</a:t>
            </a:r>
          </a:p>
        </p:txBody>
      </p:sp>
      <p:sp>
        <p:nvSpPr>
          <p:cNvPr id="4" name="Slide Number Placeholder 3"/>
          <p:cNvSpPr>
            <a:spLocks noGrp="1"/>
          </p:cNvSpPr>
          <p:nvPr>
            <p:ph type="sldNum" sz="quarter" idx="5"/>
          </p:nvPr>
        </p:nvSpPr>
        <p:spPr/>
        <p:txBody>
          <a:bodyPr/>
          <a:lstStyle/>
          <a:p>
            <a:fld id="{4AF0C3F2-C36B-4CA9-83C0-F06A220BB199}" type="slidenum">
              <a:rPr lang="en-US" smtClean="0"/>
              <a:t>12</a:t>
            </a:fld>
            <a:endParaRPr lang="en-US"/>
          </a:p>
        </p:txBody>
      </p:sp>
    </p:spTree>
    <p:extLst>
      <p:ext uri="{BB962C8B-B14F-4D97-AF65-F5344CB8AC3E}">
        <p14:creationId xmlns:p14="http://schemas.microsoft.com/office/powerpoint/2010/main" val="2430105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Art Information: https://www.kasmingallery.com/exhibition/bosco-sodi--vers-lespagne/showroom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https://cfileonline.org/feature-bosco-sodi-vers-lespagne-is-a-love-letter-to-spanish-art/</a:t>
            </a:r>
          </a:p>
          <a:p>
            <a:endParaRPr lang="en-US" dirty="0"/>
          </a:p>
        </p:txBody>
      </p:sp>
      <p:sp>
        <p:nvSpPr>
          <p:cNvPr id="4" name="Slide Number Placeholder 3"/>
          <p:cNvSpPr>
            <a:spLocks noGrp="1"/>
          </p:cNvSpPr>
          <p:nvPr>
            <p:ph type="sldNum" sz="quarter" idx="5"/>
          </p:nvPr>
        </p:nvSpPr>
        <p:spPr/>
        <p:txBody>
          <a:bodyPr/>
          <a:lstStyle/>
          <a:p>
            <a:fld id="{4AF0C3F2-C36B-4CA9-83C0-F06A220BB199}" type="slidenum">
              <a:rPr lang="en-US" smtClean="0"/>
              <a:t>13</a:t>
            </a:fld>
            <a:endParaRPr lang="en-US"/>
          </a:p>
        </p:txBody>
      </p:sp>
    </p:spTree>
    <p:extLst>
      <p:ext uri="{BB962C8B-B14F-4D97-AF65-F5344CB8AC3E}">
        <p14:creationId xmlns:p14="http://schemas.microsoft.com/office/powerpoint/2010/main" val="128541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Art Information: https://www.kasmingallery.com/exhibition/bosco-sodi--vers-lespagne/showroom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https://cfileonline.org/feature-bosco-sodi-vers-lespagne-is-a-love-letter-to-spanish-art/</a:t>
            </a:r>
          </a:p>
          <a:p>
            <a:endParaRPr lang="en-US" dirty="0"/>
          </a:p>
        </p:txBody>
      </p:sp>
      <p:sp>
        <p:nvSpPr>
          <p:cNvPr id="4" name="Slide Number Placeholder 3"/>
          <p:cNvSpPr>
            <a:spLocks noGrp="1"/>
          </p:cNvSpPr>
          <p:nvPr>
            <p:ph type="sldNum" sz="quarter" idx="5"/>
          </p:nvPr>
        </p:nvSpPr>
        <p:spPr/>
        <p:txBody>
          <a:bodyPr/>
          <a:lstStyle/>
          <a:p>
            <a:fld id="{4AF0C3F2-C36B-4CA9-83C0-F06A220BB199}" type="slidenum">
              <a:rPr lang="en-US" smtClean="0"/>
              <a:t>14</a:t>
            </a:fld>
            <a:endParaRPr lang="en-US"/>
          </a:p>
        </p:txBody>
      </p:sp>
    </p:spTree>
    <p:extLst>
      <p:ext uri="{BB962C8B-B14F-4D97-AF65-F5344CB8AC3E}">
        <p14:creationId xmlns:p14="http://schemas.microsoft.com/office/powerpoint/2010/main" val="3977183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2/3/2022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722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2/3/2022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52010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2/3/2022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7040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2/3/2022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5223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2/3/2022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16775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2/3/2022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4226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2/3/2022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40723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2/3/2022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411850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2/3/2022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4398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2/3/2022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070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https://www.youtube.com/embed/kIRN8gJZ1pk?feature=oembed" TargetMode="Externa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nside Art 2019 The Visible Turn Index | USF CAM Contemporary Art Museum |  Institute for Research in Art">
            <a:extLst>
              <a:ext uri="{FF2B5EF4-FFF2-40B4-BE49-F238E27FC236}">
                <a16:creationId xmlns:a16="http://schemas.microsoft.com/office/drawing/2014/main" id="{8F933C98-40BC-4A32-81B8-F93492BC39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58" b="1"/>
          <a:stretch/>
        </p:blipFill>
        <p:spPr bwMode="auto">
          <a:xfrm>
            <a:off x="16" y="10"/>
            <a:ext cx="7556889"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5"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010AF38-26DF-48B3-952C-4A9091D6863C}"/>
              </a:ext>
            </a:extLst>
          </p:cNvPr>
          <p:cNvSpPr>
            <a:spLocks noGrp="1"/>
          </p:cNvSpPr>
          <p:nvPr>
            <p:ph type="ctrTitle"/>
          </p:nvPr>
        </p:nvSpPr>
        <p:spPr>
          <a:xfrm>
            <a:off x="8047938" y="640080"/>
            <a:ext cx="3962551" cy="2850320"/>
          </a:xfrm>
        </p:spPr>
        <p:txBody>
          <a:bodyPr>
            <a:normAutofit fontScale="90000"/>
          </a:bodyPr>
          <a:lstStyle/>
          <a:p>
            <a:r>
              <a:rPr lang="en-US" sz="5400" dirty="0">
                <a:solidFill>
                  <a:srgbClr val="FFFFFF"/>
                </a:solidFill>
              </a:rPr>
              <a:t>Bosco Sodi: An Introduction</a:t>
            </a:r>
          </a:p>
        </p:txBody>
      </p:sp>
      <p:sp>
        <p:nvSpPr>
          <p:cNvPr id="3" name="Subtitle 2">
            <a:extLst>
              <a:ext uri="{FF2B5EF4-FFF2-40B4-BE49-F238E27FC236}">
                <a16:creationId xmlns:a16="http://schemas.microsoft.com/office/drawing/2014/main" id="{37FC2D8F-56D2-4ADF-B439-0E09E7C37894}"/>
              </a:ext>
            </a:extLst>
          </p:cNvPr>
          <p:cNvSpPr>
            <a:spLocks noGrp="1"/>
          </p:cNvSpPr>
          <p:nvPr>
            <p:ph type="subTitle" idx="1"/>
          </p:nvPr>
        </p:nvSpPr>
        <p:spPr>
          <a:xfrm>
            <a:off x="8047939" y="3812135"/>
            <a:ext cx="3659246" cy="1596655"/>
          </a:xfrm>
        </p:spPr>
        <p:txBody>
          <a:bodyPr>
            <a:normAutofit/>
          </a:bodyPr>
          <a:lstStyle/>
          <a:p>
            <a:r>
              <a:rPr lang="en-US" sz="2500" dirty="0">
                <a:solidFill>
                  <a:srgbClr val="FFFFFF"/>
                </a:solidFill>
              </a:rPr>
              <a:t>Who is Bosco Sodi?</a:t>
            </a:r>
          </a:p>
        </p:txBody>
      </p:sp>
      <p:cxnSp>
        <p:nvCxnSpPr>
          <p:cNvPr id="73" name="Straight Connector 72">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74730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AD944-C1D9-439E-949C-F87C34F929DA}"/>
              </a:ext>
            </a:extLst>
          </p:cNvPr>
          <p:cNvSpPr>
            <a:spLocks noGrp="1"/>
          </p:cNvSpPr>
          <p:nvPr>
            <p:ph type="title"/>
          </p:nvPr>
        </p:nvSpPr>
        <p:spPr/>
        <p:txBody>
          <a:bodyPr/>
          <a:lstStyle/>
          <a:p>
            <a:pPr algn="r"/>
            <a:r>
              <a:rPr lang="en-US" dirty="0"/>
              <a:t>Mixed Media</a:t>
            </a:r>
          </a:p>
        </p:txBody>
      </p:sp>
    </p:spTree>
    <p:extLst>
      <p:ext uri="{BB962C8B-B14F-4D97-AF65-F5344CB8AC3E}">
        <p14:creationId xmlns:p14="http://schemas.microsoft.com/office/powerpoint/2010/main" val="797904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7DAAA6-9350-4C22-9948-2E5FB5CBE017}"/>
              </a:ext>
            </a:extLst>
          </p:cNvPr>
          <p:cNvSpPr>
            <a:spLocks noGrp="1"/>
          </p:cNvSpPr>
          <p:nvPr>
            <p:ph type="title"/>
          </p:nvPr>
        </p:nvSpPr>
        <p:spPr>
          <a:xfrm>
            <a:off x="878911" y="643468"/>
            <a:ext cx="3177847" cy="1674180"/>
          </a:xfrm>
        </p:spPr>
        <p:txBody>
          <a:bodyPr vert="horz" lIns="91440" tIns="45720" rIns="91440" bIns="45720" rtlCol="0">
            <a:normAutofit/>
          </a:bodyPr>
          <a:lstStyle/>
          <a:p>
            <a:r>
              <a:rPr lang="en-US" sz="3700" dirty="0">
                <a:solidFill>
                  <a:schemeClr val="tx1"/>
                </a:solidFill>
              </a:rPr>
              <a:t>Mixed media over canvas</a:t>
            </a:r>
            <a:br>
              <a:rPr lang="en-US" sz="3700" dirty="0">
                <a:solidFill>
                  <a:schemeClr val="tx1"/>
                </a:solidFill>
              </a:rPr>
            </a:br>
            <a:r>
              <a:rPr lang="en-US" sz="3700" dirty="0">
                <a:solidFill>
                  <a:schemeClr val="tx1"/>
                </a:solidFill>
              </a:rPr>
              <a:t>(2013)</a:t>
            </a:r>
          </a:p>
        </p:txBody>
      </p:sp>
      <p:cxnSp>
        <p:nvCxnSpPr>
          <p:cNvPr id="23" name="Straight Connector 22">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Map&#10;&#10;Description automatically generated">
            <a:extLst>
              <a:ext uri="{FF2B5EF4-FFF2-40B4-BE49-F238E27FC236}">
                <a16:creationId xmlns:a16="http://schemas.microsoft.com/office/drawing/2014/main" id="{46A8D41E-028C-48A3-95BA-31255DF96407}"/>
              </a:ext>
            </a:extLst>
          </p:cNvPr>
          <p:cNvPicPr>
            <a:picLocks noChangeAspect="1"/>
          </p:cNvPicPr>
          <p:nvPr/>
        </p:nvPicPr>
        <p:blipFill>
          <a:blip r:embed="rId3"/>
          <a:stretch>
            <a:fillRect/>
          </a:stretch>
        </p:blipFill>
        <p:spPr>
          <a:xfrm>
            <a:off x="4298730" y="476720"/>
            <a:ext cx="7798676" cy="5576053"/>
          </a:xfrm>
          <a:prstGeom prst="rect">
            <a:avLst/>
          </a:prstGeom>
        </p:spPr>
      </p:pic>
      <p:sp>
        <p:nvSpPr>
          <p:cNvPr id="25" name="Rectangle 24">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Content Placeholder 2">
            <a:extLst>
              <a:ext uri="{FF2B5EF4-FFF2-40B4-BE49-F238E27FC236}">
                <a16:creationId xmlns:a16="http://schemas.microsoft.com/office/drawing/2014/main" id="{1C68A2E5-05C3-4A9B-AC14-FF967E664804}"/>
              </a:ext>
            </a:extLst>
          </p:cNvPr>
          <p:cNvSpPr>
            <a:spLocks noGrp="1"/>
          </p:cNvSpPr>
          <p:nvPr>
            <p:ph idx="1"/>
          </p:nvPr>
        </p:nvSpPr>
        <p:spPr>
          <a:xfrm>
            <a:off x="94594" y="2639380"/>
            <a:ext cx="4298730" cy="3229714"/>
          </a:xfrm>
        </p:spPr>
        <p:txBody>
          <a:bodyPr vert="horz" lIns="91440" tIns="45720" rIns="91440" bIns="45720" rtlCol="0">
            <a:noAutofit/>
          </a:bodyPr>
          <a:lstStyle/>
          <a:p>
            <a:pPr marL="0" indent="0">
              <a:buNone/>
            </a:pPr>
            <a:r>
              <a:rPr lang="en-US" sz="3900" dirty="0">
                <a:latin typeface="Versailles"/>
              </a:rPr>
              <a:t>Sodi mixes sawdust, wood, pulp, and natural fibers to create his Mixed Media series of art. </a:t>
            </a:r>
            <a:endParaRPr lang="en-US" sz="3900" cap="all" spc="200" dirty="0"/>
          </a:p>
        </p:txBody>
      </p:sp>
    </p:spTree>
    <p:extLst>
      <p:ext uri="{BB962C8B-B14F-4D97-AF65-F5344CB8AC3E}">
        <p14:creationId xmlns:p14="http://schemas.microsoft.com/office/powerpoint/2010/main" val="2515705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AAA6-9350-4C22-9948-2E5FB5CBE017}"/>
              </a:ext>
            </a:extLst>
          </p:cNvPr>
          <p:cNvSpPr>
            <a:spLocks noGrp="1"/>
          </p:cNvSpPr>
          <p:nvPr>
            <p:ph type="title"/>
          </p:nvPr>
        </p:nvSpPr>
        <p:spPr>
          <a:xfrm>
            <a:off x="8111271" y="516836"/>
            <a:ext cx="4075043" cy="1228837"/>
          </a:xfrm>
        </p:spPr>
        <p:txBody>
          <a:bodyPr vert="horz" lIns="91440" tIns="45720" rIns="91440" bIns="45720" rtlCol="0">
            <a:normAutofit/>
          </a:bodyPr>
          <a:lstStyle/>
          <a:p>
            <a:r>
              <a:rPr lang="en-US" sz="3700" i="1" dirty="0" err="1">
                <a:solidFill>
                  <a:schemeClr val="tx1"/>
                </a:solidFill>
              </a:rPr>
              <a:t>Vers</a:t>
            </a:r>
            <a:r>
              <a:rPr lang="en-US" sz="3700" i="1" dirty="0">
                <a:solidFill>
                  <a:schemeClr val="tx1"/>
                </a:solidFill>
              </a:rPr>
              <a:t> </a:t>
            </a:r>
            <a:r>
              <a:rPr lang="en-US" sz="3700" i="1" dirty="0" err="1">
                <a:solidFill>
                  <a:schemeClr val="tx1"/>
                </a:solidFill>
              </a:rPr>
              <a:t>L’Espagne</a:t>
            </a:r>
            <a:r>
              <a:rPr lang="en-US" sz="3700" i="1" dirty="0">
                <a:solidFill>
                  <a:schemeClr val="tx1"/>
                </a:solidFill>
              </a:rPr>
              <a:t> </a:t>
            </a:r>
            <a:r>
              <a:rPr lang="en-US" sz="3700" dirty="0">
                <a:solidFill>
                  <a:schemeClr val="tx1"/>
                </a:solidFill>
              </a:rPr>
              <a:t>(2019)</a:t>
            </a:r>
            <a:endParaRPr lang="en-US" sz="3700" i="1" dirty="0">
              <a:solidFill>
                <a:schemeClr val="tx1"/>
              </a:solidFill>
            </a:endParaRPr>
          </a:p>
        </p:txBody>
      </p:sp>
      <p:pic>
        <p:nvPicPr>
          <p:cNvPr id="5" name="Picture 4" descr="A picture containing text, wooden&#10;&#10;Description automatically generated">
            <a:extLst>
              <a:ext uri="{FF2B5EF4-FFF2-40B4-BE49-F238E27FC236}">
                <a16:creationId xmlns:a16="http://schemas.microsoft.com/office/drawing/2014/main" id="{2E6B2EF0-02D4-4103-B083-AE1F8D6CA2F4}"/>
              </a:ext>
            </a:extLst>
          </p:cNvPr>
          <p:cNvPicPr>
            <a:picLocks noChangeAspect="1"/>
          </p:cNvPicPr>
          <p:nvPr/>
        </p:nvPicPr>
        <p:blipFill rotWithShape="1">
          <a:blip r:embed="rId3"/>
          <a:srcRect l="11125" r="9926" b="-1"/>
          <a:stretch/>
        </p:blipFill>
        <p:spPr>
          <a:xfrm>
            <a:off x="-1" y="10"/>
            <a:ext cx="8111272" cy="6857990"/>
          </a:xfrm>
          <a:prstGeom prst="rect">
            <a:avLst/>
          </a:prstGeom>
        </p:spPr>
      </p:pic>
      <p:sp>
        <p:nvSpPr>
          <p:cNvPr id="3" name="Content Placeholder 2">
            <a:extLst>
              <a:ext uri="{FF2B5EF4-FFF2-40B4-BE49-F238E27FC236}">
                <a16:creationId xmlns:a16="http://schemas.microsoft.com/office/drawing/2014/main" id="{E38DD8B1-2480-4BC7-A341-5EB9CAD4EED1}"/>
              </a:ext>
            </a:extLst>
          </p:cNvPr>
          <p:cNvSpPr>
            <a:spLocks noGrp="1"/>
          </p:cNvSpPr>
          <p:nvPr>
            <p:ph idx="1"/>
          </p:nvPr>
        </p:nvSpPr>
        <p:spPr>
          <a:xfrm>
            <a:off x="8111271" y="2036868"/>
            <a:ext cx="3989685" cy="3311766"/>
          </a:xfrm>
        </p:spPr>
        <p:txBody>
          <a:bodyPr vert="horz" lIns="91440" tIns="45720" rIns="91440" bIns="45720" rtlCol="0">
            <a:noAutofit/>
          </a:bodyPr>
          <a:lstStyle/>
          <a:p>
            <a:pPr marL="0" indent="0">
              <a:buNone/>
            </a:pPr>
            <a:r>
              <a:rPr lang="en-US" sz="3200" b="0" i="0" dirty="0">
                <a:effectLst/>
                <a:latin typeface="Versailles"/>
              </a:rPr>
              <a:t>“</a:t>
            </a:r>
            <a:r>
              <a:rPr lang="en-US" sz="3200" b="0" i="0" dirty="0" err="1">
                <a:effectLst/>
                <a:latin typeface="Versailles"/>
              </a:rPr>
              <a:t>Vers</a:t>
            </a:r>
            <a:r>
              <a:rPr lang="en-US" sz="3200" b="0" i="0" dirty="0">
                <a:effectLst/>
                <a:latin typeface="Versailles"/>
              </a:rPr>
              <a:t> </a:t>
            </a:r>
            <a:r>
              <a:rPr lang="en-US" sz="3200" b="0" i="0" dirty="0" err="1">
                <a:effectLst/>
                <a:latin typeface="Versailles"/>
              </a:rPr>
              <a:t>L’Espagne</a:t>
            </a:r>
            <a:r>
              <a:rPr lang="en-US" sz="3200" b="0" i="0" dirty="0">
                <a:effectLst/>
                <a:latin typeface="Versailles"/>
              </a:rPr>
              <a:t>” translates to ‘To Spain’. </a:t>
            </a:r>
          </a:p>
          <a:p>
            <a:pPr marL="0" indent="0">
              <a:buNone/>
            </a:pPr>
            <a:r>
              <a:rPr lang="en-US" sz="3200" b="0" i="0" dirty="0">
                <a:effectLst/>
                <a:latin typeface="Versailles"/>
              </a:rPr>
              <a:t>This work takes inspiration from various Spanish artists who influenced Sodi.  </a:t>
            </a:r>
          </a:p>
        </p:txBody>
      </p:sp>
    </p:spTree>
    <p:extLst>
      <p:ext uri="{BB962C8B-B14F-4D97-AF65-F5344CB8AC3E}">
        <p14:creationId xmlns:p14="http://schemas.microsoft.com/office/powerpoint/2010/main" val="1210999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box, step, cement&#10;&#10;Description automatically generated">
            <a:extLst>
              <a:ext uri="{FF2B5EF4-FFF2-40B4-BE49-F238E27FC236}">
                <a16:creationId xmlns:a16="http://schemas.microsoft.com/office/drawing/2014/main" id="{AABDB2B4-07A1-4582-8C00-025F64846F6A}"/>
              </a:ext>
            </a:extLst>
          </p:cNvPr>
          <p:cNvPicPr>
            <a:picLocks noChangeAspect="1"/>
          </p:cNvPicPr>
          <p:nvPr/>
        </p:nvPicPr>
        <p:blipFill rotWithShape="1">
          <a:blip r:embed="rId3"/>
          <a:srcRect t="10664" b="5066"/>
          <a:stretch/>
        </p:blipFill>
        <p:spPr>
          <a:xfrm>
            <a:off x="20" y="10"/>
            <a:ext cx="12191980" cy="6857990"/>
          </a:xfrm>
          <a:prstGeom prst="rect">
            <a:avLst/>
          </a:prstGeom>
        </p:spPr>
      </p:pic>
    </p:spTree>
    <p:extLst>
      <p:ext uri="{BB962C8B-B14F-4D97-AF65-F5344CB8AC3E}">
        <p14:creationId xmlns:p14="http://schemas.microsoft.com/office/powerpoint/2010/main" val="3957440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nature&#10;&#10;Description automatically generated">
            <a:extLst>
              <a:ext uri="{FF2B5EF4-FFF2-40B4-BE49-F238E27FC236}">
                <a16:creationId xmlns:a16="http://schemas.microsoft.com/office/drawing/2014/main" id="{47A683F7-6A4E-413C-AF64-856E211F520A}"/>
              </a:ext>
            </a:extLst>
          </p:cNvPr>
          <p:cNvPicPr>
            <a:picLocks noChangeAspect="1"/>
          </p:cNvPicPr>
          <p:nvPr/>
        </p:nvPicPr>
        <p:blipFill rotWithShape="1">
          <a:blip r:embed="rId3"/>
          <a:srcRect t="22724" b="4224"/>
          <a:stretch/>
        </p:blipFill>
        <p:spPr>
          <a:xfrm>
            <a:off x="20" y="10"/>
            <a:ext cx="12191980" cy="6857990"/>
          </a:xfrm>
          <a:prstGeom prst="rect">
            <a:avLst/>
          </a:prstGeom>
        </p:spPr>
      </p:pic>
    </p:spTree>
    <p:extLst>
      <p:ext uri="{BB962C8B-B14F-4D97-AF65-F5344CB8AC3E}">
        <p14:creationId xmlns:p14="http://schemas.microsoft.com/office/powerpoint/2010/main" val="2460602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A82F-533F-4EA6-8A55-4E4EE56BDD93}"/>
              </a:ext>
            </a:extLst>
          </p:cNvPr>
          <p:cNvSpPr>
            <a:spLocks noGrp="1"/>
          </p:cNvSpPr>
          <p:nvPr>
            <p:ph type="title"/>
          </p:nvPr>
        </p:nvSpPr>
        <p:spPr/>
        <p:txBody>
          <a:bodyPr/>
          <a:lstStyle/>
          <a:p>
            <a:pPr algn="r"/>
            <a:r>
              <a:rPr lang="en-US" dirty="0"/>
              <a:t>Installation Art</a:t>
            </a:r>
          </a:p>
        </p:txBody>
      </p:sp>
    </p:spTree>
    <p:extLst>
      <p:ext uri="{BB962C8B-B14F-4D97-AF65-F5344CB8AC3E}">
        <p14:creationId xmlns:p14="http://schemas.microsoft.com/office/powerpoint/2010/main" val="846103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3B8B5F8-5177-4C5A-BDA4-4ED6DC608A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35" b="989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8DA4388A-F13C-464A-AC7B-08895644B226}"/>
              </a:ext>
            </a:extLst>
          </p:cNvPr>
          <p:cNvSpPr txBox="1">
            <a:spLocks/>
          </p:cNvSpPr>
          <p:nvPr/>
        </p:nvSpPr>
        <p:spPr>
          <a:xfrm>
            <a:off x="1066800" y="0"/>
            <a:ext cx="10058400" cy="1450757"/>
          </a:xfrm>
          <a:prstGeom prst="rect">
            <a:avLst/>
          </a:prstGeom>
        </p:spPr>
        <p:txBody>
          <a:bodyPr>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lgn="ctr"/>
            <a:r>
              <a:rPr lang="en-US" sz="4000" i="1">
                <a:solidFill>
                  <a:schemeClr val="bg1"/>
                </a:solidFill>
              </a:rPr>
              <a:t>Muro</a:t>
            </a:r>
            <a:r>
              <a:rPr lang="en-US" sz="4000">
                <a:solidFill>
                  <a:schemeClr val="bg1"/>
                </a:solidFill>
              </a:rPr>
              <a:t>: Washington Square Park, NY </a:t>
            </a:r>
            <a:br>
              <a:rPr lang="en-US" sz="4000">
                <a:solidFill>
                  <a:schemeClr val="bg1"/>
                </a:solidFill>
              </a:rPr>
            </a:br>
            <a:r>
              <a:rPr lang="en-US" sz="4000">
                <a:solidFill>
                  <a:schemeClr val="bg1"/>
                </a:solidFill>
              </a:rPr>
              <a:t>September 8, 201</a:t>
            </a:r>
            <a:r>
              <a:rPr lang="en-US" sz="4000" i="1">
                <a:solidFill>
                  <a:schemeClr val="bg1"/>
                </a:solidFill>
              </a:rPr>
              <a:t>7</a:t>
            </a:r>
            <a:endParaRPr lang="en-US" sz="4000" i="1" dirty="0">
              <a:solidFill>
                <a:schemeClr val="bg1"/>
              </a:solidFill>
            </a:endParaRPr>
          </a:p>
        </p:txBody>
      </p:sp>
    </p:spTree>
    <p:extLst>
      <p:ext uri="{BB962C8B-B14F-4D97-AF65-F5344CB8AC3E}">
        <p14:creationId xmlns:p14="http://schemas.microsoft.com/office/powerpoint/2010/main" val="4179790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YT ANNOUNCES ">
            <a:extLst>
              <a:ext uri="{FF2B5EF4-FFF2-40B4-BE49-F238E27FC236}">
                <a16:creationId xmlns:a16="http://schemas.microsoft.com/office/drawing/2014/main" id="{2B5923A5-04E3-421D-8E39-C88CCC3E7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26"/>
            <a:ext cx="12192000" cy="6840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912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32D37-B079-45C4-930C-5CE2CA6E33D6}"/>
              </a:ext>
            </a:extLst>
          </p:cNvPr>
          <p:cNvSpPr>
            <a:spLocks noGrp="1"/>
          </p:cNvSpPr>
          <p:nvPr>
            <p:ph type="title" idx="4294967295"/>
          </p:nvPr>
        </p:nvSpPr>
        <p:spPr>
          <a:xfrm>
            <a:off x="0" y="1"/>
            <a:ext cx="12192000" cy="914400"/>
          </a:xfrm>
        </p:spPr>
        <p:txBody>
          <a:bodyPr>
            <a:normAutofit/>
          </a:bodyPr>
          <a:lstStyle/>
          <a:p>
            <a:pPr algn="ctr"/>
            <a:r>
              <a:rPr lang="en-US" sz="4000" dirty="0"/>
              <a:t>Meant to be dismantled</a:t>
            </a:r>
          </a:p>
        </p:txBody>
      </p:sp>
      <p:pic>
        <p:nvPicPr>
          <p:cNvPr id="6148" name="Picture 4">
            <a:extLst>
              <a:ext uri="{FF2B5EF4-FFF2-40B4-BE49-F238E27FC236}">
                <a16:creationId xmlns:a16="http://schemas.microsoft.com/office/drawing/2014/main" id="{B36E4074-F9F1-4763-B298-6E0339B86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759" y="1080655"/>
            <a:ext cx="8334482" cy="5560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79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CCE4C9F7-B77D-4603-9A91-C00F4430D36F}"/>
              </a:ext>
            </a:extLst>
          </p:cNvPr>
          <p:cNvSpPr>
            <a:spLocks noGrp="1"/>
          </p:cNvSpPr>
          <p:nvPr>
            <p:ph idx="4294967295"/>
          </p:nvPr>
        </p:nvSpPr>
        <p:spPr>
          <a:xfrm>
            <a:off x="6835596" y="1314326"/>
            <a:ext cx="5124450" cy="4229347"/>
          </a:xfrm>
        </p:spPr>
        <p:txBody>
          <a:bodyPr vert="horz" lIns="91440" tIns="45720" rIns="91440" bIns="45720" rtlCol="0">
            <a:noAutofit/>
          </a:bodyPr>
          <a:lstStyle/>
          <a:p>
            <a:pPr marL="0" indent="0">
              <a:lnSpc>
                <a:spcPct val="100000"/>
              </a:lnSpc>
              <a:buNone/>
            </a:pPr>
            <a:r>
              <a:rPr lang="en-US" sz="3600" cap="all" spc="200" dirty="0">
                <a:solidFill>
                  <a:schemeClr val="tx1"/>
                </a:solidFill>
              </a:rPr>
              <a:t>“</a:t>
            </a:r>
            <a:r>
              <a:rPr lang="en-US" sz="3600" b="0" i="0" dirty="0">
                <a:solidFill>
                  <a:srgbClr val="000000"/>
                </a:solidFill>
                <a:effectLst/>
                <a:latin typeface="Versailles"/>
              </a:rPr>
              <a:t>The impermanent nature of </a:t>
            </a:r>
            <a:r>
              <a:rPr lang="en-US" sz="3600" b="0" i="1" dirty="0" err="1">
                <a:solidFill>
                  <a:srgbClr val="000000"/>
                </a:solidFill>
                <a:effectLst/>
                <a:latin typeface="Versailles"/>
              </a:rPr>
              <a:t>Muro</a:t>
            </a:r>
            <a:r>
              <a:rPr lang="en-US" sz="3600" b="0" i="0" dirty="0">
                <a:solidFill>
                  <a:srgbClr val="000000"/>
                </a:solidFill>
                <a:effectLst/>
                <a:latin typeface="Versailles"/>
              </a:rPr>
              <a:t> further underscores the sentiment that all obstacles have the potential to be dismantled through united forces.”</a:t>
            </a:r>
            <a:endParaRPr lang="en-US" sz="3600" cap="all" spc="200" dirty="0">
              <a:solidFill>
                <a:schemeClr val="tx1"/>
              </a:solidFill>
            </a:endParaRPr>
          </a:p>
        </p:txBody>
      </p:sp>
      <p:pic>
        <p:nvPicPr>
          <p:cNvPr id="2050" name="Picture 2">
            <a:extLst>
              <a:ext uri="{FF2B5EF4-FFF2-40B4-BE49-F238E27FC236}">
                <a16:creationId xmlns:a16="http://schemas.microsoft.com/office/drawing/2014/main" id="{88492C95-1AA3-412B-8BE4-76AC211FF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54" y="1350818"/>
            <a:ext cx="6266093" cy="3865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644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237EB6-A37A-47A7-B0D5-71C08D870E2B}"/>
              </a:ext>
            </a:extLst>
          </p:cNvPr>
          <p:cNvSpPr>
            <a:spLocks noGrp="1"/>
          </p:cNvSpPr>
          <p:nvPr>
            <p:ph type="title"/>
          </p:nvPr>
        </p:nvSpPr>
        <p:spPr>
          <a:xfrm>
            <a:off x="8614786" y="516836"/>
            <a:ext cx="3100136" cy="1960234"/>
          </a:xfrm>
        </p:spPr>
        <p:txBody>
          <a:bodyPr>
            <a:normAutofit/>
          </a:bodyPr>
          <a:lstStyle/>
          <a:p>
            <a:pPr algn="ctr"/>
            <a:r>
              <a:rPr lang="en-US" sz="4400" dirty="0">
                <a:solidFill>
                  <a:schemeClr val="tx1"/>
                </a:solidFill>
              </a:rPr>
              <a:t>Do Now</a:t>
            </a:r>
          </a:p>
        </p:txBody>
      </p:sp>
      <p:pic>
        <p:nvPicPr>
          <p:cNvPr id="4" name="Picture 2">
            <a:extLst>
              <a:ext uri="{FF2B5EF4-FFF2-40B4-BE49-F238E27FC236}">
                <a16:creationId xmlns:a16="http://schemas.microsoft.com/office/drawing/2014/main" id="{02FCB064-4846-4E98-896D-0FE7ED0A21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55" r="9896" b="-1"/>
          <a:stretch/>
        </p:blipFill>
        <p:spPr bwMode="auto">
          <a:xfrm>
            <a:off x="-1" y="10"/>
            <a:ext cx="8111272"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30145" y="2633962"/>
            <a:ext cx="2926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A5B413-AA14-4943-8B67-41E1C8646EB5}"/>
              </a:ext>
            </a:extLst>
          </p:cNvPr>
          <p:cNvSpPr>
            <a:spLocks noGrp="1"/>
          </p:cNvSpPr>
          <p:nvPr>
            <p:ph idx="1"/>
          </p:nvPr>
        </p:nvSpPr>
        <p:spPr>
          <a:xfrm>
            <a:off x="8240110" y="2790855"/>
            <a:ext cx="3825766" cy="3311766"/>
          </a:xfrm>
        </p:spPr>
        <p:txBody>
          <a:bodyPr>
            <a:noAutofit/>
          </a:bodyPr>
          <a:lstStyle/>
          <a:p>
            <a:r>
              <a:rPr lang="en-US" sz="3300" dirty="0"/>
              <a:t>-What do you see?</a:t>
            </a:r>
          </a:p>
          <a:p>
            <a:r>
              <a:rPr lang="en-US" sz="3300" dirty="0"/>
              <a:t>-What do you think is happening?</a:t>
            </a:r>
          </a:p>
          <a:p>
            <a:r>
              <a:rPr lang="en-US" sz="3300" dirty="0"/>
              <a:t>-Where do you think this is taking place?</a:t>
            </a:r>
          </a:p>
        </p:txBody>
      </p:sp>
    </p:spTree>
    <p:extLst>
      <p:ext uri="{BB962C8B-B14F-4D97-AF65-F5344CB8AC3E}">
        <p14:creationId xmlns:p14="http://schemas.microsoft.com/office/powerpoint/2010/main" val="2975836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32D37-B079-45C4-930C-5CE2CA6E33D6}"/>
              </a:ext>
            </a:extLst>
          </p:cNvPr>
          <p:cNvSpPr>
            <a:spLocks noGrp="1"/>
          </p:cNvSpPr>
          <p:nvPr>
            <p:ph type="title"/>
          </p:nvPr>
        </p:nvSpPr>
        <p:spPr>
          <a:xfrm>
            <a:off x="838200" y="217487"/>
            <a:ext cx="10515600" cy="1325563"/>
          </a:xfrm>
        </p:spPr>
        <p:txBody>
          <a:bodyPr>
            <a:normAutofit/>
          </a:bodyPr>
          <a:lstStyle/>
          <a:p>
            <a:pPr algn="ctr"/>
            <a:r>
              <a:rPr lang="en-US" sz="4000" i="1" dirty="0" err="1"/>
              <a:t>Muro</a:t>
            </a:r>
            <a:r>
              <a:rPr lang="en-US" sz="4000" dirty="0"/>
              <a:t>: South Bank</a:t>
            </a:r>
            <a:r>
              <a:rPr lang="en-US" sz="4000" b="0" i="0" u="none" strike="noStrike" dirty="0">
                <a:effectLst/>
              </a:rPr>
              <a:t>, London, England</a:t>
            </a:r>
            <a:r>
              <a:rPr lang="en-US" sz="4000" b="0" i="0" dirty="0">
                <a:effectLst/>
              </a:rPr>
              <a:t> </a:t>
            </a:r>
            <a:br>
              <a:rPr lang="en-US" sz="4000" b="0" i="0" dirty="0">
                <a:effectLst/>
              </a:rPr>
            </a:br>
            <a:r>
              <a:rPr lang="en-US" sz="4000" b="0" i="0" dirty="0">
                <a:effectLst/>
              </a:rPr>
              <a:t>July 6, 2018</a:t>
            </a:r>
            <a:endParaRPr lang="en-US" sz="4000" i="1" dirty="0"/>
          </a:p>
        </p:txBody>
      </p:sp>
      <p:pic>
        <p:nvPicPr>
          <p:cNvPr id="5122" name="Picture 2" descr="Mexican artist Bosco Sodi builds Muro, a wall on London’s South Bank to protest against Donald Trump.">
            <a:extLst>
              <a:ext uri="{FF2B5EF4-FFF2-40B4-BE49-F238E27FC236}">
                <a16:creationId xmlns:a16="http://schemas.microsoft.com/office/drawing/2014/main" id="{AFA4ADE7-62E5-407A-9323-5ED318981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048" y="1543050"/>
            <a:ext cx="8858250"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265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32D37-B079-45C4-930C-5CE2CA6E33D6}"/>
              </a:ext>
            </a:extLst>
          </p:cNvPr>
          <p:cNvSpPr>
            <a:spLocks noGrp="1"/>
          </p:cNvSpPr>
          <p:nvPr>
            <p:ph type="title"/>
          </p:nvPr>
        </p:nvSpPr>
        <p:spPr>
          <a:xfrm>
            <a:off x="178129" y="101981"/>
            <a:ext cx="11839699" cy="1325563"/>
          </a:xfrm>
        </p:spPr>
        <p:txBody>
          <a:bodyPr>
            <a:normAutofit fontScale="90000"/>
          </a:bodyPr>
          <a:lstStyle/>
          <a:p>
            <a:pPr algn="ctr"/>
            <a:r>
              <a:rPr lang="en-US" sz="4000" i="1" dirty="0" err="1"/>
              <a:t>Muro</a:t>
            </a:r>
            <a:r>
              <a:rPr lang="en-US" sz="4000" dirty="0"/>
              <a:t>: University of South Florida, Tampa, Florida</a:t>
            </a:r>
            <a:br>
              <a:rPr lang="en-US" sz="4000" b="0" i="0" dirty="0">
                <a:effectLst/>
              </a:rPr>
            </a:br>
            <a:r>
              <a:rPr lang="en-US" sz="4000" b="0" i="0" dirty="0">
                <a:effectLst/>
              </a:rPr>
              <a:t>January 24, 2019</a:t>
            </a:r>
            <a:endParaRPr lang="en-US" sz="4000" i="1" dirty="0"/>
          </a:p>
        </p:txBody>
      </p:sp>
      <p:pic>
        <p:nvPicPr>
          <p:cNvPr id="9218" name="Picture 2">
            <a:extLst>
              <a:ext uri="{FF2B5EF4-FFF2-40B4-BE49-F238E27FC236}">
                <a16:creationId xmlns:a16="http://schemas.microsoft.com/office/drawing/2014/main" id="{8336D46C-C12A-4D17-91C6-ADA2804290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918"/>
          <a:stretch/>
        </p:blipFill>
        <p:spPr bwMode="auto">
          <a:xfrm>
            <a:off x="381964" y="1412029"/>
            <a:ext cx="6096000" cy="543045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osco Sodi&amp;#39;s Muro at USFCAM | USFCAM">
            <a:extLst>
              <a:ext uri="{FF2B5EF4-FFF2-40B4-BE49-F238E27FC236}">
                <a16:creationId xmlns:a16="http://schemas.microsoft.com/office/drawing/2014/main" id="{030DF901-7C3A-4569-82FB-F69B2D3E5C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3302" y="1412029"/>
            <a:ext cx="3626734" cy="543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451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lake High School students begin to disassemble the wall">
            <a:extLst>
              <a:ext uri="{FF2B5EF4-FFF2-40B4-BE49-F238E27FC236}">
                <a16:creationId xmlns:a16="http://schemas.microsoft.com/office/drawing/2014/main" id="{E9408832-FCEE-4171-BB8E-8935D04270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710" y="368135"/>
            <a:ext cx="8850580" cy="590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010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E67D2-F95A-4315-BCA8-BF5B14838A9B}"/>
              </a:ext>
            </a:extLst>
          </p:cNvPr>
          <p:cNvSpPr>
            <a:spLocks noGrp="1"/>
          </p:cNvSpPr>
          <p:nvPr>
            <p:ph type="title"/>
          </p:nvPr>
        </p:nvSpPr>
        <p:spPr/>
        <p:txBody>
          <a:bodyPr/>
          <a:lstStyle/>
          <a:p>
            <a:pPr algn="r"/>
            <a:r>
              <a:rPr lang="en-US" dirty="0"/>
              <a:t>Final Reflection</a:t>
            </a:r>
          </a:p>
        </p:txBody>
      </p:sp>
    </p:spTree>
    <p:extLst>
      <p:ext uri="{BB962C8B-B14F-4D97-AF65-F5344CB8AC3E}">
        <p14:creationId xmlns:p14="http://schemas.microsoft.com/office/powerpoint/2010/main" val="1293349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7DAAA6-9350-4C22-9948-2E5FB5CBE017}"/>
              </a:ext>
            </a:extLst>
          </p:cNvPr>
          <p:cNvSpPr>
            <a:spLocks noGrp="1"/>
          </p:cNvSpPr>
          <p:nvPr>
            <p:ph type="title"/>
          </p:nvPr>
        </p:nvSpPr>
        <p:spPr>
          <a:xfrm>
            <a:off x="498765" y="643468"/>
            <a:ext cx="3705370" cy="1674180"/>
          </a:xfrm>
        </p:spPr>
        <p:txBody>
          <a:bodyPr vert="horz" lIns="91440" tIns="45720" rIns="91440" bIns="45720" rtlCol="0">
            <a:normAutofit/>
          </a:bodyPr>
          <a:lstStyle/>
          <a:p>
            <a:pPr algn="ctr"/>
            <a:r>
              <a:rPr lang="en-US" sz="3700" dirty="0">
                <a:solidFill>
                  <a:schemeClr val="tx1"/>
                </a:solidFill>
              </a:rPr>
              <a:t>Your Thoughts</a:t>
            </a:r>
          </a:p>
        </p:txBody>
      </p:sp>
      <p:cxnSp>
        <p:nvCxnSpPr>
          <p:cNvPr id="23" name="Straight Connector 22">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38DD8B1-2480-4BC7-A341-5EB9CAD4EED1}"/>
              </a:ext>
            </a:extLst>
          </p:cNvPr>
          <p:cNvSpPr>
            <a:spLocks noGrp="1"/>
          </p:cNvSpPr>
          <p:nvPr>
            <p:ph idx="1"/>
          </p:nvPr>
        </p:nvSpPr>
        <p:spPr>
          <a:xfrm>
            <a:off x="94594" y="2639380"/>
            <a:ext cx="4298730" cy="3229714"/>
          </a:xfrm>
        </p:spPr>
        <p:txBody>
          <a:bodyPr vert="horz" lIns="91440" tIns="45720" rIns="91440" bIns="45720" rtlCol="0">
            <a:noAutofit/>
          </a:bodyPr>
          <a:lstStyle/>
          <a:p>
            <a:pPr marL="0" indent="0">
              <a:buNone/>
            </a:pPr>
            <a:r>
              <a:rPr lang="en-US" sz="2800" dirty="0">
                <a:latin typeface="Versailles"/>
              </a:rPr>
              <a:t>Share with your group one fact you learned about Bosco Sodi and your favorite piece of art you saw today. </a:t>
            </a:r>
            <a:endParaRPr lang="en-US" sz="2800" cap="all" spc="200" dirty="0"/>
          </a:p>
        </p:txBody>
      </p:sp>
      <p:pic>
        <p:nvPicPr>
          <p:cNvPr id="7" name="Picture 6" descr="Map&#10;&#10;Description automatically generated">
            <a:extLst>
              <a:ext uri="{FF2B5EF4-FFF2-40B4-BE49-F238E27FC236}">
                <a16:creationId xmlns:a16="http://schemas.microsoft.com/office/drawing/2014/main" id="{46A8D41E-028C-48A3-95BA-31255DF96407}"/>
              </a:ext>
            </a:extLst>
          </p:cNvPr>
          <p:cNvPicPr>
            <a:picLocks noChangeAspect="1"/>
          </p:cNvPicPr>
          <p:nvPr/>
        </p:nvPicPr>
        <p:blipFill>
          <a:blip r:embed="rId3"/>
          <a:stretch>
            <a:fillRect/>
          </a:stretch>
        </p:blipFill>
        <p:spPr>
          <a:xfrm>
            <a:off x="4298730" y="476720"/>
            <a:ext cx="7798676" cy="5576053"/>
          </a:xfrm>
          <a:prstGeom prst="rect">
            <a:avLst/>
          </a:prstGeom>
        </p:spPr>
      </p:pic>
      <p:sp>
        <p:nvSpPr>
          <p:cNvPr id="25" name="Rectangle 24">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62998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974E3-8AF2-4A9B-8703-27146458B4F6}"/>
              </a:ext>
            </a:extLst>
          </p:cNvPr>
          <p:cNvSpPr>
            <a:spLocks noGrp="1"/>
          </p:cNvSpPr>
          <p:nvPr>
            <p:ph type="title"/>
          </p:nvPr>
        </p:nvSpPr>
        <p:spPr/>
        <p:txBody>
          <a:bodyPr/>
          <a:lstStyle/>
          <a:p>
            <a:pPr algn="ctr"/>
            <a:r>
              <a:rPr lang="en-US" dirty="0"/>
              <a:t>Assessment</a:t>
            </a:r>
          </a:p>
        </p:txBody>
      </p:sp>
      <p:sp>
        <p:nvSpPr>
          <p:cNvPr id="3" name="Content Placeholder 2">
            <a:extLst>
              <a:ext uri="{FF2B5EF4-FFF2-40B4-BE49-F238E27FC236}">
                <a16:creationId xmlns:a16="http://schemas.microsoft.com/office/drawing/2014/main" id="{CDE4F48E-54B7-42E4-BD21-4B3E7AAC6D91}"/>
              </a:ext>
            </a:extLst>
          </p:cNvPr>
          <p:cNvSpPr>
            <a:spLocks noGrp="1"/>
          </p:cNvSpPr>
          <p:nvPr>
            <p:ph idx="1"/>
          </p:nvPr>
        </p:nvSpPr>
        <p:spPr>
          <a:xfrm>
            <a:off x="362606" y="1918196"/>
            <a:ext cx="11738349" cy="3760891"/>
          </a:xfrm>
        </p:spPr>
        <p:txBody>
          <a:bodyPr>
            <a:noAutofit/>
          </a:bodyPr>
          <a:lstStyle/>
          <a:p>
            <a:r>
              <a:rPr lang="en-US" sz="3000" dirty="0"/>
              <a:t>Step 1: </a:t>
            </a:r>
            <a:r>
              <a:rPr lang="en-US" sz="3000" dirty="0">
                <a:effectLst/>
                <a:ea typeface="Calibri" panose="020F0502020204030204" pitchFamily="34" charset="0"/>
                <a:cs typeface="Times New Roman" panose="02020603050405020304" pitchFamily="18" charset="0"/>
              </a:rPr>
              <a:t>Imagine that you had the opportunity to interview Bosco </a:t>
            </a:r>
            <a:r>
              <a:rPr lang="en-US" sz="3000" dirty="0" err="1">
                <a:effectLst/>
                <a:ea typeface="Calibri" panose="020F0502020204030204" pitchFamily="34" charset="0"/>
                <a:cs typeface="Times New Roman" panose="02020603050405020304" pitchFamily="18" charset="0"/>
              </a:rPr>
              <a:t>Sodi</a:t>
            </a:r>
            <a:r>
              <a:rPr lang="en-US" sz="3000" dirty="0">
                <a:effectLst/>
                <a:ea typeface="Calibri" panose="020F0502020204030204" pitchFamily="34" charset="0"/>
                <a:cs typeface="Times New Roman" panose="02020603050405020304" pitchFamily="18" charset="0"/>
              </a:rPr>
              <a:t> --- what questions would you ask him? </a:t>
            </a:r>
          </a:p>
          <a:p>
            <a:r>
              <a:rPr lang="en-US" sz="3000" dirty="0"/>
              <a:t>Step 2: Solo Work -- Compose two questions you would want to ask Bosco Sodi. It can be about his life, his inspiration, or his artistic process. </a:t>
            </a:r>
          </a:p>
          <a:p>
            <a:r>
              <a:rPr lang="en-US" sz="3000" dirty="0"/>
              <a:t>Step 3: Group Work – In pairs or small groups, create an interview protocol you would use to interview Bosco </a:t>
            </a:r>
            <a:r>
              <a:rPr lang="en-US" sz="3000" dirty="0" err="1"/>
              <a:t>Sodi</a:t>
            </a:r>
            <a:r>
              <a:rPr lang="en-US" sz="3000"/>
              <a:t>.</a:t>
            </a:r>
            <a:endParaRPr lang="en-US" sz="3000" dirty="0"/>
          </a:p>
        </p:txBody>
      </p:sp>
    </p:spTree>
    <p:extLst>
      <p:ext uri="{BB962C8B-B14F-4D97-AF65-F5344CB8AC3E}">
        <p14:creationId xmlns:p14="http://schemas.microsoft.com/office/powerpoint/2010/main" val="2289007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C92AE-10D6-425B-B195-9B0DC1E6FB62}"/>
              </a:ext>
            </a:extLst>
          </p:cNvPr>
          <p:cNvSpPr>
            <a:spLocks noGrp="1"/>
          </p:cNvSpPr>
          <p:nvPr>
            <p:ph type="title"/>
          </p:nvPr>
        </p:nvSpPr>
        <p:spPr/>
        <p:txBody>
          <a:bodyPr/>
          <a:lstStyle/>
          <a:p>
            <a:r>
              <a:rPr lang="en-US" i="1" dirty="0" err="1"/>
              <a:t>Muro</a:t>
            </a:r>
            <a:r>
              <a:rPr lang="en-US" i="1" dirty="0"/>
              <a:t> </a:t>
            </a:r>
            <a:r>
              <a:rPr lang="en-US" dirty="0"/>
              <a:t>(2017)</a:t>
            </a:r>
          </a:p>
        </p:txBody>
      </p:sp>
      <p:pic>
        <p:nvPicPr>
          <p:cNvPr id="4" name="Picture 2">
            <a:extLst>
              <a:ext uri="{FF2B5EF4-FFF2-40B4-BE49-F238E27FC236}">
                <a16:creationId xmlns:a16="http://schemas.microsoft.com/office/drawing/2014/main" id="{B880C03D-D72F-4F65-A94B-39D362551B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35" b="9895"/>
          <a:stretch/>
        </p:blipFill>
        <p:spPr bwMode="auto">
          <a:xfrm>
            <a:off x="2352995" y="2113280"/>
            <a:ext cx="7329486" cy="412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805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Inside Bosco Sodi&amp;#39;s Sprawling Red Hook Studio - Galerie">
            <a:extLst>
              <a:ext uri="{FF2B5EF4-FFF2-40B4-BE49-F238E27FC236}">
                <a16:creationId xmlns:a16="http://schemas.microsoft.com/office/drawing/2014/main" id="{9663932B-CADA-4F0E-B02B-1D99BE69B7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70" b="8372"/>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1">
                  <a:alpha val="0"/>
                </a:schemeClr>
              </a:gs>
              <a:gs pos="25000">
                <a:srgbClr val="000000">
                  <a:alpha val="15000"/>
                </a:srgbClr>
              </a:gs>
              <a:gs pos="75000">
                <a:srgbClr val="000000">
                  <a:alpha val="15000"/>
                </a:srgbClr>
              </a:gs>
              <a:gs pos="50000">
                <a:schemeClr val="tx1">
                  <a:alpha val="3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237EB6-A37A-47A7-B0D5-71C08D870E2B}"/>
              </a:ext>
            </a:extLst>
          </p:cNvPr>
          <p:cNvSpPr>
            <a:spLocks noGrp="1"/>
          </p:cNvSpPr>
          <p:nvPr>
            <p:ph type="title"/>
          </p:nvPr>
        </p:nvSpPr>
        <p:spPr>
          <a:xfrm>
            <a:off x="1097280" y="325549"/>
            <a:ext cx="10058400" cy="3663755"/>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3600" dirty="0">
                <a:solidFill>
                  <a:schemeClr val="bg1"/>
                </a:solidFill>
              </a:rPr>
              <a:t>Who is Bosco Sodi?</a:t>
            </a:r>
          </a:p>
        </p:txBody>
      </p:sp>
      <p:cxnSp>
        <p:nvCxnSpPr>
          <p:cNvPr id="79" name="Straight Connector 78">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522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237EB6-A37A-47A7-B0D5-71C08D870E2B}"/>
              </a:ext>
            </a:extLst>
          </p:cNvPr>
          <p:cNvSpPr>
            <a:spLocks noGrp="1"/>
          </p:cNvSpPr>
          <p:nvPr>
            <p:ph type="title"/>
          </p:nvPr>
        </p:nvSpPr>
        <p:spPr>
          <a:xfrm>
            <a:off x="5172074" y="286603"/>
            <a:ext cx="5983605" cy="1450757"/>
          </a:xfrm>
        </p:spPr>
        <p:txBody>
          <a:bodyPr>
            <a:normAutofit/>
          </a:bodyPr>
          <a:lstStyle/>
          <a:p>
            <a:r>
              <a:rPr lang="en-US" dirty="0"/>
              <a:t>Bosco Sodi Biography</a:t>
            </a:r>
          </a:p>
        </p:txBody>
      </p:sp>
      <p:pic>
        <p:nvPicPr>
          <p:cNvPr id="5" name="Picture 4" descr="A person sitting in a chair&#10;&#10;Description automatically generated with medium confidence">
            <a:extLst>
              <a:ext uri="{FF2B5EF4-FFF2-40B4-BE49-F238E27FC236}">
                <a16:creationId xmlns:a16="http://schemas.microsoft.com/office/drawing/2014/main" id="{A616AF05-9929-4B9B-8FDB-5D2068AFE54E}"/>
              </a:ext>
            </a:extLst>
          </p:cNvPr>
          <p:cNvPicPr>
            <a:picLocks noChangeAspect="1"/>
          </p:cNvPicPr>
          <p:nvPr/>
        </p:nvPicPr>
        <p:blipFill rotWithShape="1">
          <a:blip r:embed="rId3"/>
          <a:srcRect r="15570"/>
          <a:stretch/>
        </p:blipFill>
        <p:spPr>
          <a:xfrm>
            <a:off x="20" y="10"/>
            <a:ext cx="4580077" cy="6400784"/>
          </a:xfrm>
          <a:prstGeom prst="rect">
            <a:avLst/>
          </a:prstGeom>
        </p:spPr>
      </p:pic>
      <p:cxnSp>
        <p:nvCxnSpPr>
          <p:cNvPr id="80"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A5B413-AA14-4943-8B67-41E1C8646EB5}"/>
              </a:ext>
            </a:extLst>
          </p:cNvPr>
          <p:cNvSpPr>
            <a:spLocks noGrp="1"/>
          </p:cNvSpPr>
          <p:nvPr>
            <p:ph idx="1"/>
          </p:nvPr>
        </p:nvSpPr>
        <p:spPr>
          <a:xfrm>
            <a:off x="4978400" y="2108201"/>
            <a:ext cx="7213580" cy="4292593"/>
          </a:xfrm>
        </p:spPr>
        <p:txBody>
          <a:bodyPr>
            <a:noAutofit/>
          </a:bodyPr>
          <a:lstStyle/>
          <a:p>
            <a:pPr fontAlgn="base">
              <a:buFont typeface="Wingdings" panose="05000000000000000000" pitchFamily="2" charset="2"/>
              <a:buChar char="v"/>
            </a:pPr>
            <a:r>
              <a:rPr lang="en-US" sz="2700" b="0" i="0" dirty="0">
                <a:solidFill>
                  <a:srgbClr val="000000"/>
                </a:solidFill>
                <a:effectLst/>
                <a:latin typeface="jura"/>
              </a:rPr>
              <a:t>b. 1970, Mexico City</a:t>
            </a:r>
          </a:p>
          <a:p>
            <a:pPr fontAlgn="base">
              <a:buFont typeface="Wingdings" panose="05000000000000000000" pitchFamily="2" charset="2"/>
              <a:buChar char="v"/>
            </a:pPr>
            <a:r>
              <a:rPr lang="en-US" sz="2700" b="0" i="0" dirty="0">
                <a:solidFill>
                  <a:srgbClr val="000000"/>
                </a:solidFill>
                <a:effectLst/>
                <a:latin typeface="jura"/>
              </a:rPr>
              <a:t>known for richly textured, vividly colored large-scale paintings</a:t>
            </a:r>
          </a:p>
          <a:p>
            <a:pPr fontAlgn="base">
              <a:buFont typeface="Wingdings" panose="05000000000000000000" pitchFamily="2" charset="2"/>
              <a:buChar char="v"/>
            </a:pPr>
            <a:r>
              <a:rPr lang="en-US" sz="2700" dirty="0">
                <a:solidFill>
                  <a:srgbClr val="000000"/>
                </a:solidFill>
                <a:latin typeface="jura"/>
              </a:rPr>
              <a:t>explores </a:t>
            </a:r>
            <a:r>
              <a:rPr lang="en-US" sz="2700" b="0" i="0" dirty="0">
                <a:solidFill>
                  <a:srgbClr val="000000"/>
                </a:solidFill>
                <a:effectLst/>
                <a:latin typeface="jura"/>
              </a:rPr>
              <a:t>materials, the creative gesture, and the spiritual connection between artists and their work</a:t>
            </a:r>
          </a:p>
          <a:p>
            <a:pPr fontAlgn="base">
              <a:buFont typeface="Wingdings" panose="05000000000000000000" pitchFamily="2" charset="2"/>
              <a:buChar char="v"/>
            </a:pPr>
            <a:r>
              <a:rPr lang="en-US" sz="2700" b="0" i="0" dirty="0">
                <a:solidFill>
                  <a:srgbClr val="000000"/>
                </a:solidFill>
                <a:effectLst/>
                <a:latin typeface="jura"/>
              </a:rPr>
              <a:t>leaves many of his paintings untitled, to remove any predisposition or connection beyond the work’s immediate existence</a:t>
            </a:r>
            <a:endParaRPr lang="en-US" sz="2700" dirty="0"/>
          </a:p>
        </p:txBody>
      </p:sp>
      <p:sp>
        <p:nvSpPr>
          <p:cNvPr id="82" name="Rectangle 81">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82089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E91624-BC98-48C6-831D-71E60E169E6E}"/>
              </a:ext>
            </a:extLst>
          </p:cNvPr>
          <p:cNvSpPr>
            <a:spLocks noGrp="1"/>
          </p:cNvSpPr>
          <p:nvPr>
            <p:ph type="title"/>
          </p:nvPr>
        </p:nvSpPr>
        <p:spPr/>
        <p:txBody>
          <a:bodyPr/>
          <a:lstStyle/>
          <a:p>
            <a:pPr algn="r"/>
            <a:r>
              <a:rPr lang="en-US" dirty="0"/>
              <a:t>An interview with the artist</a:t>
            </a:r>
          </a:p>
        </p:txBody>
      </p:sp>
      <p:pic>
        <p:nvPicPr>
          <p:cNvPr id="4098" name="Picture 2" descr="The interview: a powerful method to gather valuable insights">
            <a:extLst>
              <a:ext uri="{FF2B5EF4-FFF2-40B4-BE49-F238E27FC236}">
                <a16:creationId xmlns:a16="http://schemas.microsoft.com/office/drawing/2014/main" id="{E7D1042A-9E1C-4192-8779-2FE07D108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6971"/>
            <a:ext cx="3989876" cy="2250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551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7EB6-A37A-47A7-B0D5-71C08D870E2B}"/>
              </a:ext>
            </a:extLst>
          </p:cNvPr>
          <p:cNvSpPr>
            <a:spLocks noGrp="1"/>
          </p:cNvSpPr>
          <p:nvPr>
            <p:ph type="title"/>
          </p:nvPr>
        </p:nvSpPr>
        <p:spPr>
          <a:xfrm>
            <a:off x="581891" y="286603"/>
            <a:ext cx="10937173" cy="1450757"/>
          </a:xfrm>
        </p:spPr>
        <p:txBody>
          <a:bodyPr>
            <a:normAutofit fontScale="90000"/>
          </a:bodyPr>
          <a:lstStyle/>
          <a:p>
            <a:pPr lvl="8" algn="ctr"/>
            <a:r>
              <a:rPr lang="en-US" sz="4800" dirty="0"/>
              <a:t>While you watch the video about          Bosco Sodi, answer these questions:</a:t>
            </a:r>
          </a:p>
        </p:txBody>
      </p:sp>
      <p:sp>
        <p:nvSpPr>
          <p:cNvPr id="3" name="Content Placeholder 2">
            <a:extLst>
              <a:ext uri="{FF2B5EF4-FFF2-40B4-BE49-F238E27FC236}">
                <a16:creationId xmlns:a16="http://schemas.microsoft.com/office/drawing/2014/main" id="{0FA5B413-AA14-4943-8B67-41E1C8646EB5}"/>
              </a:ext>
            </a:extLst>
          </p:cNvPr>
          <p:cNvSpPr>
            <a:spLocks noGrp="1"/>
          </p:cNvSpPr>
          <p:nvPr>
            <p:ph idx="1"/>
          </p:nvPr>
        </p:nvSpPr>
        <p:spPr>
          <a:xfrm>
            <a:off x="360680" y="1881427"/>
            <a:ext cx="11531600" cy="4578210"/>
          </a:xfrm>
        </p:spPr>
        <p:txBody>
          <a:bodyPr>
            <a:noAutofit/>
          </a:bodyPr>
          <a:lstStyle/>
          <a:p>
            <a:pPr marL="342900" marR="0" lvl="0" indent="-342900">
              <a:lnSpc>
                <a:spcPct val="115000"/>
              </a:lnSpc>
              <a:spcBef>
                <a:spcPts val="0"/>
              </a:spcBef>
              <a:spcAft>
                <a:spcPts val="0"/>
              </a:spcAft>
              <a:buFont typeface="+mj-lt"/>
              <a:buAutoNum type="arabicPeriod"/>
            </a:pPr>
            <a:r>
              <a:rPr lang="en-US" sz="3200" dirty="0">
                <a:effectLst/>
                <a:latin typeface="Arial" panose="020B0604020202020204" pitchFamily="34" charset="0"/>
                <a:ea typeface="Times New Roman" panose="02020603050405020304" pitchFamily="18" charset="0"/>
                <a:cs typeface="Times New Roman" panose="02020603050405020304" pitchFamily="18" charset="0"/>
              </a:rPr>
              <a:t>Why did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Sodi’s</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mother put him in art therapy classes?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3200" dirty="0">
                <a:effectLst/>
                <a:latin typeface="Arial" panose="020B0604020202020204" pitchFamily="34" charset="0"/>
                <a:ea typeface="Times New Roman" panose="02020603050405020304" pitchFamily="18" charset="0"/>
                <a:cs typeface="Times New Roman" panose="02020603050405020304" pitchFamily="18" charset="0"/>
              </a:rPr>
              <a:t>From what artists does Sodi take inspiration?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3200" dirty="0">
                <a:effectLst/>
                <a:latin typeface="Arial" panose="020B0604020202020204" pitchFamily="34" charset="0"/>
                <a:ea typeface="Times New Roman" panose="02020603050405020304" pitchFamily="18" charset="0"/>
                <a:cs typeface="Times New Roman" panose="02020603050405020304" pitchFamily="18" charset="0"/>
              </a:rPr>
              <a:t>What do you think “Land Art” means?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3200" dirty="0">
                <a:effectLst/>
                <a:latin typeface="Arial" panose="020B0604020202020204" pitchFamily="34" charset="0"/>
                <a:ea typeface="Times New Roman" panose="02020603050405020304" pitchFamily="18" charset="0"/>
                <a:cs typeface="Times New Roman" panose="02020603050405020304" pitchFamily="18" charset="0"/>
              </a:rPr>
              <a:t>What materials did Sodi use to create the art shown in the video? How is this different from other artists you have learned about?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3200" dirty="0">
                <a:effectLst/>
                <a:latin typeface="Arial" panose="020B0604020202020204" pitchFamily="34" charset="0"/>
                <a:ea typeface="Times New Roman" panose="02020603050405020304" pitchFamily="18" charset="0"/>
                <a:cs typeface="Times New Roman" panose="02020603050405020304" pitchFamily="18" charset="0"/>
              </a:rPr>
              <a:t>What is </a:t>
            </a:r>
            <a:r>
              <a:rPr lang="en-US" sz="3200" i="1" dirty="0" err="1">
                <a:effectLst/>
                <a:latin typeface="Arial" panose="020B0604020202020204" pitchFamily="34" charset="0"/>
                <a:ea typeface="Times New Roman" panose="02020603050405020304" pitchFamily="18" charset="0"/>
                <a:cs typeface="Times New Roman" panose="02020603050405020304" pitchFamily="18" charset="0"/>
              </a:rPr>
              <a:t>wabi-sabi</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How do you think it impacts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Sodi’s</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 work?</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mj-lt"/>
              <a:buAutoNum type="arabicPeriod"/>
            </a:pPr>
            <a:r>
              <a:rPr lang="en-US" sz="3200" dirty="0">
                <a:effectLst/>
                <a:latin typeface="Arial" panose="020B0604020202020204" pitchFamily="34" charset="0"/>
                <a:ea typeface="Times New Roman" panose="02020603050405020304" pitchFamily="18" charset="0"/>
                <a:cs typeface="Times New Roman" panose="02020603050405020304" pitchFamily="18" charset="0"/>
              </a:rPr>
              <a:t>What is Casa </a:t>
            </a:r>
            <a:r>
              <a:rPr lang="en-US" sz="3200" dirty="0" err="1">
                <a:effectLst/>
                <a:latin typeface="Arial" panose="020B0604020202020204" pitchFamily="34" charset="0"/>
                <a:ea typeface="Times New Roman" panose="02020603050405020304" pitchFamily="18" charset="0"/>
                <a:cs typeface="Times New Roman" panose="02020603050405020304" pitchFamily="18" charset="0"/>
              </a:rPr>
              <a:t>Wabi</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3200" dirty="0"/>
          </a:p>
          <a:p>
            <a:endParaRPr lang="en-US" sz="3200" dirty="0"/>
          </a:p>
        </p:txBody>
      </p:sp>
    </p:spTree>
    <p:extLst>
      <p:ext uri="{BB962C8B-B14F-4D97-AF65-F5344CB8AC3E}">
        <p14:creationId xmlns:p14="http://schemas.microsoft.com/office/powerpoint/2010/main" val="3596412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nside Bosco Sodi's Studio">
            <a:hlinkClick r:id="" action="ppaction://media"/>
            <a:extLst>
              <a:ext uri="{FF2B5EF4-FFF2-40B4-BE49-F238E27FC236}">
                <a16:creationId xmlns:a16="http://schemas.microsoft.com/office/drawing/2014/main" id="{5C969A3F-F84E-40EC-BFB9-76EA48754AF1}"/>
              </a:ext>
            </a:extLst>
          </p:cNvPr>
          <p:cNvPicPr>
            <a:picLocks noRot="1" noChangeAspect="1"/>
          </p:cNvPicPr>
          <p:nvPr>
            <a:videoFile r:link="rId1"/>
          </p:nvPr>
        </p:nvPicPr>
        <p:blipFill>
          <a:blip r:embed="rId4"/>
          <a:stretch>
            <a:fillRect/>
          </a:stretch>
        </p:blipFill>
        <p:spPr>
          <a:xfrm>
            <a:off x="54795" y="0"/>
            <a:ext cx="12082409" cy="6826561"/>
          </a:xfrm>
          <a:prstGeom prst="rect">
            <a:avLst/>
          </a:prstGeom>
        </p:spPr>
      </p:pic>
    </p:spTree>
    <p:extLst>
      <p:ext uri="{BB962C8B-B14F-4D97-AF65-F5344CB8AC3E}">
        <p14:creationId xmlns:p14="http://schemas.microsoft.com/office/powerpoint/2010/main" val="184568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A1EF7-DA1A-44F9-9961-43253F75DCBC}"/>
              </a:ext>
            </a:extLst>
          </p:cNvPr>
          <p:cNvSpPr>
            <a:spLocks noGrp="1"/>
          </p:cNvSpPr>
          <p:nvPr>
            <p:ph type="title"/>
          </p:nvPr>
        </p:nvSpPr>
        <p:spPr/>
        <p:txBody>
          <a:bodyPr/>
          <a:lstStyle/>
          <a:p>
            <a:pPr algn="r"/>
            <a:r>
              <a:rPr lang="en-US" dirty="0"/>
              <a:t>Bosco Sodi: </a:t>
            </a:r>
            <a:br>
              <a:rPr lang="en-US" dirty="0"/>
            </a:br>
            <a:r>
              <a:rPr lang="en-US" dirty="0"/>
              <a:t>Selected Works</a:t>
            </a:r>
          </a:p>
        </p:txBody>
      </p:sp>
    </p:spTree>
    <p:extLst>
      <p:ext uri="{BB962C8B-B14F-4D97-AF65-F5344CB8AC3E}">
        <p14:creationId xmlns:p14="http://schemas.microsoft.com/office/powerpoint/2010/main" val="266183599"/>
      </p:ext>
    </p:extLst>
  </p:cSld>
  <p:clrMapOvr>
    <a:masterClrMapping/>
  </p:clrMapOvr>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5B1FD9-3BB6-4DA9-A089-3B68C2323D4F}">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1747A963-53E0-44AF-AF13-963FE676C6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8A3B04-B0F3-4C12-A722-52B5CF6D97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{99CAFCF7-388A-4AA2-878C-70AAB9F257AA}tf33845126_win32</Template>
  <TotalTime>2827</TotalTime>
  <Words>1168</Words>
  <Application>Microsoft Office PowerPoint</Application>
  <PresentationFormat>Widescreen</PresentationFormat>
  <Paragraphs>96</Paragraphs>
  <Slides>25</Slides>
  <Notes>18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Bookman Old Style</vt:lpstr>
      <vt:lpstr>Calibri</vt:lpstr>
      <vt:lpstr>Franklin Gothic Book</vt:lpstr>
      <vt:lpstr>jura</vt:lpstr>
      <vt:lpstr>Open Sans</vt:lpstr>
      <vt:lpstr>Tate regular</vt:lpstr>
      <vt:lpstr>Versailles</vt:lpstr>
      <vt:lpstr>Wingdings</vt:lpstr>
      <vt:lpstr>1_RetrospectVTI</vt:lpstr>
      <vt:lpstr>Bosco Sodi: An Introduction</vt:lpstr>
      <vt:lpstr>Do Now</vt:lpstr>
      <vt:lpstr>Muro (2017)</vt:lpstr>
      <vt:lpstr>Who is Bosco Sodi?</vt:lpstr>
      <vt:lpstr>Bosco Sodi Biography</vt:lpstr>
      <vt:lpstr>An interview with the artist</vt:lpstr>
      <vt:lpstr>While you watch the video about          Bosco Sodi, answer these questions:</vt:lpstr>
      <vt:lpstr>PowerPoint Presentation</vt:lpstr>
      <vt:lpstr>Bosco Sodi:  Selected Works</vt:lpstr>
      <vt:lpstr>Mixed Media</vt:lpstr>
      <vt:lpstr>Mixed media over canvas (2013)</vt:lpstr>
      <vt:lpstr>Vers L’Espagne (2019)</vt:lpstr>
      <vt:lpstr>PowerPoint Presentation</vt:lpstr>
      <vt:lpstr>PowerPoint Presentation</vt:lpstr>
      <vt:lpstr>Installation Art</vt:lpstr>
      <vt:lpstr>PowerPoint Presentation</vt:lpstr>
      <vt:lpstr>PowerPoint Presentation</vt:lpstr>
      <vt:lpstr>Meant to be dismantled</vt:lpstr>
      <vt:lpstr>PowerPoint Presentation</vt:lpstr>
      <vt:lpstr>Muro: South Bank, London, England  July 6, 2018</vt:lpstr>
      <vt:lpstr>Muro: University of South Florida, Tampa, Florida January 24, 2019</vt:lpstr>
      <vt:lpstr>PowerPoint Presentation</vt:lpstr>
      <vt:lpstr>Final Reflection</vt:lpstr>
      <vt:lpstr>Your Thoughts</vt:lpstr>
      <vt:lpstr>Assessment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Basco Sodi: An Introduction</dc:title>
  <dc:creator>Ferguson Miranda</dc:creator>
  <cp:lastModifiedBy>Barbara Cruz</cp:lastModifiedBy>
  <cp:revision>8</cp:revision>
  <dcterms:created xsi:type="dcterms:W3CDTF">2022-01-03T22:03:32Z</dcterms:created>
  <dcterms:modified xsi:type="dcterms:W3CDTF">2022-02-03T18:24:59Z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