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3"/>
  </p:notesMasterIdLst>
  <p:sldIdLst>
    <p:sldId id="268" r:id="rId5"/>
    <p:sldId id="311" r:id="rId6"/>
    <p:sldId id="312" r:id="rId7"/>
    <p:sldId id="313" r:id="rId8"/>
    <p:sldId id="314" r:id="rId9"/>
    <p:sldId id="315" r:id="rId10"/>
    <p:sldId id="316" r:id="rId11"/>
    <p:sldId id="31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19" autoAdjust="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0F828A-8382-45DE-9458-9C2E0BD63F0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9CB2D393-CA4A-4DB2-A3BD-B21B2B3CBD67}">
      <dgm:prSet custT="1"/>
      <dgm:spPr/>
      <dgm:t>
        <a:bodyPr/>
        <a:lstStyle/>
        <a:p>
          <a:r>
            <a:rPr lang="en-US" sz="2000" baseline="0" dirty="0"/>
            <a:t>Today I will be able to:</a:t>
          </a:r>
          <a:endParaRPr lang="en-US" sz="2000" dirty="0"/>
        </a:p>
      </dgm:t>
    </dgm:pt>
    <dgm:pt modelId="{55EC1479-0E8D-4A52-BF7D-82A44EADF319}" type="parTrans" cxnId="{473A7488-34DE-491C-B87D-EE5228CAB974}">
      <dgm:prSet/>
      <dgm:spPr/>
      <dgm:t>
        <a:bodyPr/>
        <a:lstStyle/>
        <a:p>
          <a:endParaRPr lang="en-US"/>
        </a:p>
      </dgm:t>
    </dgm:pt>
    <dgm:pt modelId="{FC897567-E500-46A1-8358-515B91CC4E1C}" type="sibTrans" cxnId="{473A7488-34DE-491C-B87D-EE5228CAB974}">
      <dgm:prSet/>
      <dgm:spPr/>
      <dgm:t>
        <a:bodyPr/>
        <a:lstStyle/>
        <a:p>
          <a:endParaRPr lang="en-US"/>
        </a:p>
      </dgm:t>
    </dgm:pt>
    <dgm:pt modelId="{2BE305A0-BC7E-4BCC-9017-A3EF0CF964E4}">
      <dgm:prSet custT="1"/>
      <dgm:spPr/>
      <dgm:t>
        <a:bodyPr/>
        <a:lstStyle/>
        <a:p>
          <a:r>
            <a:rPr lang="en-US" sz="1700" baseline="0" dirty="0"/>
            <a:t>1) </a:t>
          </a:r>
          <a:r>
            <a:rPr lang="en-US" sz="2000" baseline="0" dirty="0"/>
            <a:t>Identify Characteristics of the </a:t>
          </a:r>
          <a:r>
            <a:rPr lang="en-US" sz="2000" i="1" baseline="0" dirty="0" err="1"/>
            <a:t>arte</a:t>
          </a:r>
          <a:r>
            <a:rPr lang="en-US" sz="2000" i="1" baseline="0" dirty="0"/>
            <a:t> povera </a:t>
          </a:r>
          <a:r>
            <a:rPr lang="en-US" sz="2000" baseline="0" dirty="0"/>
            <a:t>movement</a:t>
          </a:r>
          <a:endParaRPr lang="en-US" sz="2000" dirty="0"/>
        </a:p>
      </dgm:t>
    </dgm:pt>
    <dgm:pt modelId="{B691479C-5B6E-41C4-AD0A-7A26E30AF3D6}" type="parTrans" cxnId="{A63DCFAE-E8C4-4970-839D-47ADC99B0C2B}">
      <dgm:prSet/>
      <dgm:spPr/>
      <dgm:t>
        <a:bodyPr/>
        <a:lstStyle/>
        <a:p>
          <a:endParaRPr lang="en-US"/>
        </a:p>
      </dgm:t>
    </dgm:pt>
    <dgm:pt modelId="{1FABB4F9-0052-43E2-B925-A0DBE4F94ECB}" type="sibTrans" cxnId="{A63DCFAE-E8C4-4970-839D-47ADC99B0C2B}">
      <dgm:prSet/>
      <dgm:spPr/>
      <dgm:t>
        <a:bodyPr/>
        <a:lstStyle/>
        <a:p>
          <a:endParaRPr lang="en-US"/>
        </a:p>
      </dgm:t>
    </dgm:pt>
    <dgm:pt modelId="{F5B55A4A-B6F5-42AA-A055-2B768A83FA93}">
      <dgm:prSet custT="1"/>
      <dgm:spPr/>
      <dgm:t>
        <a:bodyPr/>
        <a:lstStyle/>
        <a:p>
          <a:r>
            <a:rPr lang="en-US" sz="1700" baseline="0" dirty="0"/>
            <a:t>2) </a:t>
          </a:r>
          <a:r>
            <a:rPr lang="en-US" sz="2000" baseline="0" dirty="0"/>
            <a:t>Identify social, economic, political, &amp; cultural developments in Italy 1960’s</a:t>
          </a:r>
          <a:endParaRPr lang="en-US" sz="2000" dirty="0"/>
        </a:p>
      </dgm:t>
    </dgm:pt>
    <dgm:pt modelId="{DD96345A-CA69-4715-A65D-1E2B08944BED}" type="parTrans" cxnId="{48B7AC58-876C-4C6B-998C-4EC2D13DED88}">
      <dgm:prSet/>
      <dgm:spPr/>
      <dgm:t>
        <a:bodyPr/>
        <a:lstStyle/>
        <a:p>
          <a:endParaRPr lang="en-US"/>
        </a:p>
      </dgm:t>
    </dgm:pt>
    <dgm:pt modelId="{B079D900-DFF4-41FC-8B5D-17995C1D79C7}" type="sibTrans" cxnId="{48B7AC58-876C-4C6B-998C-4EC2D13DED88}">
      <dgm:prSet/>
      <dgm:spPr/>
      <dgm:t>
        <a:bodyPr/>
        <a:lstStyle/>
        <a:p>
          <a:endParaRPr lang="en-US"/>
        </a:p>
      </dgm:t>
    </dgm:pt>
    <dgm:pt modelId="{4F3828DA-7EB9-441F-B850-BF896BF14FED}">
      <dgm:prSet custT="1"/>
      <dgm:spPr/>
      <dgm:t>
        <a:bodyPr/>
        <a:lstStyle/>
        <a:p>
          <a:r>
            <a:rPr lang="en-US" sz="2000" baseline="0" dirty="0"/>
            <a:t>3) Examine relationships between art movements and historic contextualization </a:t>
          </a:r>
          <a:endParaRPr lang="en-US" sz="2000" dirty="0"/>
        </a:p>
      </dgm:t>
    </dgm:pt>
    <dgm:pt modelId="{95A7CC81-8FFF-4513-A678-8C12DB73AD0C}" type="parTrans" cxnId="{170F391E-82D2-4EDA-8575-3FD90BA2222F}">
      <dgm:prSet/>
      <dgm:spPr/>
      <dgm:t>
        <a:bodyPr/>
        <a:lstStyle/>
        <a:p>
          <a:endParaRPr lang="en-US"/>
        </a:p>
      </dgm:t>
    </dgm:pt>
    <dgm:pt modelId="{5D8D1332-9019-4A51-8CF4-0EB846C52CC9}" type="sibTrans" cxnId="{170F391E-82D2-4EDA-8575-3FD90BA2222F}">
      <dgm:prSet/>
      <dgm:spPr/>
      <dgm:t>
        <a:bodyPr/>
        <a:lstStyle/>
        <a:p>
          <a:endParaRPr lang="en-US"/>
        </a:p>
      </dgm:t>
    </dgm:pt>
    <dgm:pt modelId="{CF03672B-35A8-4769-9EA7-DD9FADD2B41A}" type="pres">
      <dgm:prSet presAssocID="{810F828A-8382-45DE-9458-9C2E0BD63F01}" presName="linear" presStyleCnt="0">
        <dgm:presLayoutVars>
          <dgm:animLvl val="lvl"/>
          <dgm:resizeHandles val="exact"/>
        </dgm:presLayoutVars>
      </dgm:prSet>
      <dgm:spPr/>
    </dgm:pt>
    <dgm:pt modelId="{10B33B27-4BC8-4E2D-8677-6D32F0ACAB48}" type="pres">
      <dgm:prSet presAssocID="{9CB2D393-CA4A-4DB2-A3BD-B21B2B3CBD67}" presName="parentText" presStyleLbl="node1" presStyleIdx="0" presStyleCnt="4">
        <dgm:presLayoutVars>
          <dgm:chMax val="0"/>
          <dgm:bulletEnabled val="1"/>
        </dgm:presLayoutVars>
      </dgm:prSet>
      <dgm:spPr/>
    </dgm:pt>
    <dgm:pt modelId="{52A8C2B5-F630-4577-8770-08C47CD08542}" type="pres">
      <dgm:prSet presAssocID="{FC897567-E500-46A1-8358-515B91CC4E1C}" presName="spacer" presStyleCnt="0"/>
      <dgm:spPr/>
    </dgm:pt>
    <dgm:pt modelId="{223CCAFB-22FF-44DB-83F5-82DDDDA95176}" type="pres">
      <dgm:prSet presAssocID="{2BE305A0-BC7E-4BCC-9017-A3EF0CF964E4}" presName="parentText" presStyleLbl="node1" presStyleIdx="1" presStyleCnt="4">
        <dgm:presLayoutVars>
          <dgm:chMax val="0"/>
          <dgm:bulletEnabled val="1"/>
        </dgm:presLayoutVars>
      </dgm:prSet>
      <dgm:spPr/>
    </dgm:pt>
    <dgm:pt modelId="{F5F7EAB2-294D-4EB1-A51D-8E6A463E99A9}" type="pres">
      <dgm:prSet presAssocID="{1FABB4F9-0052-43E2-B925-A0DBE4F94ECB}" presName="spacer" presStyleCnt="0"/>
      <dgm:spPr/>
    </dgm:pt>
    <dgm:pt modelId="{ACFA3235-D25E-4E09-B32E-79D7D981EFF2}" type="pres">
      <dgm:prSet presAssocID="{F5B55A4A-B6F5-42AA-A055-2B768A83FA93}" presName="parentText" presStyleLbl="node1" presStyleIdx="2" presStyleCnt="4">
        <dgm:presLayoutVars>
          <dgm:chMax val="0"/>
          <dgm:bulletEnabled val="1"/>
        </dgm:presLayoutVars>
      </dgm:prSet>
      <dgm:spPr/>
    </dgm:pt>
    <dgm:pt modelId="{13DA353B-9F08-49E3-AB16-397DF4EC6F7D}" type="pres">
      <dgm:prSet presAssocID="{B079D900-DFF4-41FC-8B5D-17995C1D79C7}" presName="spacer" presStyleCnt="0"/>
      <dgm:spPr/>
    </dgm:pt>
    <dgm:pt modelId="{7D160013-E5D5-4195-8156-337C50FDBAF3}" type="pres">
      <dgm:prSet presAssocID="{4F3828DA-7EB9-441F-B850-BF896BF14FED}" presName="parentText" presStyleLbl="node1" presStyleIdx="3" presStyleCnt="4">
        <dgm:presLayoutVars>
          <dgm:chMax val="0"/>
          <dgm:bulletEnabled val="1"/>
        </dgm:presLayoutVars>
      </dgm:prSet>
      <dgm:spPr/>
    </dgm:pt>
  </dgm:ptLst>
  <dgm:cxnLst>
    <dgm:cxn modelId="{170F391E-82D2-4EDA-8575-3FD90BA2222F}" srcId="{810F828A-8382-45DE-9458-9C2E0BD63F01}" destId="{4F3828DA-7EB9-441F-B850-BF896BF14FED}" srcOrd="3" destOrd="0" parTransId="{95A7CC81-8FFF-4513-A678-8C12DB73AD0C}" sibTransId="{5D8D1332-9019-4A51-8CF4-0EB846C52CC9}"/>
    <dgm:cxn modelId="{54741C32-5995-44D2-9B10-EA0B448A644E}" type="presOf" srcId="{2BE305A0-BC7E-4BCC-9017-A3EF0CF964E4}" destId="{223CCAFB-22FF-44DB-83F5-82DDDDA95176}" srcOrd="0" destOrd="0" presId="urn:microsoft.com/office/officeart/2005/8/layout/vList2"/>
    <dgm:cxn modelId="{A51CAD6B-F2B8-46DF-BB16-311960906446}" type="presOf" srcId="{9CB2D393-CA4A-4DB2-A3BD-B21B2B3CBD67}" destId="{10B33B27-4BC8-4E2D-8677-6D32F0ACAB48}" srcOrd="0" destOrd="0" presId="urn:microsoft.com/office/officeart/2005/8/layout/vList2"/>
    <dgm:cxn modelId="{48B7AC58-876C-4C6B-998C-4EC2D13DED88}" srcId="{810F828A-8382-45DE-9458-9C2E0BD63F01}" destId="{F5B55A4A-B6F5-42AA-A055-2B768A83FA93}" srcOrd="2" destOrd="0" parTransId="{DD96345A-CA69-4715-A65D-1E2B08944BED}" sibTransId="{B079D900-DFF4-41FC-8B5D-17995C1D79C7}"/>
    <dgm:cxn modelId="{473A7488-34DE-491C-B87D-EE5228CAB974}" srcId="{810F828A-8382-45DE-9458-9C2E0BD63F01}" destId="{9CB2D393-CA4A-4DB2-A3BD-B21B2B3CBD67}" srcOrd="0" destOrd="0" parTransId="{55EC1479-0E8D-4A52-BF7D-82A44EADF319}" sibTransId="{FC897567-E500-46A1-8358-515B91CC4E1C}"/>
    <dgm:cxn modelId="{1394F988-F328-4ED0-916C-7A44E1650B09}" type="presOf" srcId="{4F3828DA-7EB9-441F-B850-BF896BF14FED}" destId="{7D160013-E5D5-4195-8156-337C50FDBAF3}" srcOrd="0" destOrd="0" presId="urn:microsoft.com/office/officeart/2005/8/layout/vList2"/>
    <dgm:cxn modelId="{A63DCFAE-E8C4-4970-839D-47ADC99B0C2B}" srcId="{810F828A-8382-45DE-9458-9C2E0BD63F01}" destId="{2BE305A0-BC7E-4BCC-9017-A3EF0CF964E4}" srcOrd="1" destOrd="0" parTransId="{B691479C-5B6E-41C4-AD0A-7A26E30AF3D6}" sibTransId="{1FABB4F9-0052-43E2-B925-A0DBE4F94ECB}"/>
    <dgm:cxn modelId="{C32037B5-85C6-4CA1-8B64-B88E4BF0A698}" type="presOf" srcId="{F5B55A4A-B6F5-42AA-A055-2B768A83FA93}" destId="{ACFA3235-D25E-4E09-B32E-79D7D981EFF2}" srcOrd="0" destOrd="0" presId="urn:microsoft.com/office/officeart/2005/8/layout/vList2"/>
    <dgm:cxn modelId="{EAFF09C3-DEDC-4EB9-92AE-228439049949}" type="presOf" srcId="{810F828A-8382-45DE-9458-9C2E0BD63F01}" destId="{CF03672B-35A8-4769-9EA7-DD9FADD2B41A}" srcOrd="0" destOrd="0" presId="urn:microsoft.com/office/officeart/2005/8/layout/vList2"/>
    <dgm:cxn modelId="{115F98B5-0F60-4B86-AD0E-7AC0870B2BFD}" type="presParOf" srcId="{CF03672B-35A8-4769-9EA7-DD9FADD2B41A}" destId="{10B33B27-4BC8-4E2D-8677-6D32F0ACAB48}" srcOrd="0" destOrd="0" presId="urn:microsoft.com/office/officeart/2005/8/layout/vList2"/>
    <dgm:cxn modelId="{DB8550A0-B8EC-40AA-A293-A14857DB44FA}" type="presParOf" srcId="{CF03672B-35A8-4769-9EA7-DD9FADD2B41A}" destId="{52A8C2B5-F630-4577-8770-08C47CD08542}" srcOrd="1" destOrd="0" presId="urn:microsoft.com/office/officeart/2005/8/layout/vList2"/>
    <dgm:cxn modelId="{18AFD1E0-ED9C-49CA-91E9-0FA0C6382D86}" type="presParOf" srcId="{CF03672B-35A8-4769-9EA7-DD9FADD2B41A}" destId="{223CCAFB-22FF-44DB-83F5-82DDDDA95176}" srcOrd="2" destOrd="0" presId="urn:microsoft.com/office/officeart/2005/8/layout/vList2"/>
    <dgm:cxn modelId="{0FA57F6D-2814-411D-8493-859134A419F0}" type="presParOf" srcId="{CF03672B-35A8-4769-9EA7-DD9FADD2B41A}" destId="{F5F7EAB2-294D-4EB1-A51D-8E6A463E99A9}" srcOrd="3" destOrd="0" presId="urn:microsoft.com/office/officeart/2005/8/layout/vList2"/>
    <dgm:cxn modelId="{FF39AF89-4E64-4084-B7C5-A973D0020BBD}" type="presParOf" srcId="{CF03672B-35A8-4769-9EA7-DD9FADD2B41A}" destId="{ACFA3235-D25E-4E09-B32E-79D7D981EFF2}" srcOrd="4" destOrd="0" presId="urn:microsoft.com/office/officeart/2005/8/layout/vList2"/>
    <dgm:cxn modelId="{26C7E25A-7B1A-47F5-9F85-D714CE865BBE}" type="presParOf" srcId="{CF03672B-35A8-4769-9EA7-DD9FADD2B41A}" destId="{13DA353B-9F08-49E3-AB16-397DF4EC6F7D}" srcOrd="5" destOrd="0" presId="urn:microsoft.com/office/officeart/2005/8/layout/vList2"/>
    <dgm:cxn modelId="{4494B394-D8D1-4AC5-A96E-15F67C03BE6C}" type="presParOf" srcId="{CF03672B-35A8-4769-9EA7-DD9FADD2B41A}" destId="{7D160013-E5D5-4195-8156-337C50FDBAF3}"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B33B27-4BC8-4E2D-8677-6D32F0ACAB48}">
      <dsp:nvSpPr>
        <dsp:cNvPr id="0" name=""/>
        <dsp:cNvSpPr/>
      </dsp:nvSpPr>
      <dsp:spPr>
        <a:xfrm>
          <a:off x="0" y="1224"/>
          <a:ext cx="7810499" cy="57784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dirty="0"/>
            <a:t>Today I will be able to:</a:t>
          </a:r>
          <a:endParaRPr lang="en-US" sz="2000" kern="1200" dirty="0"/>
        </a:p>
      </dsp:txBody>
      <dsp:txXfrm>
        <a:off x="28208" y="29432"/>
        <a:ext cx="7754083" cy="521429"/>
      </dsp:txXfrm>
    </dsp:sp>
    <dsp:sp modelId="{223CCAFB-22FF-44DB-83F5-82DDDDA95176}">
      <dsp:nvSpPr>
        <dsp:cNvPr id="0" name=""/>
        <dsp:cNvSpPr/>
      </dsp:nvSpPr>
      <dsp:spPr>
        <a:xfrm>
          <a:off x="0" y="590165"/>
          <a:ext cx="7810499" cy="57784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baseline="0" dirty="0"/>
            <a:t>1) </a:t>
          </a:r>
          <a:r>
            <a:rPr lang="en-US" sz="2000" kern="1200" baseline="0" dirty="0"/>
            <a:t>Identify Characteristics of the </a:t>
          </a:r>
          <a:r>
            <a:rPr lang="en-US" sz="2000" i="1" kern="1200" baseline="0" dirty="0" err="1"/>
            <a:t>arte</a:t>
          </a:r>
          <a:r>
            <a:rPr lang="en-US" sz="2000" i="1" kern="1200" baseline="0" dirty="0"/>
            <a:t> povera </a:t>
          </a:r>
          <a:r>
            <a:rPr lang="en-US" sz="2000" kern="1200" baseline="0" dirty="0"/>
            <a:t>movement</a:t>
          </a:r>
          <a:endParaRPr lang="en-US" sz="2000" kern="1200" dirty="0"/>
        </a:p>
      </dsp:txBody>
      <dsp:txXfrm>
        <a:off x="28208" y="618373"/>
        <a:ext cx="7754083" cy="521429"/>
      </dsp:txXfrm>
    </dsp:sp>
    <dsp:sp modelId="{ACFA3235-D25E-4E09-B32E-79D7D981EFF2}">
      <dsp:nvSpPr>
        <dsp:cNvPr id="0" name=""/>
        <dsp:cNvSpPr/>
      </dsp:nvSpPr>
      <dsp:spPr>
        <a:xfrm>
          <a:off x="0" y="1179106"/>
          <a:ext cx="7810499" cy="57784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baseline="0" dirty="0"/>
            <a:t>2) </a:t>
          </a:r>
          <a:r>
            <a:rPr lang="en-US" sz="2000" kern="1200" baseline="0" dirty="0"/>
            <a:t>Identify social, economic, political, &amp; cultural developments in Italy 1960’s</a:t>
          </a:r>
          <a:endParaRPr lang="en-US" sz="2000" kern="1200" dirty="0"/>
        </a:p>
      </dsp:txBody>
      <dsp:txXfrm>
        <a:off x="28208" y="1207314"/>
        <a:ext cx="7754083" cy="521429"/>
      </dsp:txXfrm>
    </dsp:sp>
    <dsp:sp modelId="{7D160013-E5D5-4195-8156-337C50FDBAF3}">
      <dsp:nvSpPr>
        <dsp:cNvPr id="0" name=""/>
        <dsp:cNvSpPr/>
      </dsp:nvSpPr>
      <dsp:spPr>
        <a:xfrm>
          <a:off x="0" y="1768046"/>
          <a:ext cx="7810499" cy="57784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dirty="0"/>
            <a:t>3) Examine relationships between art movements and historic contextualization </a:t>
          </a:r>
          <a:endParaRPr lang="en-US" sz="2000" kern="1200" dirty="0"/>
        </a:p>
      </dsp:txBody>
      <dsp:txXfrm>
        <a:off x="28208" y="1796254"/>
        <a:ext cx="7754083" cy="52142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B90697-8DB3-4542-B61F-504B4D154EA4}" type="datetimeFigureOut">
              <a:rPr lang="en-US" smtClean="0"/>
              <a:t>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D4109B-60E3-4455-82CE-DD13349AD99E}" type="slidenum">
              <a:rPr lang="en-US" smtClean="0"/>
              <a:t>‹#›</a:t>
            </a:fld>
            <a:endParaRPr lang="en-US"/>
          </a:p>
        </p:txBody>
      </p:sp>
    </p:spTree>
    <p:extLst>
      <p:ext uri="{BB962C8B-B14F-4D97-AF65-F5344CB8AC3E}">
        <p14:creationId xmlns:p14="http://schemas.microsoft.com/office/powerpoint/2010/main" val="359156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source: https://prezi.com/u7djf51slr5-/arte-povera/</a:t>
            </a:r>
          </a:p>
          <a:p>
            <a:endParaRPr lang="en-US" dirty="0"/>
          </a:p>
        </p:txBody>
      </p:sp>
      <p:sp>
        <p:nvSpPr>
          <p:cNvPr id="4" name="Slide Number Placeholder 3"/>
          <p:cNvSpPr>
            <a:spLocks noGrp="1"/>
          </p:cNvSpPr>
          <p:nvPr>
            <p:ph type="sldNum" sz="quarter" idx="5"/>
          </p:nvPr>
        </p:nvSpPr>
        <p:spPr/>
        <p:txBody>
          <a:bodyPr/>
          <a:lstStyle/>
          <a:p>
            <a:fld id="{3AD4109B-60E3-4455-82CE-DD13349AD99E}" type="slidenum">
              <a:rPr lang="en-US" smtClean="0"/>
              <a:t>8</a:t>
            </a:fld>
            <a:endParaRPr lang="en-US"/>
          </a:p>
        </p:txBody>
      </p:sp>
    </p:spTree>
    <p:extLst>
      <p:ext uri="{BB962C8B-B14F-4D97-AF65-F5344CB8AC3E}">
        <p14:creationId xmlns:p14="http://schemas.microsoft.com/office/powerpoint/2010/main" val="2025652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1/3/2022</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722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1/3/2022</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52010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1/3/2022</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7040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1/3/2022</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52231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1/3/2022</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16775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1/3/2022</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4226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1/3/2022</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4072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1/3/2022</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411850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1/3/2022</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84398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1/3/2022</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0708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sv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svg"/><Relationship Id="rId10" Type="http://schemas.openxmlformats.org/officeDocument/2006/relationships/image" Target="../media/image12.jpeg"/><Relationship Id="rId4" Type="http://schemas.openxmlformats.org/officeDocument/2006/relationships/image" Target="../media/image6.png"/><Relationship Id="rId9" Type="http://schemas.openxmlformats.org/officeDocument/2006/relationships/image" Target="../media/image11.svg"/></Relationships>
</file>

<file path=ppt/slides/_rels/slide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ritannica.com/place/Italy/Italy-from-the-1960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ground, outdoor&#10;&#10;Description automatically generated">
            <a:extLst>
              <a:ext uri="{FF2B5EF4-FFF2-40B4-BE49-F238E27FC236}">
                <a16:creationId xmlns:a16="http://schemas.microsoft.com/office/drawing/2014/main" id="{8DCDC0EA-D617-4782-8465-8FE4507F5C5E}"/>
              </a:ext>
            </a:extLst>
          </p:cNvPr>
          <p:cNvPicPr>
            <a:picLocks noChangeAspect="1"/>
          </p:cNvPicPr>
          <p:nvPr/>
        </p:nvPicPr>
        <p:blipFill rotWithShape="1">
          <a:blip r:embed="rId3"/>
          <a:srcRect t="15414"/>
          <a:stretch/>
        </p:blipFill>
        <p:spPr>
          <a:xfrm>
            <a:off x="-31" y="0"/>
            <a:ext cx="12192031" cy="6857990"/>
          </a:xfrm>
          <a:prstGeom prst="rect">
            <a:avLst/>
          </a:prstGeom>
        </p:spPr>
      </p:pic>
      <p:sp>
        <p:nvSpPr>
          <p:cNvPr id="38" name="Rectangle 33">
            <a:extLst>
              <a:ext uri="{FF2B5EF4-FFF2-40B4-BE49-F238E27FC236}">
                <a16:creationId xmlns:a16="http://schemas.microsoft.com/office/drawing/2014/main" id="{DFD57664-637D-40CA-83F2-B729A932B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7" y="4915076"/>
            <a:ext cx="12188952" cy="1942924"/>
          </a:xfrm>
          <a:prstGeom prst="rect">
            <a:avLst/>
          </a:prstGeom>
          <a:gradFill>
            <a:gsLst>
              <a:gs pos="43000">
                <a:schemeClr val="tx1">
                  <a:alpha val="20000"/>
                </a:schemeClr>
              </a:gs>
              <a:gs pos="0">
                <a:schemeClr val="tx1">
                  <a:alpha val="0"/>
                </a:schemeClr>
              </a:gs>
              <a:gs pos="100000">
                <a:schemeClr val="tx1">
                  <a:alpha val="3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10AF38-26DF-48B3-952C-4A9091D6863C}"/>
              </a:ext>
            </a:extLst>
          </p:cNvPr>
          <p:cNvSpPr>
            <a:spLocks noGrp="1"/>
          </p:cNvSpPr>
          <p:nvPr>
            <p:ph type="ctrTitle"/>
          </p:nvPr>
        </p:nvSpPr>
        <p:spPr>
          <a:xfrm>
            <a:off x="828675" y="5120639"/>
            <a:ext cx="7137263" cy="1280161"/>
          </a:xfrm>
        </p:spPr>
        <p:txBody>
          <a:bodyPr anchor="ctr">
            <a:normAutofit/>
          </a:bodyPr>
          <a:lstStyle/>
          <a:p>
            <a:pPr algn="r"/>
            <a:r>
              <a:rPr lang="en-US" sz="6000" dirty="0">
                <a:solidFill>
                  <a:srgbClr val="FFFFFF"/>
                </a:solidFill>
              </a:rPr>
              <a:t>Bosco </a:t>
            </a:r>
            <a:r>
              <a:rPr lang="en-US" sz="6000" dirty="0" err="1">
                <a:solidFill>
                  <a:srgbClr val="FFFFFF"/>
                </a:solidFill>
              </a:rPr>
              <a:t>Sodi</a:t>
            </a:r>
            <a:r>
              <a:rPr lang="en-US" sz="6000" dirty="0">
                <a:solidFill>
                  <a:srgbClr val="FFFFFF"/>
                </a:solidFill>
              </a:rPr>
              <a:t>: </a:t>
            </a:r>
            <a:r>
              <a:rPr lang="en-US" sz="6000" i="1" dirty="0">
                <a:solidFill>
                  <a:srgbClr val="FFFFFF"/>
                </a:solidFill>
              </a:rPr>
              <a:t>B</a:t>
            </a:r>
            <a:r>
              <a:rPr lang="el-GR" sz="6000" i="1" dirty="0">
                <a:solidFill>
                  <a:srgbClr val="FFFFFF"/>
                </a:solidFill>
              </a:rPr>
              <a:t>ά</a:t>
            </a:r>
            <a:r>
              <a:rPr lang="en-US" sz="6000" i="1" dirty="0" err="1">
                <a:solidFill>
                  <a:srgbClr val="FFFFFF"/>
                </a:solidFill>
              </a:rPr>
              <a:t>sico</a:t>
            </a:r>
            <a:endParaRPr lang="en-US" sz="6000" i="1" dirty="0">
              <a:solidFill>
                <a:srgbClr val="FFFFFF"/>
              </a:solidFill>
            </a:endParaRPr>
          </a:p>
        </p:txBody>
      </p:sp>
      <p:sp>
        <p:nvSpPr>
          <p:cNvPr id="3" name="Subtitle 2">
            <a:extLst>
              <a:ext uri="{FF2B5EF4-FFF2-40B4-BE49-F238E27FC236}">
                <a16:creationId xmlns:a16="http://schemas.microsoft.com/office/drawing/2014/main" id="{37FC2D8F-56D2-4ADF-B439-0E09E7C37894}"/>
              </a:ext>
            </a:extLst>
          </p:cNvPr>
          <p:cNvSpPr>
            <a:spLocks noGrp="1"/>
          </p:cNvSpPr>
          <p:nvPr>
            <p:ph type="subTitle" idx="1"/>
          </p:nvPr>
        </p:nvSpPr>
        <p:spPr>
          <a:xfrm>
            <a:off x="8289580" y="5120639"/>
            <a:ext cx="3897064" cy="1280160"/>
          </a:xfrm>
        </p:spPr>
        <p:txBody>
          <a:bodyPr anchor="ctr">
            <a:noAutofit/>
          </a:bodyPr>
          <a:lstStyle/>
          <a:p>
            <a:pPr algn="ctr"/>
            <a:r>
              <a:rPr lang="en-US" sz="3200" dirty="0">
                <a:solidFill>
                  <a:srgbClr val="FFFFFF"/>
                </a:solidFill>
              </a:rPr>
              <a:t>The </a:t>
            </a:r>
            <a:r>
              <a:rPr lang="en-US" sz="3200" i="1" dirty="0" err="1">
                <a:solidFill>
                  <a:srgbClr val="FFFFFF"/>
                </a:solidFill>
              </a:rPr>
              <a:t>Arte</a:t>
            </a:r>
            <a:r>
              <a:rPr lang="en-US" sz="3200" i="1" dirty="0">
                <a:solidFill>
                  <a:srgbClr val="FFFFFF"/>
                </a:solidFill>
              </a:rPr>
              <a:t> Povera</a:t>
            </a:r>
            <a:r>
              <a:rPr lang="en-US" sz="3200" dirty="0">
                <a:solidFill>
                  <a:srgbClr val="FFFFFF"/>
                </a:solidFill>
              </a:rPr>
              <a:t> Movement</a:t>
            </a:r>
          </a:p>
        </p:txBody>
      </p:sp>
      <p:cxnSp>
        <p:nvCxnSpPr>
          <p:cNvPr id="39" name="Straight Connector 35">
            <a:extLst>
              <a:ext uri="{FF2B5EF4-FFF2-40B4-BE49-F238E27FC236}">
                <a16:creationId xmlns:a16="http://schemas.microsoft.com/office/drawing/2014/main" id="{D5B557D3-D7B4-404B-84A1-9BD182BE5B0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7532813" y="5760720"/>
            <a:ext cx="118872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274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2779F603-B669-4AD6-82F9-E09F7616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341C9C-57D0-4882-BE57-A30D784B888D}"/>
              </a:ext>
            </a:extLst>
          </p:cNvPr>
          <p:cNvSpPr>
            <a:spLocks noGrp="1"/>
          </p:cNvSpPr>
          <p:nvPr>
            <p:ph type="title"/>
          </p:nvPr>
        </p:nvSpPr>
        <p:spPr>
          <a:xfrm>
            <a:off x="4171950" y="1927906"/>
            <a:ext cx="7496175" cy="1459222"/>
          </a:xfrm>
        </p:spPr>
        <p:txBody>
          <a:bodyPr vert="horz" lIns="91440" tIns="45720" rIns="91440" bIns="45720" rtlCol="0" anchor="b">
            <a:normAutofit/>
          </a:bodyPr>
          <a:lstStyle/>
          <a:p>
            <a:r>
              <a:rPr lang="en-US" sz="4400" dirty="0"/>
              <a:t>Lesson Learning Objectives</a:t>
            </a:r>
          </a:p>
        </p:txBody>
      </p:sp>
      <p:pic>
        <p:nvPicPr>
          <p:cNvPr id="7" name="Graphic 6" descr="Checklist outline">
            <a:extLst>
              <a:ext uri="{FF2B5EF4-FFF2-40B4-BE49-F238E27FC236}">
                <a16:creationId xmlns:a16="http://schemas.microsoft.com/office/drawing/2014/main" id="{1D48CB98-175C-432F-B628-58B3633D37E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3999" y="1163529"/>
            <a:ext cx="4001315" cy="4001315"/>
          </a:xfrm>
          <a:prstGeom prst="rect">
            <a:avLst/>
          </a:prstGeom>
        </p:spPr>
      </p:pic>
      <p:cxnSp>
        <p:nvCxnSpPr>
          <p:cNvPr id="18" name="Straight Connector 17">
            <a:extLst>
              <a:ext uri="{FF2B5EF4-FFF2-40B4-BE49-F238E27FC236}">
                <a16:creationId xmlns:a16="http://schemas.microsoft.com/office/drawing/2014/main" id="{7ABFD994-C2DC-4E7D-9411-C7FF7813E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01663" y="3588862"/>
            <a:ext cx="54864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E798DCFB-14B6-4508-990A-13AB676C2F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22" name="Text Placeholder 2">
            <a:extLst>
              <a:ext uri="{FF2B5EF4-FFF2-40B4-BE49-F238E27FC236}">
                <a16:creationId xmlns:a16="http://schemas.microsoft.com/office/drawing/2014/main" id="{7C51FDBA-DB8B-4973-B712-AEE6FCE16349}"/>
              </a:ext>
            </a:extLst>
          </p:cNvPr>
          <p:cNvGraphicFramePr/>
          <p:nvPr>
            <p:extLst>
              <p:ext uri="{D42A27DB-BD31-4B8C-83A1-F6EECF244321}">
                <p14:modId xmlns:p14="http://schemas.microsoft.com/office/powerpoint/2010/main" val="2287187"/>
              </p:ext>
            </p:extLst>
          </p:nvPr>
        </p:nvGraphicFramePr>
        <p:xfrm>
          <a:off x="4171950" y="3748881"/>
          <a:ext cx="7810499" cy="234711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10149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EAD22-BC76-4A39-A761-6FE301E2DB86}"/>
              </a:ext>
            </a:extLst>
          </p:cNvPr>
          <p:cNvSpPr>
            <a:spLocks noGrp="1"/>
          </p:cNvSpPr>
          <p:nvPr>
            <p:ph type="title"/>
          </p:nvPr>
        </p:nvSpPr>
        <p:spPr/>
        <p:txBody>
          <a:bodyPr/>
          <a:lstStyle/>
          <a:p>
            <a:r>
              <a:rPr lang="en-US" dirty="0"/>
              <a:t>What is </a:t>
            </a:r>
            <a:r>
              <a:rPr lang="en-US" i="1" dirty="0" err="1"/>
              <a:t>arte</a:t>
            </a:r>
            <a:r>
              <a:rPr lang="en-US" i="1" dirty="0"/>
              <a:t> povera</a:t>
            </a:r>
            <a:r>
              <a:rPr lang="en-US" dirty="0"/>
              <a:t>?</a:t>
            </a:r>
          </a:p>
        </p:txBody>
      </p:sp>
      <p:sp>
        <p:nvSpPr>
          <p:cNvPr id="3" name="Content Placeholder 2">
            <a:extLst>
              <a:ext uri="{FF2B5EF4-FFF2-40B4-BE49-F238E27FC236}">
                <a16:creationId xmlns:a16="http://schemas.microsoft.com/office/drawing/2014/main" id="{94CFF040-126A-40AE-9352-9B924843D090}"/>
              </a:ext>
            </a:extLst>
          </p:cNvPr>
          <p:cNvSpPr>
            <a:spLocks noGrp="1"/>
          </p:cNvSpPr>
          <p:nvPr>
            <p:ph idx="1"/>
          </p:nvPr>
        </p:nvSpPr>
        <p:spPr>
          <a:xfrm>
            <a:off x="1183005" y="1974851"/>
            <a:ext cx="9446895" cy="3760891"/>
          </a:xfrm>
        </p:spPr>
        <p:txBody>
          <a:bodyPr>
            <a:noAutofit/>
          </a:bodyPr>
          <a:lstStyle/>
          <a:p>
            <a:pPr marL="0" indent="0">
              <a:buNone/>
            </a:pPr>
            <a:r>
              <a:rPr lang="en-US" sz="2400" b="1" i="1" dirty="0" err="1">
                <a:solidFill>
                  <a:srgbClr val="111111"/>
                </a:solidFill>
                <a:effectLst/>
                <a:latin typeface="Roboto" panose="02000000000000000000" pitchFamily="2" charset="0"/>
              </a:rPr>
              <a:t>Arte</a:t>
            </a:r>
            <a:r>
              <a:rPr lang="en-US" sz="2400" b="1" i="1" dirty="0">
                <a:solidFill>
                  <a:srgbClr val="111111"/>
                </a:solidFill>
                <a:effectLst/>
                <a:latin typeface="Roboto" panose="02000000000000000000" pitchFamily="2" charset="0"/>
              </a:rPr>
              <a:t> Povera </a:t>
            </a:r>
            <a:r>
              <a:rPr lang="en-US" sz="2400" dirty="0">
                <a:effectLst/>
                <a:latin typeface="Arial" panose="020B0604020202020204" pitchFamily="34" charset="0"/>
                <a:ea typeface="Calibri" panose="020F0502020204030204" pitchFamily="34" charset="0"/>
                <a:cs typeface="Times New Roman" panose="02020603050405020304" pitchFamily="18" charset="0"/>
              </a:rPr>
              <a:t>[</a:t>
            </a:r>
            <a:r>
              <a:rPr lang="en-US" sz="2400" dirty="0" err="1">
                <a:effectLst/>
                <a:latin typeface="Arial" panose="020B0604020202020204" pitchFamily="34" charset="0"/>
                <a:ea typeface="Calibri" panose="020F0502020204030204" pitchFamily="34" charset="0"/>
                <a:cs typeface="Times New Roman" panose="02020603050405020304" pitchFamily="18" charset="0"/>
              </a:rPr>
              <a:t>ahr-teh</a:t>
            </a:r>
            <a:r>
              <a:rPr lang="en-US" sz="2400" dirty="0">
                <a:effectLst/>
                <a:latin typeface="Arial" panose="020B0604020202020204" pitchFamily="34" charset="0"/>
                <a:ea typeface="Calibri" panose="020F0502020204030204" pitchFamily="34" charset="0"/>
                <a:cs typeface="Times New Roman" panose="02020603050405020304" pitchFamily="18" charset="0"/>
              </a:rPr>
              <a:t> </a:t>
            </a:r>
            <a:r>
              <a:rPr lang="en-US" sz="2400" dirty="0" err="1">
                <a:effectLst/>
                <a:latin typeface="Arial" panose="020B0604020202020204" pitchFamily="34" charset="0"/>
                <a:ea typeface="Calibri" panose="020F0502020204030204" pitchFamily="34" charset="0"/>
                <a:cs typeface="Times New Roman" panose="02020603050405020304" pitchFamily="18" charset="0"/>
              </a:rPr>
              <a:t>pō</a:t>
            </a:r>
            <a:r>
              <a:rPr lang="en-US" sz="2400" dirty="0">
                <a:effectLst/>
                <a:latin typeface="Arial" panose="020B0604020202020204" pitchFamily="34" charset="0"/>
                <a:ea typeface="Calibri" panose="020F0502020204030204" pitchFamily="34" charset="0"/>
                <a:cs typeface="Times New Roman" panose="02020603050405020304" pitchFamily="18" charset="0"/>
              </a:rPr>
              <a:t>-</a:t>
            </a:r>
            <a:r>
              <a:rPr lang="en-US" sz="2400" dirty="0" err="1">
                <a:effectLst/>
                <a:latin typeface="Arial" panose="020B0604020202020204" pitchFamily="34" charset="0"/>
                <a:ea typeface="Calibri" panose="020F0502020204030204" pitchFamily="34" charset="0"/>
                <a:cs typeface="Times New Roman" panose="02020603050405020304" pitchFamily="18" charset="0"/>
              </a:rPr>
              <a:t>veh</a:t>
            </a:r>
            <a:r>
              <a:rPr lang="en-US" sz="2400" dirty="0">
                <a:effectLst/>
                <a:latin typeface="Arial" panose="020B0604020202020204" pitchFamily="34" charset="0"/>
                <a:ea typeface="Calibri" panose="020F0502020204030204" pitchFamily="34" charset="0"/>
                <a:cs typeface="Times New Roman" panose="02020603050405020304" pitchFamily="18" charset="0"/>
              </a:rPr>
              <a:t>-rah]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l">
              <a:buNone/>
            </a:pPr>
            <a:r>
              <a:rPr lang="en-US" sz="2400" b="0" i="0" dirty="0">
                <a:solidFill>
                  <a:srgbClr val="111111"/>
                </a:solidFill>
                <a:effectLst/>
                <a:latin typeface="Arial" panose="020B0604020202020204" pitchFamily="34" charset="0"/>
              </a:rPr>
              <a:t>NOUN</a:t>
            </a:r>
          </a:p>
          <a:p>
            <a:pPr marL="0" indent="0" algn="l">
              <a:buNone/>
            </a:pPr>
            <a:r>
              <a:rPr lang="en-US" sz="2400" b="0" i="0" dirty="0">
                <a:solidFill>
                  <a:srgbClr val="111111"/>
                </a:solidFill>
                <a:effectLst/>
                <a:latin typeface="Roboto" panose="02000000000000000000" pitchFamily="2" charset="0"/>
              </a:rPr>
              <a:t>a style and movement in art originating in Italy in the 1960s combining aspects of </a:t>
            </a:r>
            <a:r>
              <a:rPr lang="en-US" sz="2400" b="0" i="0" u="sng" dirty="0">
                <a:solidFill>
                  <a:srgbClr val="111111"/>
                </a:solidFill>
                <a:effectLst/>
                <a:latin typeface="Roboto" panose="02000000000000000000" pitchFamily="2" charset="0"/>
              </a:rPr>
              <a:t>conceptual</a:t>
            </a:r>
            <a:r>
              <a:rPr lang="en-US" sz="2400" b="0" i="0" dirty="0">
                <a:solidFill>
                  <a:srgbClr val="111111"/>
                </a:solidFill>
                <a:effectLst/>
                <a:latin typeface="Roboto" panose="02000000000000000000" pitchFamily="2" charset="0"/>
              </a:rPr>
              <a:t>, </a:t>
            </a:r>
            <a:r>
              <a:rPr lang="en-US" sz="2400" b="0" i="0" u="sng" dirty="0">
                <a:solidFill>
                  <a:srgbClr val="111111"/>
                </a:solidFill>
                <a:effectLst/>
                <a:latin typeface="Roboto" panose="02000000000000000000" pitchFamily="2" charset="0"/>
              </a:rPr>
              <a:t>minimalist</a:t>
            </a:r>
            <a:r>
              <a:rPr lang="en-US" sz="2400" b="0" i="0" dirty="0">
                <a:solidFill>
                  <a:srgbClr val="111111"/>
                </a:solidFill>
                <a:effectLst/>
                <a:latin typeface="Roboto" panose="02000000000000000000" pitchFamily="2" charset="0"/>
              </a:rPr>
              <a:t>, and </a:t>
            </a:r>
            <a:r>
              <a:rPr lang="en-US" sz="2400" b="0" u="sng" dirty="0">
                <a:solidFill>
                  <a:srgbClr val="111111"/>
                </a:solidFill>
                <a:effectLst/>
                <a:latin typeface="Roboto" panose="02000000000000000000" pitchFamily="2" charset="0"/>
              </a:rPr>
              <a:t>performance art</a:t>
            </a:r>
            <a:r>
              <a:rPr lang="en-US" sz="2400" b="0" i="0" dirty="0">
                <a:solidFill>
                  <a:srgbClr val="111111"/>
                </a:solidFill>
                <a:effectLst/>
                <a:latin typeface="Roboto" panose="02000000000000000000" pitchFamily="2" charset="0"/>
              </a:rPr>
              <a:t>, and making use of worthless or common materials such as stones or newspapers, in the hope of </a:t>
            </a:r>
            <a:r>
              <a:rPr lang="en-US" sz="2400" b="0" u="sng" dirty="0">
                <a:solidFill>
                  <a:srgbClr val="111111"/>
                </a:solidFill>
                <a:effectLst/>
                <a:latin typeface="Roboto" panose="02000000000000000000" pitchFamily="2" charset="0"/>
              </a:rPr>
              <a:t>subverting the commercialization of art</a:t>
            </a:r>
            <a:r>
              <a:rPr lang="en-US" sz="2400" b="0" i="0" dirty="0">
                <a:solidFill>
                  <a:srgbClr val="111111"/>
                </a:solidFill>
                <a:effectLst/>
                <a:latin typeface="Roboto" panose="02000000000000000000" pitchFamily="2" charset="0"/>
              </a:rPr>
              <a:t>.</a:t>
            </a:r>
          </a:p>
          <a:p>
            <a:pPr marL="0" indent="0" algn="l">
              <a:buNone/>
            </a:pPr>
            <a:r>
              <a:rPr lang="en-US" sz="2400" b="0" i="0" dirty="0">
                <a:solidFill>
                  <a:srgbClr val="111111"/>
                </a:solidFill>
                <a:effectLst/>
                <a:latin typeface="Arial" panose="020B0604020202020204" pitchFamily="34" charset="0"/>
              </a:rPr>
              <a:t>ORIGIN</a:t>
            </a:r>
          </a:p>
          <a:p>
            <a:pPr algn="l"/>
            <a:r>
              <a:rPr lang="en-US" sz="2400" b="0" i="0" dirty="0">
                <a:solidFill>
                  <a:srgbClr val="444444"/>
                </a:solidFill>
                <a:effectLst/>
                <a:latin typeface="Roboto" panose="02000000000000000000" pitchFamily="2" charset="0"/>
              </a:rPr>
              <a:t>1960s: Italian, literally ‘impoverished art’, from </a:t>
            </a:r>
            <a:r>
              <a:rPr lang="en-US" sz="2400" b="0" i="1" dirty="0" err="1">
                <a:solidFill>
                  <a:srgbClr val="444444"/>
                </a:solidFill>
                <a:effectLst/>
                <a:latin typeface="Roboto" panose="02000000000000000000" pitchFamily="2" charset="0"/>
              </a:rPr>
              <a:t>arte</a:t>
            </a:r>
            <a:r>
              <a:rPr lang="en-US" sz="2400" b="0" i="0" dirty="0">
                <a:solidFill>
                  <a:srgbClr val="444444"/>
                </a:solidFill>
                <a:effectLst/>
                <a:latin typeface="Roboto" panose="02000000000000000000" pitchFamily="2" charset="0"/>
              </a:rPr>
              <a:t> ‘art’ + </a:t>
            </a:r>
            <a:r>
              <a:rPr lang="en-US" sz="2400" b="0" i="1" dirty="0">
                <a:solidFill>
                  <a:srgbClr val="444444"/>
                </a:solidFill>
                <a:effectLst/>
                <a:latin typeface="Roboto" panose="02000000000000000000" pitchFamily="2" charset="0"/>
              </a:rPr>
              <a:t>povera</a:t>
            </a:r>
            <a:r>
              <a:rPr lang="en-US" sz="2400" b="0" i="0" dirty="0">
                <a:solidFill>
                  <a:srgbClr val="444444"/>
                </a:solidFill>
                <a:effectLst/>
                <a:latin typeface="Roboto" panose="02000000000000000000" pitchFamily="2" charset="0"/>
              </a:rPr>
              <a:t> (feminine of </a:t>
            </a:r>
            <a:r>
              <a:rPr lang="en-US" sz="2400" b="0" i="0" dirty="0" err="1">
                <a:solidFill>
                  <a:srgbClr val="444444"/>
                </a:solidFill>
                <a:effectLst/>
                <a:latin typeface="Roboto" panose="02000000000000000000" pitchFamily="2" charset="0"/>
              </a:rPr>
              <a:t>povero</a:t>
            </a:r>
            <a:r>
              <a:rPr lang="en-US" sz="2400" b="0" i="0" dirty="0">
                <a:solidFill>
                  <a:srgbClr val="444444"/>
                </a:solidFill>
                <a:effectLst/>
                <a:latin typeface="Roboto" panose="02000000000000000000" pitchFamily="2" charset="0"/>
              </a:rPr>
              <a:t>; ‘needy’).</a:t>
            </a:r>
          </a:p>
          <a:p>
            <a:endParaRPr lang="en-US" sz="2400" dirty="0"/>
          </a:p>
        </p:txBody>
      </p:sp>
      <p:pic>
        <p:nvPicPr>
          <p:cNvPr id="5" name="Graphic 4" descr="Badge 1 outline">
            <a:extLst>
              <a:ext uri="{FF2B5EF4-FFF2-40B4-BE49-F238E27FC236}">
                <a16:creationId xmlns:a16="http://schemas.microsoft.com/office/drawing/2014/main" id="{6529F9CE-96E1-41D0-91B0-E7AE28E3208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77425" y="3524250"/>
            <a:ext cx="523875" cy="523875"/>
          </a:xfrm>
          <a:prstGeom prst="rect">
            <a:avLst/>
          </a:prstGeom>
        </p:spPr>
      </p:pic>
      <p:pic>
        <p:nvPicPr>
          <p:cNvPr id="7" name="Graphic 6" descr="Badge outline">
            <a:extLst>
              <a:ext uri="{FF2B5EF4-FFF2-40B4-BE49-F238E27FC236}">
                <a16:creationId xmlns:a16="http://schemas.microsoft.com/office/drawing/2014/main" id="{63C9674D-0A4C-4CB6-941F-EB6A185D13A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59130" y="4143373"/>
            <a:ext cx="523875" cy="523875"/>
          </a:xfrm>
          <a:prstGeom prst="rect">
            <a:avLst/>
          </a:prstGeom>
        </p:spPr>
      </p:pic>
      <p:pic>
        <p:nvPicPr>
          <p:cNvPr id="9" name="Graphic 8" descr="Badge 3 outline">
            <a:extLst>
              <a:ext uri="{FF2B5EF4-FFF2-40B4-BE49-F238E27FC236}">
                <a16:creationId xmlns:a16="http://schemas.microsoft.com/office/drawing/2014/main" id="{E0D154CB-082F-4A43-905C-DE2333CC4B0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733674" y="4143374"/>
            <a:ext cx="523875" cy="523875"/>
          </a:xfrm>
          <a:prstGeom prst="rect">
            <a:avLst/>
          </a:prstGeom>
        </p:spPr>
      </p:pic>
      <p:pic>
        <p:nvPicPr>
          <p:cNvPr id="11" name="Graphic 10" descr="Badge 4 outline">
            <a:extLst>
              <a:ext uri="{FF2B5EF4-FFF2-40B4-BE49-F238E27FC236}">
                <a16:creationId xmlns:a16="http://schemas.microsoft.com/office/drawing/2014/main" id="{11CE50BF-01E4-4802-9E41-1609418E404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534149" y="4810124"/>
            <a:ext cx="523875" cy="523875"/>
          </a:xfrm>
          <a:prstGeom prst="rect">
            <a:avLst/>
          </a:prstGeom>
        </p:spPr>
      </p:pic>
      <p:pic>
        <p:nvPicPr>
          <p:cNvPr id="1026" name="Picture 2" descr="Arte Povera: Lumley, Robert: 9781854374011: Amazon.com: Books">
            <a:extLst>
              <a:ext uri="{FF2B5EF4-FFF2-40B4-BE49-F238E27FC236}">
                <a16:creationId xmlns:a16="http://schemas.microsoft.com/office/drawing/2014/main" id="{6E4B833F-3636-4397-AD86-1754E464579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591675" y="160233"/>
            <a:ext cx="2348375"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2797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38A25-46B2-46B1-A75A-9E2F766EBE24}"/>
              </a:ext>
            </a:extLst>
          </p:cNvPr>
          <p:cNvSpPr>
            <a:spLocks noGrp="1"/>
          </p:cNvSpPr>
          <p:nvPr>
            <p:ph type="title"/>
          </p:nvPr>
        </p:nvSpPr>
        <p:spPr/>
        <p:txBody>
          <a:bodyPr/>
          <a:lstStyle/>
          <a:p>
            <a:r>
              <a:rPr lang="en-US" dirty="0"/>
              <a:t>Bosco </a:t>
            </a:r>
            <a:r>
              <a:rPr lang="en-US" dirty="0" err="1"/>
              <a:t>Sodi</a:t>
            </a:r>
            <a:r>
              <a:rPr lang="en-US" dirty="0"/>
              <a:t>: </a:t>
            </a:r>
            <a:r>
              <a:rPr lang="en-US" i="1" dirty="0"/>
              <a:t>B</a:t>
            </a:r>
            <a:r>
              <a:rPr lang="el-GR" i="1" dirty="0"/>
              <a:t>ά</a:t>
            </a:r>
            <a:r>
              <a:rPr lang="en-US" i="1" dirty="0" err="1"/>
              <a:t>sico</a:t>
            </a:r>
            <a:endParaRPr lang="en-US" i="1" dirty="0"/>
          </a:p>
        </p:txBody>
      </p:sp>
      <p:pic>
        <p:nvPicPr>
          <p:cNvPr id="6" name="Content Placeholder 5" descr="A picture containing indoor, wooden&#10;&#10;Description automatically generated">
            <a:extLst>
              <a:ext uri="{FF2B5EF4-FFF2-40B4-BE49-F238E27FC236}">
                <a16:creationId xmlns:a16="http://schemas.microsoft.com/office/drawing/2014/main" id="{A2C7B2AF-53CF-4A71-890B-203649D444C6}"/>
              </a:ext>
            </a:extLst>
          </p:cNvPr>
          <p:cNvPicPr>
            <a:picLocks noGrp="1" noChangeAspect="1"/>
          </p:cNvPicPr>
          <p:nvPr>
            <p:ph sz="half" idx="1"/>
          </p:nvPr>
        </p:nvPicPr>
        <p:blipFill>
          <a:blip r:embed="rId2"/>
          <a:stretch>
            <a:fillRect/>
          </a:stretch>
        </p:blipFill>
        <p:spPr>
          <a:xfrm>
            <a:off x="807839" y="2255441"/>
            <a:ext cx="5218510" cy="3479006"/>
          </a:xfrm>
        </p:spPr>
      </p:pic>
      <p:pic>
        <p:nvPicPr>
          <p:cNvPr id="8" name="Content Placeholder 7">
            <a:extLst>
              <a:ext uri="{FF2B5EF4-FFF2-40B4-BE49-F238E27FC236}">
                <a16:creationId xmlns:a16="http://schemas.microsoft.com/office/drawing/2014/main" id="{ECCDB403-8734-4976-BE06-8FFE24F9C873}"/>
              </a:ext>
            </a:extLst>
          </p:cNvPr>
          <p:cNvPicPr>
            <a:picLocks noGrp="1" noChangeAspect="1"/>
          </p:cNvPicPr>
          <p:nvPr>
            <p:ph sz="half" idx="2"/>
          </p:nvPr>
        </p:nvPicPr>
        <p:blipFill>
          <a:blip r:embed="rId3"/>
          <a:stretch>
            <a:fillRect/>
          </a:stretch>
        </p:blipFill>
        <p:spPr>
          <a:xfrm>
            <a:off x="6516688" y="2255441"/>
            <a:ext cx="4638675" cy="3479006"/>
          </a:xfrm>
        </p:spPr>
      </p:pic>
    </p:spTree>
    <p:extLst>
      <p:ext uri="{BB962C8B-B14F-4D97-AF65-F5344CB8AC3E}">
        <p14:creationId xmlns:p14="http://schemas.microsoft.com/office/powerpoint/2010/main" val="2471606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7797-A4FC-427B-8626-84BE0D522B60}"/>
              </a:ext>
            </a:extLst>
          </p:cNvPr>
          <p:cNvSpPr>
            <a:spLocks noGrp="1"/>
          </p:cNvSpPr>
          <p:nvPr>
            <p:ph type="title"/>
          </p:nvPr>
        </p:nvSpPr>
        <p:spPr/>
        <p:txBody>
          <a:bodyPr/>
          <a:lstStyle/>
          <a:p>
            <a:r>
              <a:rPr lang="en-US" dirty="0"/>
              <a:t>Bosco </a:t>
            </a:r>
            <a:r>
              <a:rPr lang="en-US" dirty="0" err="1"/>
              <a:t>Sodi</a:t>
            </a:r>
            <a:r>
              <a:rPr lang="en-US" dirty="0"/>
              <a:t>: </a:t>
            </a:r>
            <a:r>
              <a:rPr lang="en-US" i="1" dirty="0"/>
              <a:t>B</a:t>
            </a:r>
            <a:r>
              <a:rPr lang="el-GR" i="1" dirty="0"/>
              <a:t>ά</a:t>
            </a:r>
            <a:r>
              <a:rPr lang="en-US" i="1" dirty="0" err="1"/>
              <a:t>sico</a:t>
            </a:r>
            <a:endParaRPr lang="en-US" i="1" dirty="0"/>
          </a:p>
        </p:txBody>
      </p:sp>
      <p:sp>
        <p:nvSpPr>
          <p:cNvPr id="3" name="Content Placeholder 2">
            <a:extLst>
              <a:ext uri="{FF2B5EF4-FFF2-40B4-BE49-F238E27FC236}">
                <a16:creationId xmlns:a16="http://schemas.microsoft.com/office/drawing/2014/main" id="{CB303367-247F-4482-B1B3-6D7EE86CF140}"/>
              </a:ext>
            </a:extLst>
          </p:cNvPr>
          <p:cNvSpPr>
            <a:spLocks noGrp="1"/>
          </p:cNvSpPr>
          <p:nvPr>
            <p:ph idx="1"/>
          </p:nvPr>
        </p:nvSpPr>
        <p:spPr>
          <a:xfrm>
            <a:off x="1097280" y="1940767"/>
            <a:ext cx="10058400" cy="3928325"/>
          </a:xfrm>
        </p:spPr>
        <p:txBody>
          <a:bodyPr>
            <a:normAutofit/>
          </a:bodyPr>
          <a:lstStyle/>
          <a:p>
            <a:r>
              <a:rPr lang="en-US" b="1" i="0" dirty="0">
                <a:solidFill>
                  <a:srgbClr val="292B2C"/>
                </a:solidFill>
                <a:effectLst/>
                <a:latin typeface="Roboto" panose="02000000000000000000" pitchFamily="2" charset="0"/>
              </a:rPr>
              <a:t>Bosco </a:t>
            </a:r>
            <a:r>
              <a:rPr lang="en-US" b="1" i="0" dirty="0" err="1">
                <a:solidFill>
                  <a:srgbClr val="292B2C"/>
                </a:solidFill>
                <a:effectLst/>
                <a:latin typeface="Roboto" panose="02000000000000000000" pitchFamily="2" charset="0"/>
              </a:rPr>
              <a:t>Sodi</a:t>
            </a:r>
            <a:r>
              <a:rPr lang="en-US" b="1" i="0" dirty="0">
                <a:solidFill>
                  <a:srgbClr val="292B2C"/>
                </a:solidFill>
                <a:effectLst/>
                <a:latin typeface="Roboto" panose="02000000000000000000" pitchFamily="2" charset="0"/>
              </a:rPr>
              <a:t>: </a:t>
            </a:r>
            <a:r>
              <a:rPr lang="en-US" b="1" i="1" dirty="0" err="1">
                <a:solidFill>
                  <a:srgbClr val="292B2C"/>
                </a:solidFill>
                <a:effectLst/>
                <a:latin typeface="Roboto" panose="02000000000000000000" pitchFamily="2" charset="0"/>
              </a:rPr>
              <a:t>Básico</a:t>
            </a:r>
            <a:r>
              <a:rPr lang="en-US" b="0" i="0" dirty="0">
                <a:solidFill>
                  <a:srgbClr val="292B2C"/>
                </a:solidFill>
                <a:effectLst/>
                <a:latin typeface="Roboto" panose="02000000000000000000" pitchFamily="2" charset="0"/>
              </a:rPr>
              <a:t> brings together Bosco </a:t>
            </a:r>
            <a:r>
              <a:rPr lang="en-US" b="0" i="0" dirty="0" err="1">
                <a:solidFill>
                  <a:srgbClr val="292B2C"/>
                </a:solidFill>
                <a:effectLst/>
                <a:latin typeface="Roboto" panose="02000000000000000000" pitchFamily="2" charset="0"/>
              </a:rPr>
              <a:t>Sodi’s</a:t>
            </a:r>
            <a:r>
              <a:rPr lang="en-US" b="0" i="0" dirty="0">
                <a:solidFill>
                  <a:srgbClr val="292B2C"/>
                </a:solidFill>
                <a:effectLst/>
                <a:latin typeface="Roboto" panose="02000000000000000000" pitchFamily="2" charset="0"/>
              </a:rPr>
              <a:t> various sources of artistic inspiration as examples of sustainable art making. The exhibition includes a powerful group of paintings titled “</a:t>
            </a:r>
            <a:r>
              <a:rPr lang="en-US" b="0" i="0" dirty="0" err="1">
                <a:solidFill>
                  <a:srgbClr val="292B2C"/>
                </a:solidFill>
                <a:effectLst/>
                <a:latin typeface="Roboto" panose="02000000000000000000" pitchFamily="2" charset="0"/>
              </a:rPr>
              <a:t>Vers</a:t>
            </a:r>
            <a:r>
              <a:rPr lang="en-US" b="0" i="0" dirty="0">
                <a:solidFill>
                  <a:srgbClr val="292B2C"/>
                </a:solidFill>
                <a:effectLst/>
                <a:latin typeface="Roboto" panose="02000000000000000000" pitchFamily="2" charset="0"/>
              </a:rPr>
              <a:t> </a:t>
            </a:r>
            <a:r>
              <a:rPr lang="en-US" b="0" i="0" dirty="0" err="1">
                <a:solidFill>
                  <a:srgbClr val="292B2C"/>
                </a:solidFill>
                <a:effectLst/>
                <a:latin typeface="Roboto" panose="02000000000000000000" pitchFamily="2" charset="0"/>
              </a:rPr>
              <a:t>l’Espagne</a:t>
            </a:r>
            <a:r>
              <a:rPr lang="en-US" b="0" i="0" dirty="0">
                <a:solidFill>
                  <a:srgbClr val="292B2C"/>
                </a:solidFill>
                <a:effectLst/>
                <a:latin typeface="Roboto" panose="02000000000000000000" pitchFamily="2" charset="0"/>
              </a:rPr>
              <a:t>”, whose rough surfaces recall creek beds and the footpaths trod by Mexican and Central American immigrants on their way north, as well two new series </a:t>
            </a:r>
            <a:r>
              <a:rPr lang="en-US" b="0" i="0" dirty="0" err="1">
                <a:solidFill>
                  <a:srgbClr val="292B2C"/>
                </a:solidFill>
                <a:effectLst/>
                <a:latin typeface="Roboto" panose="02000000000000000000" pitchFamily="2" charset="0"/>
              </a:rPr>
              <a:t>Sodi</a:t>
            </a:r>
            <a:r>
              <a:rPr lang="en-US" b="0" i="0" dirty="0">
                <a:solidFill>
                  <a:srgbClr val="292B2C"/>
                </a:solidFill>
                <a:effectLst/>
                <a:latin typeface="Roboto" panose="02000000000000000000" pitchFamily="2" charset="0"/>
              </a:rPr>
              <a:t> made in Mexico in 2020 during pandemic lockdown: large spherical clay sculptures he has called “perfect bodies” and a series of “Sun Paintings” on chili pepper sacks, both fashioned with materials that were readily available at his studio in Oaxaca, Mexico. Also included in the exhibition are small clay sculptures made by local children, the hands-on output of a community art program developed by </a:t>
            </a:r>
            <a:r>
              <a:rPr lang="en-US" b="0" i="0" dirty="0" err="1">
                <a:solidFill>
                  <a:srgbClr val="292B2C"/>
                </a:solidFill>
                <a:effectLst/>
                <a:latin typeface="Roboto" panose="02000000000000000000" pitchFamily="2" charset="0"/>
              </a:rPr>
              <a:t>Sodi’s</a:t>
            </a:r>
            <a:r>
              <a:rPr lang="en-US" b="0" i="0" dirty="0">
                <a:solidFill>
                  <a:srgbClr val="292B2C"/>
                </a:solidFill>
                <a:effectLst/>
                <a:latin typeface="Roboto" panose="02000000000000000000" pitchFamily="2" charset="0"/>
              </a:rPr>
              <a:t> Casa </a:t>
            </a:r>
            <a:r>
              <a:rPr lang="en-US" b="0" i="0" dirty="0" err="1">
                <a:solidFill>
                  <a:srgbClr val="292B2C"/>
                </a:solidFill>
                <a:effectLst/>
                <a:latin typeface="Roboto" panose="02000000000000000000" pitchFamily="2" charset="0"/>
              </a:rPr>
              <a:t>Wabi</a:t>
            </a:r>
            <a:r>
              <a:rPr lang="en-US" b="0" i="0" dirty="0">
                <a:solidFill>
                  <a:srgbClr val="292B2C"/>
                </a:solidFill>
                <a:effectLst/>
                <a:latin typeface="Roboto" panose="02000000000000000000" pitchFamily="2" charset="0"/>
              </a:rPr>
              <a:t> Foundation, the non-profit art and community-education complex the artist founded eight years ago on Mexico’s Oaxacan Coast. Among the messages of the exhibition: challenging times demand a return to what is </a:t>
            </a:r>
            <a:r>
              <a:rPr lang="en-US" b="1" i="1" dirty="0" err="1">
                <a:solidFill>
                  <a:srgbClr val="292B2C"/>
                </a:solidFill>
                <a:effectLst/>
                <a:latin typeface="Roboto" panose="02000000000000000000" pitchFamily="2" charset="0"/>
              </a:rPr>
              <a:t>Básico</a:t>
            </a:r>
            <a:r>
              <a:rPr lang="en-US" b="0" i="0" dirty="0">
                <a:solidFill>
                  <a:srgbClr val="292B2C"/>
                </a:solidFill>
                <a:effectLst/>
                <a:latin typeface="Roboto" panose="02000000000000000000" pitchFamily="2" charset="0"/>
              </a:rPr>
              <a:t>—art, community, and education. </a:t>
            </a:r>
            <a:endParaRPr lang="en-US" dirty="0"/>
          </a:p>
        </p:txBody>
      </p:sp>
      <p:sp>
        <p:nvSpPr>
          <p:cNvPr id="4" name="TextBox 3">
            <a:extLst>
              <a:ext uri="{FF2B5EF4-FFF2-40B4-BE49-F238E27FC236}">
                <a16:creationId xmlns:a16="http://schemas.microsoft.com/office/drawing/2014/main" id="{9CAA99D2-28EF-43D9-8F6A-C134E4296152}"/>
              </a:ext>
            </a:extLst>
          </p:cNvPr>
          <p:cNvSpPr txBox="1"/>
          <p:nvPr/>
        </p:nvSpPr>
        <p:spPr>
          <a:xfrm>
            <a:off x="590628" y="5903222"/>
            <a:ext cx="11071704" cy="338554"/>
          </a:xfrm>
          <a:prstGeom prst="rect">
            <a:avLst/>
          </a:prstGeom>
          <a:noFill/>
        </p:spPr>
        <p:txBody>
          <a:bodyPr wrap="square" rtlCol="0">
            <a:spAutoFit/>
          </a:bodyPr>
          <a:lstStyle/>
          <a:p>
            <a:r>
              <a:rPr lang="en-US" sz="1600" dirty="0"/>
              <a:t>For full description of </a:t>
            </a:r>
            <a:r>
              <a:rPr lang="en-US" sz="1600" i="1" dirty="0" err="1"/>
              <a:t>Basico</a:t>
            </a:r>
            <a:r>
              <a:rPr lang="en-US" sz="1600" dirty="0"/>
              <a:t>: http://usfcam.usf.edu/CAM/exhibitions/2022_01_Bosco_Sodi_Basico/Bosco_Sodi_Basico.html</a:t>
            </a:r>
          </a:p>
        </p:txBody>
      </p:sp>
    </p:spTree>
    <p:extLst>
      <p:ext uri="{BB962C8B-B14F-4D97-AF65-F5344CB8AC3E}">
        <p14:creationId xmlns:p14="http://schemas.microsoft.com/office/powerpoint/2010/main" val="3824190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E0F69-1A14-4592-B2A5-DB334052CE87}"/>
              </a:ext>
            </a:extLst>
          </p:cNvPr>
          <p:cNvSpPr>
            <a:spLocks noGrp="1"/>
          </p:cNvSpPr>
          <p:nvPr>
            <p:ph type="title"/>
          </p:nvPr>
        </p:nvSpPr>
        <p:spPr/>
        <p:txBody>
          <a:bodyPr/>
          <a:lstStyle/>
          <a:p>
            <a:pPr algn="ctr"/>
            <a:r>
              <a:rPr lang="en-US" dirty="0"/>
              <a:t>Italy (1960s)</a:t>
            </a:r>
          </a:p>
        </p:txBody>
      </p:sp>
      <p:graphicFrame>
        <p:nvGraphicFramePr>
          <p:cNvPr id="4" name="Table 4">
            <a:extLst>
              <a:ext uri="{FF2B5EF4-FFF2-40B4-BE49-F238E27FC236}">
                <a16:creationId xmlns:a16="http://schemas.microsoft.com/office/drawing/2014/main" id="{4DA135BB-833A-4D74-BE00-74F9C4EB64B2}"/>
              </a:ext>
            </a:extLst>
          </p:cNvPr>
          <p:cNvGraphicFramePr>
            <a:graphicFrameLocks noGrp="1"/>
          </p:cNvGraphicFramePr>
          <p:nvPr>
            <p:ph idx="1"/>
            <p:extLst>
              <p:ext uri="{D42A27DB-BD31-4B8C-83A1-F6EECF244321}">
                <p14:modId xmlns:p14="http://schemas.microsoft.com/office/powerpoint/2010/main" val="4052119710"/>
              </p:ext>
            </p:extLst>
          </p:nvPr>
        </p:nvGraphicFramePr>
        <p:xfrm>
          <a:off x="533399" y="3570083"/>
          <a:ext cx="11268076" cy="2592592"/>
        </p:xfrm>
        <a:graphic>
          <a:graphicData uri="http://schemas.openxmlformats.org/drawingml/2006/table">
            <a:tbl>
              <a:tblPr firstRow="1" bandRow="1">
                <a:tableStyleId>{5C22544A-7EE6-4342-B048-85BDC9FD1C3A}</a:tableStyleId>
              </a:tblPr>
              <a:tblGrid>
                <a:gridCol w="2817019">
                  <a:extLst>
                    <a:ext uri="{9D8B030D-6E8A-4147-A177-3AD203B41FA5}">
                      <a16:colId xmlns:a16="http://schemas.microsoft.com/office/drawing/2014/main" val="1007824986"/>
                    </a:ext>
                  </a:extLst>
                </a:gridCol>
                <a:gridCol w="2817019">
                  <a:extLst>
                    <a:ext uri="{9D8B030D-6E8A-4147-A177-3AD203B41FA5}">
                      <a16:colId xmlns:a16="http://schemas.microsoft.com/office/drawing/2014/main" val="75501697"/>
                    </a:ext>
                  </a:extLst>
                </a:gridCol>
                <a:gridCol w="2817019">
                  <a:extLst>
                    <a:ext uri="{9D8B030D-6E8A-4147-A177-3AD203B41FA5}">
                      <a16:colId xmlns:a16="http://schemas.microsoft.com/office/drawing/2014/main" val="1538278165"/>
                    </a:ext>
                  </a:extLst>
                </a:gridCol>
                <a:gridCol w="2817019">
                  <a:extLst>
                    <a:ext uri="{9D8B030D-6E8A-4147-A177-3AD203B41FA5}">
                      <a16:colId xmlns:a16="http://schemas.microsoft.com/office/drawing/2014/main" val="2766972884"/>
                    </a:ext>
                  </a:extLst>
                </a:gridCol>
              </a:tblGrid>
              <a:tr h="648148">
                <a:tc>
                  <a:txBody>
                    <a:bodyPr/>
                    <a:lstStyle/>
                    <a:p>
                      <a:r>
                        <a:rPr lang="en-US" sz="2500" dirty="0"/>
                        <a:t>Social</a:t>
                      </a:r>
                    </a:p>
                  </a:txBody>
                  <a:tcPr/>
                </a:tc>
                <a:tc>
                  <a:txBody>
                    <a:bodyPr/>
                    <a:lstStyle/>
                    <a:p>
                      <a:r>
                        <a:rPr lang="en-US" sz="2500" dirty="0"/>
                        <a:t>Economic</a:t>
                      </a:r>
                    </a:p>
                  </a:txBody>
                  <a:tcPr/>
                </a:tc>
                <a:tc>
                  <a:txBody>
                    <a:bodyPr/>
                    <a:lstStyle/>
                    <a:p>
                      <a:r>
                        <a:rPr lang="en-US" sz="2500" dirty="0"/>
                        <a:t>Political</a:t>
                      </a:r>
                    </a:p>
                  </a:txBody>
                  <a:tcPr/>
                </a:tc>
                <a:tc>
                  <a:txBody>
                    <a:bodyPr/>
                    <a:lstStyle/>
                    <a:p>
                      <a:r>
                        <a:rPr lang="en-US" sz="2500" dirty="0"/>
                        <a:t>Cultural</a:t>
                      </a:r>
                    </a:p>
                  </a:txBody>
                  <a:tcPr/>
                </a:tc>
                <a:extLst>
                  <a:ext uri="{0D108BD9-81ED-4DB2-BD59-A6C34878D82A}">
                    <a16:rowId xmlns:a16="http://schemas.microsoft.com/office/drawing/2014/main" val="3714622505"/>
                  </a:ext>
                </a:extLst>
              </a:tr>
              <a:tr h="648148">
                <a:tc>
                  <a:txBody>
                    <a:bodyPr/>
                    <a:lstStyle/>
                    <a:p>
                      <a:r>
                        <a:rPr lang="en-US" dirty="0"/>
                        <a:t>1)</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446058855"/>
                  </a:ext>
                </a:extLst>
              </a:tr>
              <a:tr h="648148">
                <a:tc>
                  <a:txBody>
                    <a:bodyPr/>
                    <a:lstStyle/>
                    <a:p>
                      <a:r>
                        <a:rPr lang="en-US" dirty="0"/>
                        <a:t>2)</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22482724"/>
                  </a:ext>
                </a:extLst>
              </a:tr>
              <a:tr h="648148">
                <a:tc>
                  <a:txBody>
                    <a:bodyPr/>
                    <a:lstStyle/>
                    <a:p>
                      <a:r>
                        <a:rPr lang="en-US" dirty="0"/>
                        <a:t>3)</a:t>
                      </a:r>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610218725"/>
                  </a:ext>
                </a:extLst>
              </a:tr>
            </a:tbl>
          </a:graphicData>
        </a:graphic>
      </p:graphicFrame>
      <p:sp>
        <p:nvSpPr>
          <p:cNvPr id="6" name="TextBox 5">
            <a:extLst>
              <a:ext uri="{FF2B5EF4-FFF2-40B4-BE49-F238E27FC236}">
                <a16:creationId xmlns:a16="http://schemas.microsoft.com/office/drawing/2014/main" id="{9EC59920-A988-41E6-B092-63A93C635444}"/>
              </a:ext>
            </a:extLst>
          </p:cNvPr>
          <p:cNvSpPr txBox="1"/>
          <p:nvPr/>
        </p:nvSpPr>
        <p:spPr>
          <a:xfrm>
            <a:off x="3056708" y="2038775"/>
            <a:ext cx="6139543" cy="369332"/>
          </a:xfrm>
          <a:prstGeom prst="rect">
            <a:avLst/>
          </a:prstGeom>
          <a:noFill/>
        </p:spPr>
        <p:txBody>
          <a:bodyPr wrap="square">
            <a:spAutoFit/>
          </a:bodyPr>
          <a:lstStyle/>
          <a:p>
            <a:r>
              <a:rPr lang="en-US" dirty="0">
                <a:hlinkClick r:id="rId2"/>
              </a:rPr>
              <a:t>https://www.britannica.com/place/Italy/Italy-from-the-1960s</a:t>
            </a:r>
            <a:endParaRPr lang="en-US" dirty="0"/>
          </a:p>
        </p:txBody>
      </p:sp>
      <p:sp>
        <p:nvSpPr>
          <p:cNvPr id="7" name="TextBox 6">
            <a:extLst>
              <a:ext uri="{FF2B5EF4-FFF2-40B4-BE49-F238E27FC236}">
                <a16:creationId xmlns:a16="http://schemas.microsoft.com/office/drawing/2014/main" id="{42FCDB75-E011-4A16-ADFE-26E5396CB496}"/>
              </a:ext>
            </a:extLst>
          </p:cNvPr>
          <p:cNvSpPr txBox="1"/>
          <p:nvPr/>
        </p:nvSpPr>
        <p:spPr>
          <a:xfrm>
            <a:off x="1066800" y="2512042"/>
            <a:ext cx="10058400" cy="954107"/>
          </a:xfrm>
          <a:prstGeom prst="rect">
            <a:avLst/>
          </a:prstGeom>
          <a:noFill/>
        </p:spPr>
        <p:txBody>
          <a:bodyPr wrap="square" rtlCol="0">
            <a:spAutoFit/>
          </a:bodyPr>
          <a:lstStyle/>
          <a:p>
            <a:pPr algn="ctr"/>
            <a:r>
              <a:rPr lang="en-US" sz="2800" dirty="0"/>
              <a:t>What are three SOCIAL, ECONOMIC, POLITICAL, &amp; CULTURAL developments in Italy during the 1960s?</a:t>
            </a:r>
          </a:p>
        </p:txBody>
      </p:sp>
    </p:spTree>
    <p:extLst>
      <p:ext uri="{BB962C8B-B14F-4D97-AF65-F5344CB8AC3E}">
        <p14:creationId xmlns:p14="http://schemas.microsoft.com/office/powerpoint/2010/main" val="1854216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97C43-707A-44EC-9F7B-444890FEB132}"/>
              </a:ext>
            </a:extLst>
          </p:cNvPr>
          <p:cNvSpPr>
            <a:spLocks noGrp="1"/>
          </p:cNvSpPr>
          <p:nvPr>
            <p:ph type="title"/>
          </p:nvPr>
        </p:nvSpPr>
        <p:spPr/>
        <p:txBody>
          <a:bodyPr/>
          <a:lstStyle/>
          <a:p>
            <a:pPr algn="ctr"/>
            <a:r>
              <a:rPr lang="en-US" dirty="0"/>
              <a:t>Examining relations between art and historic context</a:t>
            </a:r>
          </a:p>
        </p:txBody>
      </p:sp>
      <p:sp>
        <p:nvSpPr>
          <p:cNvPr id="3" name="Content Placeholder 2">
            <a:extLst>
              <a:ext uri="{FF2B5EF4-FFF2-40B4-BE49-F238E27FC236}">
                <a16:creationId xmlns:a16="http://schemas.microsoft.com/office/drawing/2014/main" id="{F7EBE316-10B1-4469-8490-11E63D37CBC5}"/>
              </a:ext>
            </a:extLst>
          </p:cNvPr>
          <p:cNvSpPr>
            <a:spLocks noGrp="1"/>
          </p:cNvSpPr>
          <p:nvPr>
            <p:ph idx="1"/>
          </p:nvPr>
        </p:nvSpPr>
        <p:spPr>
          <a:xfrm>
            <a:off x="1097280" y="2014894"/>
            <a:ext cx="10058400" cy="4245946"/>
          </a:xfrm>
        </p:spPr>
        <p:txBody>
          <a:bodyPr>
            <a:noAutofit/>
          </a:bodyPr>
          <a:lstStyle/>
          <a:p>
            <a:r>
              <a:rPr lang="en-US" sz="2800" dirty="0"/>
              <a:t>Between 1960 and 1970 there were many social, economic, political, and cultural developments in Italy that influenced the rise of the </a:t>
            </a:r>
            <a:r>
              <a:rPr lang="en-US" sz="2800" i="1" dirty="0" err="1"/>
              <a:t>arte</a:t>
            </a:r>
            <a:r>
              <a:rPr lang="en-US" sz="2800" i="1" dirty="0"/>
              <a:t> povera </a:t>
            </a:r>
            <a:r>
              <a:rPr lang="en-US" sz="2800" dirty="0"/>
              <a:t>movement. One social development was _______ which influenced </a:t>
            </a:r>
            <a:r>
              <a:rPr lang="en-US" sz="2800" i="1" dirty="0" err="1"/>
              <a:t>arte</a:t>
            </a:r>
            <a:r>
              <a:rPr lang="en-US" sz="2800" i="1" dirty="0"/>
              <a:t> povera </a:t>
            </a:r>
            <a:r>
              <a:rPr lang="en-US" sz="2800" dirty="0"/>
              <a:t>by ________. One economic development was ______. This shaped the </a:t>
            </a:r>
            <a:r>
              <a:rPr lang="en-US" sz="2800" i="1" dirty="0" err="1"/>
              <a:t>arte</a:t>
            </a:r>
            <a:r>
              <a:rPr lang="en-US" sz="2800" i="1" dirty="0"/>
              <a:t> povera </a:t>
            </a:r>
            <a:r>
              <a:rPr lang="en-US" sz="2800" dirty="0"/>
              <a:t>movement because ______. One political development was ______ which caused ______ in the </a:t>
            </a:r>
            <a:r>
              <a:rPr lang="en-US" sz="2800" i="1" dirty="0" err="1"/>
              <a:t>arte</a:t>
            </a:r>
            <a:r>
              <a:rPr lang="en-US" sz="2800" i="1" dirty="0"/>
              <a:t> povera </a:t>
            </a:r>
            <a:r>
              <a:rPr lang="en-US" sz="2800" dirty="0"/>
              <a:t>movement. Finally, one cultural development was ______. This development was significant to the </a:t>
            </a:r>
            <a:r>
              <a:rPr lang="en-US" sz="2800" i="1" dirty="0" err="1"/>
              <a:t>arte</a:t>
            </a:r>
            <a:r>
              <a:rPr lang="en-US" sz="2800" i="1" dirty="0"/>
              <a:t> povera </a:t>
            </a:r>
            <a:r>
              <a:rPr lang="en-US" sz="2800" dirty="0"/>
              <a:t>movement because ______.</a:t>
            </a:r>
          </a:p>
        </p:txBody>
      </p:sp>
    </p:spTree>
    <p:extLst>
      <p:ext uri="{BB962C8B-B14F-4D97-AF65-F5344CB8AC3E}">
        <p14:creationId xmlns:p14="http://schemas.microsoft.com/office/powerpoint/2010/main" val="430814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84ECC-9011-49E2-96D6-14D3EA0C100C}"/>
              </a:ext>
            </a:extLst>
          </p:cNvPr>
          <p:cNvSpPr>
            <a:spLocks noGrp="1"/>
          </p:cNvSpPr>
          <p:nvPr>
            <p:ph type="title"/>
          </p:nvPr>
        </p:nvSpPr>
        <p:spPr/>
        <p:txBody>
          <a:bodyPr/>
          <a:lstStyle/>
          <a:p>
            <a:r>
              <a:rPr lang="en-US" dirty="0"/>
              <a:t>Bosco </a:t>
            </a:r>
            <a:r>
              <a:rPr lang="en-US" dirty="0" err="1"/>
              <a:t>Sodi</a:t>
            </a:r>
            <a:r>
              <a:rPr lang="en-US" dirty="0"/>
              <a:t>: </a:t>
            </a:r>
            <a:r>
              <a:rPr lang="en-US" i="1" dirty="0"/>
              <a:t>B</a:t>
            </a:r>
            <a:r>
              <a:rPr lang="el-GR" i="1" dirty="0"/>
              <a:t>ά</a:t>
            </a:r>
            <a:r>
              <a:rPr lang="en-US" i="1" dirty="0" err="1"/>
              <a:t>sico</a:t>
            </a:r>
            <a:endParaRPr lang="en-US" i="1" dirty="0"/>
          </a:p>
        </p:txBody>
      </p:sp>
      <p:sp>
        <p:nvSpPr>
          <p:cNvPr id="3" name="Content Placeholder 2">
            <a:extLst>
              <a:ext uri="{FF2B5EF4-FFF2-40B4-BE49-F238E27FC236}">
                <a16:creationId xmlns:a16="http://schemas.microsoft.com/office/drawing/2014/main" id="{73D46C95-AABD-40A8-89FF-301787AE10DB}"/>
              </a:ext>
            </a:extLst>
          </p:cNvPr>
          <p:cNvSpPr>
            <a:spLocks noGrp="1"/>
          </p:cNvSpPr>
          <p:nvPr>
            <p:ph idx="1"/>
          </p:nvPr>
        </p:nvSpPr>
        <p:spPr>
          <a:xfrm>
            <a:off x="1097280" y="1946276"/>
            <a:ext cx="6246495" cy="4197349"/>
          </a:xfrm>
        </p:spPr>
        <p:txBody>
          <a:bodyPr>
            <a:normAutofit/>
          </a:bodyPr>
          <a:lstStyle/>
          <a:p>
            <a:pPr algn="ctr"/>
            <a:r>
              <a:rPr lang="en-US" sz="3500" dirty="0"/>
              <a:t>Why might the </a:t>
            </a:r>
            <a:r>
              <a:rPr lang="en-US" sz="3500" i="1" dirty="0" err="1"/>
              <a:t>arte</a:t>
            </a:r>
            <a:r>
              <a:rPr lang="en-US" sz="3500" i="1" dirty="0"/>
              <a:t> povera </a:t>
            </a:r>
            <a:r>
              <a:rPr lang="en-US" sz="3500" dirty="0"/>
              <a:t>movement influence Bosco </a:t>
            </a:r>
            <a:r>
              <a:rPr lang="en-US" sz="3500" dirty="0" err="1"/>
              <a:t>Sodi</a:t>
            </a:r>
            <a:r>
              <a:rPr lang="en-US" sz="3500" dirty="0"/>
              <a:t> in 2020 and 2021?</a:t>
            </a:r>
          </a:p>
          <a:p>
            <a:pPr algn="ctr"/>
            <a:r>
              <a:rPr lang="en-US" sz="3500" dirty="0"/>
              <a:t>What might Bosco </a:t>
            </a:r>
            <a:r>
              <a:rPr lang="en-US" sz="3500" dirty="0" err="1"/>
              <a:t>Sodi</a:t>
            </a:r>
            <a:r>
              <a:rPr lang="en-US" sz="3500" dirty="0"/>
              <a:t> be trying to say by creating art associated with </a:t>
            </a:r>
            <a:r>
              <a:rPr lang="en-US" sz="3500" i="1" dirty="0" err="1"/>
              <a:t>arte</a:t>
            </a:r>
            <a:r>
              <a:rPr lang="en-US" sz="3500" i="1" dirty="0"/>
              <a:t> povera</a:t>
            </a:r>
            <a:r>
              <a:rPr lang="en-US" sz="3500" dirty="0"/>
              <a:t>?</a:t>
            </a:r>
          </a:p>
        </p:txBody>
      </p:sp>
      <p:pic>
        <p:nvPicPr>
          <p:cNvPr id="2050" name="Picture 2" descr="ARTE POVERA by Luan Medina">
            <a:extLst>
              <a:ext uri="{FF2B5EF4-FFF2-40B4-BE49-F238E27FC236}">
                <a16:creationId xmlns:a16="http://schemas.microsoft.com/office/drawing/2014/main" id="{C317F96B-6CDE-4F3B-9E5E-7F8BD285AD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3775" y="2285206"/>
            <a:ext cx="4876525" cy="3519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374149"/>
      </p:ext>
    </p:extLst>
  </p:cSld>
  <p:clrMapOvr>
    <a:masterClrMapping/>
  </p:clrMapOvr>
</p:sld>
</file>

<file path=ppt/theme/theme1.xml><?xml version="1.0" encoding="utf-8"?>
<a:theme xmlns:a="http://schemas.openxmlformats.org/drawingml/2006/main" name="1_RetrospectVTI">
  <a:themeElements>
    <a:clrScheme name="Custom 34">
      <a:dk1>
        <a:sysClr val="windowText" lastClr="000000"/>
      </a:dk1>
      <a:lt1>
        <a:sysClr val="window" lastClr="FFFFFF"/>
      </a:lt1>
      <a:dk2>
        <a:srgbClr val="39302A"/>
      </a:dk2>
      <a:lt2>
        <a:srgbClr val="E5DEDB"/>
      </a:lt2>
      <a:accent1>
        <a:srgbClr val="EC7016"/>
      </a:accent1>
      <a:accent2>
        <a:srgbClr val="F8931D"/>
      </a:accent2>
      <a:accent3>
        <a:srgbClr val="CE8D3E"/>
      </a:accent3>
      <a:accent4>
        <a:srgbClr val="E64823"/>
      </a:accent4>
      <a:accent5>
        <a:srgbClr val="FFCA08"/>
      </a:accent5>
      <a:accent6>
        <a:srgbClr val="9C6A6A"/>
      </a:accent6>
      <a:hlink>
        <a:srgbClr val="2998E3"/>
      </a:hlink>
      <a:folHlink>
        <a:srgbClr val="7F723D"/>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41">
    <a:dk1>
      <a:sysClr val="windowText" lastClr="000000"/>
    </a:dk1>
    <a:lt1>
      <a:sysClr val="window" lastClr="FFFFFF"/>
    </a:lt1>
    <a:dk2>
      <a:srgbClr val="39302A"/>
    </a:dk2>
    <a:lt2>
      <a:srgbClr val="E5DEDB"/>
    </a:lt2>
    <a:accent1>
      <a:srgbClr val="F36826"/>
    </a:accent1>
    <a:accent2>
      <a:srgbClr val="FB8E09"/>
    </a:accent2>
    <a:accent3>
      <a:srgbClr val="D48B32"/>
    </a:accent3>
    <a:accent4>
      <a:srgbClr val="E64823"/>
    </a:accent4>
    <a:accent5>
      <a:srgbClr val="FFCA08"/>
    </a:accent5>
    <a:accent6>
      <a:srgbClr val="AF695B"/>
    </a:accent6>
    <a:hlink>
      <a:srgbClr val="2998E3"/>
    </a:hlink>
    <a:folHlink>
      <a:srgbClr val="7F723D"/>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1747A963-53E0-44AF-AF13-963FE676C6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8A3B04-B0F3-4C12-A722-52B5CF6D9723}">
  <ds:schemaRefs>
    <ds:schemaRef ds:uri="http://schemas.microsoft.com/sharepoint/v3/contenttype/forms"/>
  </ds:schemaRefs>
</ds:datastoreItem>
</file>

<file path=customXml/itemProps3.xml><?xml version="1.0" encoding="utf-8"?>
<ds:datastoreItem xmlns:ds="http://schemas.openxmlformats.org/officeDocument/2006/customXml" ds:itemID="{4F5B1FD9-3BB6-4DA9-A089-3B68C2323D4F}">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{1F2C9A81-D2D7-4A7C-8E9D-6DBC1207B603}tf33845126_win32</Template>
  <TotalTime>92</TotalTime>
  <Words>548</Words>
  <Application>Microsoft Office PowerPoint</Application>
  <PresentationFormat>Widescreen</PresentationFormat>
  <Paragraphs>34</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Bookman Old Style</vt:lpstr>
      <vt:lpstr>Calibri</vt:lpstr>
      <vt:lpstr>Franklin Gothic Book</vt:lpstr>
      <vt:lpstr>Roboto</vt:lpstr>
      <vt:lpstr>1_RetrospectVTI</vt:lpstr>
      <vt:lpstr>Bosco Sodi: Bάsico</vt:lpstr>
      <vt:lpstr>Lesson Learning Objectives</vt:lpstr>
      <vt:lpstr>What is arte povera?</vt:lpstr>
      <vt:lpstr>Bosco Sodi: Bάsico</vt:lpstr>
      <vt:lpstr>Bosco Sodi: Bάsico</vt:lpstr>
      <vt:lpstr>Italy (1960s)</vt:lpstr>
      <vt:lpstr>Examining relations between art and historic context</vt:lpstr>
      <vt:lpstr>Bosco Sodi: Bάsico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Bosco Sodi: Basico</dc:title>
  <dc:creator>Shannon Peck-Bartle</dc:creator>
  <cp:lastModifiedBy>Barbara Cruz</cp:lastModifiedBy>
  <cp:revision>4</cp:revision>
  <dcterms:created xsi:type="dcterms:W3CDTF">2021-12-31T03:51:02Z</dcterms:created>
  <dcterms:modified xsi:type="dcterms:W3CDTF">2022-01-03T17:50:00Z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