
<file path=[Content_Types].xml><?xml version="1.0" encoding="utf-8"?>
<Types xmlns="http://schemas.openxmlformats.org/package/2006/content-types">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257" r:id="rId2"/>
    <p:sldId id="260" r:id="rId3"/>
    <p:sldId id="259" r:id="rId4"/>
    <p:sldId id="256" r:id="rId5"/>
    <p:sldId id="258" r:id="rId6"/>
    <p:sldId id="262" r:id="rId7"/>
    <p:sldId id="263"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9747"/>
  </p:normalViewPr>
  <p:slideViewPr>
    <p:cSldViewPr snapToGrid="0" snapToObjects="1" showGuides="1">
      <p:cViewPr varScale="1">
        <p:scale>
          <a:sx n="53" d="100"/>
          <a:sy n="53" d="100"/>
        </p:scale>
        <p:origin x="1152" y="52"/>
      </p:cViewPr>
      <p:guideLst>
        <p:guide orient="horz" pos="2160"/>
        <p:guide pos="3840"/>
      </p:guideLst>
    </p:cSldViewPr>
  </p:slideViewPr>
  <p:outlineViewPr>
    <p:cViewPr>
      <p:scale>
        <a:sx n="33" d="100"/>
        <a:sy n="33" d="100"/>
      </p:scale>
      <p:origin x="0" y="0"/>
    </p:cViewPr>
  </p:outlineViewPr>
  <p:notesTextViewPr>
    <p:cViewPr>
      <p:scale>
        <a:sx n="65" d="100"/>
        <a:sy n="6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31908-1BCC-F64E-8C64-EB1A14E266E0}" type="datetimeFigureOut">
              <a:rPr lang="en-US" smtClean="0"/>
              <a:t>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34281-B229-5046-9949-DD0D2F940601}" type="slidenum">
              <a:rPr lang="en-US" smtClean="0"/>
              <a:t>‹#›</a:t>
            </a:fld>
            <a:endParaRPr lang="en-US"/>
          </a:p>
        </p:txBody>
      </p:sp>
    </p:spTree>
    <p:extLst>
      <p:ext uri="{BB962C8B-B14F-4D97-AF65-F5344CB8AC3E}">
        <p14:creationId xmlns:p14="http://schemas.microsoft.com/office/powerpoint/2010/main" val="281831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atamexico.org/en/profile/geo/oaxaca-o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essato.com/casa-wabi-on-the-oaxaca-coast-in-mexic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gessato.com/casa-wabi-on-the-oaxaca-coast-in-mexico/casa-wabi-on-the-oaxaca-coast-in-mexico-gessato-3/"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sawabi.org/programas-comunitarioscommunity-program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Prior to class, activate the PowerPoint and display slide 1.</a:t>
            </a:r>
          </a:p>
          <a:p>
            <a:pPr lvl="0"/>
            <a:r>
              <a:rPr lang="en-US" sz="1200" kern="1200" dirty="0">
                <a:solidFill>
                  <a:schemeClr val="tx1"/>
                </a:solidFill>
                <a:effectLst/>
                <a:latin typeface="+mn-lt"/>
                <a:ea typeface="+mn-ea"/>
                <a:cs typeface="+mn-cs"/>
              </a:rPr>
              <a:t>State that today we will explore a community-engaged initiative called “Casa </a:t>
            </a:r>
            <a:r>
              <a:rPr lang="en-US" sz="1200" kern="1200" dirty="0" err="1">
                <a:solidFill>
                  <a:schemeClr val="tx1"/>
                </a:solidFill>
                <a:effectLst/>
                <a:latin typeface="+mn-lt"/>
                <a:ea typeface="+mn-ea"/>
                <a:cs typeface="+mn-cs"/>
              </a:rPr>
              <a:t>Wabi</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Advance to slide 2. </a:t>
            </a:r>
            <a:endParaRPr lang="en-US" dirty="0"/>
          </a:p>
        </p:txBody>
      </p:sp>
      <p:sp>
        <p:nvSpPr>
          <p:cNvPr id="4" name="Slide Number Placeholder 3"/>
          <p:cNvSpPr>
            <a:spLocks noGrp="1"/>
          </p:cNvSpPr>
          <p:nvPr>
            <p:ph type="sldNum" sz="quarter" idx="5"/>
          </p:nvPr>
        </p:nvSpPr>
        <p:spPr/>
        <p:txBody>
          <a:bodyPr/>
          <a:lstStyle/>
          <a:p>
            <a:fld id="{F3B34281-B229-5046-9949-DD0D2F940601}" type="slidenum">
              <a:rPr lang="en-US" smtClean="0"/>
              <a:t>1</a:t>
            </a:fld>
            <a:endParaRPr lang="en-US"/>
          </a:p>
        </p:txBody>
      </p:sp>
    </p:spTree>
    <p:extLst>
      <p:ext uri="{BB962C8B-B14F-4D97-AF65-F5344CB8AC3E}">
        <p14:creationId xmlns:p14="http://schemas.microsoft.com/office/powerpoint/2010/main" val="67589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/commons/3/37/</a:t>
            </a:r>
            <a:r>
              <a:rPr lang="en-US" dirty="0" err="1"/>
              <a:t>Mexico_States_blank_map.svg</a:t>
            </a:r>
            <a:endParaRPr lang="en-US" dirty="0"/>
          </a:p>
          <a:p>
            <a:endParaRPr lang="en-US" dirty="0"/>
          </a:p>
          <a:p>
            <a:r>
              <a:rPr lang="en-US" sz="1200" kern="1200" dirty="0">
                <a:solidFill>
                  <a:schemeClr val="tx1"/>
                </a:solidFill>
                <a:effectLst/>
                <a:latin typeface="+mn-lt"/>
                <a:ea typeface="+mn-ea"/>
                <a:cs typeface="+mn-cs"/>
              </a:rPr>
              <a:t>Ask students: “Where do you think the state of Oaxaca, Mexico is located?” Use appropriate geographic terminology to report information on Oaxaca’s location (e.g., cardinal and intermediate directions, identify major bodies of water, boundaries and characteristics of the area, estimate latitude and longitude).</a:t>
            </a:r>
            <a:r>
              <a:rPr lang="en-US" dirty="0">
                <a:effectLst/>
              </a:rPr>
              <a:t> </a:t>
            </a:r>
          </a:p>
          <a:p>
            <a:r>
              <a:rPr lang="en-US" dirty="0">
                <a:effectLst/>
              </a:rPr>
              <a:t>Advance to slide 3.</a:t>
            </a:r>
            <a:endParaRPr lang="en-US" dirty="0"/>
          </a:p>
        </p:txBody>
      </p:sp>
      <p:sp>
        <p:nvSpPr>
          <p:cNvPr id="4" name="Slide Number Placeholder 3"/>
          <p:cNvSpPr>
            <a:spLocks noGrp="1"/>
          </p:cNvSpPr>
          <p:nvPr>
            <p:ph type="sldNum" sz="quarter" idx="5"/>
          </p:nvPr>
        </p:nvSpPr>
        <p:spPr/>
        <p:txBody>
          <a:bodyPr/>
          <a:lstStyle/>
          <a:p>
            <a:fld id="{F3B34281-B229-5046-9949-DD0D2F940601}" type="slidenum">
              <a:rPr lang="en-US" smtClean="0"/>
              <a:t>2</a:t>
            </a:fld>
            <a:endParaRPr lang="en-US"/>
          </a:p>
        </p:txBody>
      </p:sp>
    </p:spTree>
    <p:extLst>
      <p:ext uri="{BB962C8B-B14F-4D97-AF65-F5344CB8AC3E}">
        <p14:creationId xmlns:p14="http://schemas.microsoft.com/office/powerpoint/2010/main" val="3368669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latin typeface="+mn-lt"/>
              </a:rPr>
              <a:t>Image retrieved from: https://</a:t>
            </a:r>
            <a:r>
              <a:rPr lang="en-US" sz="1800" baseline="0" dirty="0" err="1">
                <a:latin typeface="+mn-lt"/>
              </a:rPr>
              <a:t>en.wikipedia.org</a:t>
            </a:r>
            <a:r>
              <a:rPr lang="en-US" sz="1800" baseline="0" dirty="0">
                <a:latin typeface="+mn-lt"/>
              </a:rPr>
              <a:t>/wiki/Oaxaca#/media/</a:t>
            </a:r>
            <a:r>
              <a:rPr lang="en-US" sz="1800" baseline="0" dirty="0" err="1">
                <a:latin typeface="+mn-lt"/>
              </a:rPr>
              <a:t>File:Oaxaca_in_Mexico.svg</a:t>
            </a:r>
            <a:endParaRPr lang="en-US" sz="1800" baseline="0" dirty="0">
              <a:latin typeface="+mn-lt"/>
            </a:endParaRPr>
          </a:p>
          <a:p>
            <a:endParaRPr lang="en-US" sz="1800" baseline="0" dirty="0">
              <a:latin typeface="+mn-lt"/>
            </a:endParaRPr>
          </a:p>
          <a:p>
            <a:pPr lvl="0"/>
            <a:r>
              <a:rPr lang="en-US" sz="1200" kern="1200" dirty="0">
                <a:solidFill>
                  <a:schemeClr val="tx1"/>
                </a:solidFill>
                <a:effectLst/>
                <a:latin typeface="+mn-lt"/>
                <a:ea typeface="+mn-ea"/>
                <a:cs typeface="+mn-cs"/>
              </a:rPr>
              <a:t>Introduce students to Oaxaca, Mexico. Discuss location, history, and people. Resources to use include: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Oaxaca handout </a:t>
            </a:r>
            <a:endParaRPr lang="en-US" sz="1100" kern="1200" dirty="0">
              <a:solidFill>
                <a:schemeClr val="tx1"/>
              </a:solidFill>
              <a:effectLst/>
              <a:latin typeface="+mn-lt"/>
              <a:ea typeface="+mn-ea"/>
              <a:cs typeface="+mn-cs"/>
            </a:endParaRPr>
          </a:p>
          <a:p>
            <a:pPr lvl="1"/>
            <a:r>
              <a:rPr lang="en-US" sz="1200" u="sng" kern="1200" dirty="0">
                <a:solidFill>
                  <a:schemeClr val="tx1"/>
                </a:solidFill>
                <a:effectLst/>
                <a:latin typeface="+mn-lt"/>
                <a:ea typeface="+mn-ea"/>
                <a:cs typeface="+mn-cs"/>
                <a:hlinkClick r:id="rId3"/>
              </a:rPr>
              <a:t>https://datamexico.org/en/profile/geo/oaxaca-oa</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Pass out the handout “Oaxaca” and have each student independently read about Oaxaca’s history, Oaxaca today, facts and figures, fun facts, and landmarks.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Organize students into base groups of three students each.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each person in the base group select a topic to investigate in more detail:</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Oaxaca’s economy, public spending, effects of COVID-19, Credits, employment, and complexity</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Oaxaca’s population, equity, </a:t>
            </a:r>
            <a:r>
              <a:rPr lang="en-US" sz="1200" kern="1200" dirty="0" err="1">
                <a:solidFill>
                  <a:schemeClr val="tx1"/>
                </a:solidFill>
                <a:effectLst/>
                <a:latin typeface="+mn-lt"/>
                <a:ea typeface="+mn-ea"/>
                <a:cs typeface="+mn-cs"/>
              </a:rPr>
              <a:t>infonavit</a:t>
            </a:r>
            <a:r>
              <a:rPr lang="en-US" sz="1200" kern="1200" dirty="0">
                <a:solidFill>
                  <a:schemeClr val="tx1"/>
                </a:solidFill>
                <a:effectLst/>
                <a:latin typeface="+mn-lt"/>
                <a:ea typeface="+mn-ea"/>
                <a:cs typeface="+mn-cs"/>
              </a:rPr>
              <a:t>, and quality of life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Oaxaca’s education, health, public securities, and industries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Organize students into expert groups by topic.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Instruct each expert group to explore the following website and take notes based on the information provided: </a:t>
            </a:r>
            <a:r>
              <a:rPr lang="en-US" sz="1200" u="sng" kern="1200" dirty="0">
                <a:solidFill>
                  <a:schemeClr val="tx1"/>
                </a:solidFill>
                <a:effectLst/>
                <a:latin typeface="+mn-lt"/>
                <a:ea typeface="+mn-ea"/>
                <a:cs typeface="+mn-cs"/>
                <a:hlinkClick r:id="rId3"/>
              </a:rPr>
              <a:t>https://datamexico.org/en/profile/geo/oaxaca-oa</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Return to base groups and have each member share with the group what they learned from their research.</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Engage the class in a whole class discussion on Oaxaca, Mexico based on the information gathered from this jigsaw activity.</a:t>
            </a:r>
          </a:p>
          <a:p>
            <a:pPr lvl="0"/>
            <a:r>
              <a:rPr lang="en-US" sz="1200" kern="1200" dirty="0">
                <a:solidFill>
                  <a:schemeClr val="tx1"/>
                </a:solidFill>
                <a:effectLst/>
                <a:latin typeface="+mn-lt"/>
                <a:ea typeface="+mn-ea"/>
                <a:cs typeface="+mn-cs"/>
              </a:rPr>
              <a:t>Advance to slide 4</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3B34281-B229-5046-9949-DD0D2F940601}" type="slidenum">
              <a:rPr lang="en-US" smtClean="0"/>
              <a:t>3</a:t>
            </a:fld>
            <a:endParaRPr lang="en-US"/>
          </a:p>
        </p:txBody>
      </p:sp>
    </p:spTree>
    <p:extLst>
      <p:ext uri="{BB962C8B-B14F-4D97-AF65-F5344CB8AC3E}">
        <p14:creationId xmlns:p14="http://schemas.microsoft.com/office/powerpoint/2010/main" val="37762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retrieved from: https://</a:t>
            </a:r>
            <a:r>
              <a:rPr lang="en-US" dirty="0" err="1"/>
              <a:t>casawabi.org</a:t>
            </a:r>
            <a:r>
              <a:rPr lang="en-US" dirty="0"/>
              <a:t>/</a:t>
            </a:r>
            <a:r>
              <a:rPr lang="en-US" dirty="0" err="1"/>
              <a:t>comunidad</a:t>
            </a:r>
            <a:r>
              <a:rPr lang="en-US" dirty="0"/>
              <a:t>-community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that Casa </a:t>
            </a:r>
            <a:r>
              <a:rPr lang="en-US" sz="1200" kern="1200" dirty="0" err="1">
                <a:solidFill>
                  <a:schemeClr val="tx1"/>
                </a:solidFill>
                <a:effectLst/>
                <a:latin typeface="+mn-lt"/>
                <a:ea typeface="+mn-ea"/>
                <a:cs typeface="+mn-cs"/>
              </a:rPr>
              <a:t>Wabi</a:t>
            </a:r>
            <a:r>
              <a:rPr lang="en-US" sz="1200" kern="1200" dirty="0">
                <a:solidFill>
                  <a:schemeClr val="tx1"/>
                </a:solidFill>
                <a:effectLst/>
                <a:latin typeface="+mn-lt"/>
                <a:ea typeface="+mn-ea"/>
                <a:cs typeface="+mn-cs"/>
              </a:rPr>
              <a:t> is a community-engaged art-based initiative in Oaxaca, Mexico. The foundation “seeks to foster a communitarian spirit among the artists in residence and nearby communities. Our programs are designed to encourage interaction, exchange, and dialogue.”</a:t>
            </a:r>
          </a:p>
          <a:p>
            <a:r>
              <a:rPr lang="en-US" dirty="0"/>
              <a:t>Advance to slide 5</a:t>
            </a:r>
          </a:p>
          <a:p>
            <a:endParaRPr lang="en-US" dirty="0"/>
          </a:p>
        </p:txBody>
      </p:sp>
      <p:sp>
        <p:nvSpPr>
          <p:cNvPr id="4" name="Slide Number Placeholder 3"/>
          <p:cNvSpPr>
            <a:spLocks noGrp="1"/>
          </p:cNvSpPr>
          <p:nvPr>
            <p:ph type="sldNum" sz="quarter" idx="5"/>
          </p:nvPr>
        </p:nvSpPr>
        <p:spPr/>
        <p:txBody>
          <a:bodyPr/>
          <a:lstStyle/>
          <a:p>
            <a:fld id="{F3B34281-B229-5046-9949-DD0D2F940601}" type="slidenum">
              <a:rPr lang="en-US" smtClean="0"/>
              <a:t>4</a:t>
            </a:fld>
            <a:endParaRPr lang="en-US"/>
          </a:p>
        </p:txBody>
      </p:sp>
    </p:spTree>
    <p:extLst>
      <p:ext uri="{BB962C8B-B14F-4D97-AF65-F5344CB8AC3E}">
        <p14:creationId xmlns:p14="http://schemas.microsoft.com/office/powerpoint/2010/main" val="83444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retrieved from: https://</a:t>
            </a:r>
            <a:r>
              <a:rPr lang="en-US" dirty="0" err="1"/>
              <a:t>casawabi.org</a:t>
            </a:r>
            <a:r>
              <a:rPr lang="en-US" dirty="0"/>
              <a:t>/</a:t>
            </a:r>
            <a:r>
              <a:rPr lang="en-US" dirty="0" err="1"/>
              <a:t>comunidad</a:t>
            </a:r>
            <a:r>
              <a:rPr lang="en-US" dirty="0"/>
              <a:t>-community</a:t>
            </a:r>
          </a:p>
          <a:p>
            <a:r>
              <a:rPr lang="en-US" dirty="0"/>
              <a:t>Image retrieved from: https://</a:t>
            </a:r>
            <a:r>
              <a:rPr lang="en-US" dirty="0" err="1"/>
              <a:t>casawabi.org</a:t>
            </a:r>
            <a:endParaRPr lang="en-US" dirty="0"/>
          </a:p>
          <a:p>
            <a:r>
              <a:rPr lang="en-US" dirty="0"/>
              <a:t>Visual tour of Casa </a:t>
            </a:r>
            <a:r>
              <a:rPr lang="en-US" dirty="0" err="1"/>
              <a:t>Wabi</a:t>
            </a:r>
            <a:r>
              <a:rPr lang="en-US" dirty="0"/>
              <a:t>: https://</a:t>
            </a:r>
            <a:r>
              <a:rPr lang="en-US" dirty="0" err="1"/>
              <a:t>www.gessato.com</a:t>
            </a:r>
            <a:r>
              <a:rPr lang="en-US" dirty="0"/>
              <a:t>/casa-</a:t>
            </a:r>
            <a:r>
              <a:rPr lang="en-US" dirty="0" err="1"/>
              <a:t>wabi</a:t>
            </a:r>
            <a:r>
              <a:rPr lang="en-US" dirty="0"/>
              <a:t>-on-the-</a:t>
            </a:r>
            <a:r>
              <a:rPr lang="en-US" dirty="0" err="1"/>
              <a:t>oaxaca</a:t>
            </a:r>
            <a:r>
              <a:rPr lang="en-US" dirty="0"/>
              <a:t>-coast-in-</a:t>
            </a:r>
            <a:r>
              <a:rPr lang="en-US" dirty="0" err="1"/>
              <a:t>mexico</a:t>
            </a:r>
            <a:r>
              <a:rPr lang="en-US" dirty="0"/>
              <a:t>/casa-wabi-on-the-oaxaca-coast-in-mexico-gessato-3/</a:t>
            </a:r>
          </a:p>
          <a:p>
            <a:endParaRPr lang="en-US" dirty="0"/>
          </a:p>
          <a:p>
            <a:pPr lvl="0"/>
            <a:r>
              <a:rPr lang="en-US" sz="1200" kern="1200" dirty="0">
                <a:solidFill>
                  <a:schemeClr val="tx1"/>
                </a:solidFill>
                <a:effectLst/>
                <a:latin typeface="+mn-lt"/>
                <a:ea typeface="+mn-ea"/>
                <a:cs typeface="+mn-cs"/>
              </a:rPr>
              <a:t>Explain the origin of Casa </a:t>
            </a:r>
            <a:r>
              <a:rPr lang="en-US" sz="1200" kern="1200" dirty="0" err="1">
                <a:solidFill>
                  <a:schemeClr val="tx1"/>
                </a:solidFill>
                <a:effectLst/>
                <a:latin typeface="+mn-lt"/>
                <a:ea typeface="+mn-ea"/>
                <a:cs typeface="+mn-cs"/>
              </a:rPr>
              <a:t>Wabi</a:t>
            </a:r>
            <a:r>
              <a:rPr lang="en-US" sz="1200" kern="1200" dirty="0">
                <a:solidFill>
                  <a:schemeClr val="tx1"/>
                </a:solidFill>
                <a:effectLst/>
                <a:latin typeface="+mn-lt"/>
                <a:ea typeface="+mn-ea"/>
                <a:cs typeface="+mn-cs"/>
              </a:rPr>
              <a:t> in Oaxaca, Mexico. Have a student read about Casa </a:t>
            </a:r>
            <a:r>
              <a:rPr lang="en-US" sz="1200" kern="1200" dirty="0" err="1">
                <a:solidFill>
                  <a:schemeClr val="tx1"/>
                </a:solidFill>
                <a:effectLst/>
                <a:latin typeface="+mn-lt"/>
                <a:ea typeface="+mn-ea"/>
                <a:cs typeface="+mn-cs"/>
              </a:rPr>
              <a:t>Wabi</a:t>
            </a:r>
            <a:r>
              <a:rPr lang="en-US" sz="1200" kern="1200" dirty="0">
                <a:solidFill>
                  <a:schemeClr val="tx1"/>
                </a:solidFill>
                <a:effectLst/>
                <a:latin typeface="+mn-lt"/>
                <a:ea typeface="+mn-ea"/>
                <a:cs typeface="+mn-cs"/>
              </a:rPr>
              <a:t> listed on the screen. Then, engage the class in a conversation about Casa </a:t>
            </a:r>
            <a:r>
              <a:rPr lang="en-US" sz="1200" kern="1200" dirty="0" err="1">
                <a:solidFill>
                  <a:schemeClr val="tx1"/>
                </a:solidFill>
                <a:effectLst/>
                <a:latin typeface="+mn-lt"/>
                <a:ea typeface="+mn-ea"/>
                <a:cs typeface="+mn-cs"/>
              </a:rPr>
              <a:t>Wabi</a:t>
            </a:r>
            <a:r>
              <a:rPr lang="en-US" sz="1200" kern="1200" dirty="0">
                <a:solidFill>
                  <a:schemeClr val="tx1"/>
                </a:solidFill>
                <a:effectLst/>
                <a:latin typeface="+mn-lt"/>
                <a:ea typeface="+mn-ea"/>
                <a:cs typeface="+mn-cs"/>
              </a:rPr>
              <a:t> and how the collective behavior of those participating in this organization is influencing the lives of those in Oaxaca.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the following resources to aid this conversation:</a:t>
            </a:r>
            <a:endParaRPr lang="en-US" sz="1100" kern="1200" dirty="0">
              <a:solidFill>
                <a:schemeClr val="tx1"/>
              </a:solidFill>
              <a:effectLst/>
              <a:latin typeface="+mn-lt"/>
              <a:ea typeface="+mn-ea"/>
              <a:cs typeface="+mn-cs"/>
            </a:endParaRPr>
          </a:p>
          <a:p>
            <a:pPr lvl="1"/>
            <a:r>
              <a:rPr lang="en-US" sz="1200" u="sng" kern="1200" dirty="0">
                <a:solidFill>
                  <a:schemeClr val="tx1"/>
                </a:solidFill>
                <a:effectLst/>
                <a:latin typeface="+mn-lt"/>
                <a:ea typeface="+mn-ea"/>
                <a:cs typeface="+mn-cs"/>
                <a:hlinkClick r:id="rId3"/>
              </a:rPr>
              <a:t>https://www.gessato.com/casa-wabi-on-the-oaxaca-coast-in-mexico/</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Click on the image to go to a 20 slide virtual tour of Casa </a:t>
            </a:r>
            <a:r>
              <a:rPr lang="en-US" sz="1200" kern="1200" dirty="0" err="1">
                <a:solidFill>
                  <a:schemeClr val="tx1"/>
                </a:solidFill>
                <a:effectLst/>
                <a:latin typeface="+mn-lt"/>
                <a:ea typeface="+mn-ea"/>
                <a:cs typeface="+mn-cs"/>
              </a:rPr>
              <a:t>Wabi</a:t>
            </a:r>
            <a:r>
              <a:rPr lang="en-US" sz="1200" kern="1200" dirty="0">
                <a:solidFill>
                  <a:schemeClr val="tx1"/>
                </a:solidFill>
                <a:effectLst/>
                <a:latin typeface="+mn-lt"/>
                <a:ea typeface="+mn-ea"/>
                <a:cs typeface="+mn-cs"/>
              </a:rPr>
              <a:t> (virtual tour link: </a:t>
            </a:r>
            <a:r>
              <a:rPr lang="en-US" sz="1200" u="sng" kern="1200" dirty="0">
                <a:solidFill>
                  <a:schemeClr val="tx1"/>
                </a:solidFill>
                <a:effectLst/>
                <a:latin typeface="+mn-lt"/>
                <a:ea typeface="+mn-ea"/>
                <a:cs typeface="+mn-cs"/>
                <a:hlinkClick r:id="rId4"/>
              </a:rPr>
              <a:t>https://www.gessato.com/casa-wabi-on-the-oaxaca-coast-in-mexico/casa-wabi-on-the-oaxaca-coast-in-mexico-gessato-3/</a:t>
            </a:r>
            <a:r>
              <a:rPr lang="en-US"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Advance to slide 6.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B34281-B229-5046-9949-DD0D2F940601}" type="slidenum">
              <a:rPr lang="en-US" smtClean="0"/>
              <a:t>5</a:t>
            </a:fld>
            <a:endParaRPr lang="en-US"/>
          </a:p>
        </p:txBody>
      </p:sp>
    </p:spTree>
    <p:extLst>
      <p:ext uri="{BB962C8B-B14F-4D97-AF65-F5344CB8AC3E}">
        <p14:creationId xmlns:p14="http://schemas.microsoft.com/office/powerpoint/2010/main" val="212453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Image retrieved </a:t>
            </a:r>
            <a:r>
              <a:rPr lang="en-US" dirty="0" err="1"/>
              <a:t>from:https</a:t>
            </a:r>
            <a:r>
              <a:rPr lang="en-US" dirty="0"/>
              <a:t>://</a:t>
            </a:r>
            <a:r>
              <a:rPr lang="en-US" dirty="0" err="1"/>
              <a:t>casawabi.org</a:t>
            </a:r>
            <a:r>
              <a:rPr lang="en-US" dirty="0"/>
              <a:t>/amy-feldman-2</a:t>
            </a:r>
          </a:p>
          <a:p>
            <a:endParaRPr lang="en-US" dirty="0"/>
          </a:p>
          <a:p>
            <a:pPr lvl="0"/>
            <a:r>
              <a:rPr lang="en-US" sz="1200" kern="1200" dirty="0">
                <a:solidFill>
                  <a:schemeClr val="tx1"/>
                </a:solidFill>
                <a:effectLst/>
                <a:latin typeface="+mn-lt"/>
                <a:ea typeface="+mn-ea"/>
                <a:cs typeface="+mn-cs"/>
              </a:rPr>
              <a:t>In groups of two, have students explore the various community projects involving children at Casa </a:t>
            </a:r>
            <a:r>
              <a:rPr lang="en-US" sz="1200" kern="1200" dirty="0" err="1">
                <a:solidFill>
                  <a:schemeClr val="tx1"/>
                </a:solidFill>
                <a:effectLst/>
                <a:latin typeface="+mn-lt"/>
                <a:ea typeface="+mn-ea"/>
                <a:cs typeface="+mn-cs"/>
              </a:rPr>
              <a:t>Wabi</a:t>
            </a:r>
            <a:r>
              <a:rPr lang="en-US" sz="1200" kern="1200" dirty="0">
                <a:solidFill>
                  <a:schemeClr val="tx1"/>
                </a:solidFill>
                <a:effectLst/>
                <a:latin typeface="+mn-lt"/>
                <a:ea typeface="+mn-ea"/>
                <a:cs typeface="+mn-cs"/>
              </a:rPr>
              <a:t>. The website is hyperlinked in the PowerPoint presentation on slide 7 (website: </a:t>
            </a:r>
            <a:r>
              <a:rPr lang="en-US" sz="1200" u="sng" kern="1200" dirty="0">
                <a:solidFill>
                  <a:schemeClr val="tx1"/>
                </a:solidFill>
                <a:effectLst/>
                <a:latin typeface="+mn-lt"/>
                <a:ea typeface="+mn-ea"/>
                <a:cs typeface="+mn-cs"/>
                <a:hlinkClick r:id="rId3"/>
              </a:rPr>
              <a:t>https://casawabi.org/programas-comunitarioscommunity-programs</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Have the class engage in a “stand and share” activity in response to the following prompt: In what ways does Casa </a:t>
            </a:r>
            <a:r>
              <a:rPr lang="en-US" sz="1200" kern="1200" dirty="0" err="1">
                <a:solidFill>
                  <a:schemeClr val="tx1"/>
                </a:solidFill>
                <a:effectLst/>
                <a:latin typeface="+mn-lt"/>
                <a:ea typeface="+mn-ea"/>
                <a:cs typeface="+mn-cs"/>
              </a:rPr>
              <a:t>Wabi</a:t>
            </a:r>
            <a:r>
              <a:rPr lang="en-US" sz="1200" kern="1200" dirty="0">
                <a:solidFill>
                  <a:schemeClr val="tx1"/>
                </a:solidFill>
                <a:effectLst/>
                <a:latin typeface="+mn-lt"/>
                <a:ea typeface="+mn-ea"/>
                <a:cs typeface="+mn-cs"/>
              </a:rPr>
              <a:t> respond to the needs of the community in Oaxaca, Mexico?</a:t>
            </a:r>
          </a:p>
          <a:p>
            <a:pPr lvl="0"/>
            <a:r>
              <a:rPr lang="en-US" sz="1200" kern="1200" dirty="0">
                <a:solidFill>
                  <a:schemeClr val="tx1"/>
                </a:solidFill>
                <a:effectLst/>
                <a:latin typeface="+mn-lt"/>
                <a:ea typeface="+mn-ea"/>
                <a:cs typeface="+mn-cs"/>
              </a:rPr>
              <a:t>Advance to slide 8</a:t>
            </a:r>
          </a:p>
        </p:txBody>
      </p:sp>
      <p:sp>
        <p:nvSpPr>
          <p:cNvPr id="4" name="Slide Number Placeholder 3"/>
          <p:cNvSpPr>
            <a:spLocks noGrp="1"/>
          </p:cNvSpPr>
          <p:nvPr>
            <p:ph type="sldNum" sz="quarter" idx="5"/>
          </p:nvPr>
        </p:nvSpPr>
        <p:spPr/>
        <p:txBody>
          <a:bodyPr/>
          <a:lstStyle/>
          <a:p>
            <a:fld id="{F3B34281-B229-5046-9949-DD0D2F940601}" type="slidenum">
              <a:rPr lang="en-US" smtClean="0"/>
              <a:t>6</a:t>
            </a:fld>
            <a:endParaRPr lang="en-US"/>
          </a:p>
        </p:txBody>
      </p:sp>
    </p:spTree>
    <p:extLst>
      <p:ext uri="{BB962C8B-B14F-4D97-AF65-F5344CB8AC3E}">
        <p14:creationId xmlns:p14="http://schemas.microsoft.com/office/powerpoint/2010/main" val="426404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Your Community Project (Slides 7-8). Ask students to consider the ways youth in their local community can encourage interaction, exchange, and dialogue where a social problem or an issue of local importance can be discussed and addressed. Ask:</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are the issues of local importance? What social problem is needing to be solved?</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could youth (you) help to address this social problem/issue in a communal and “</a:t>
            </a:r>
            <a:r>
              <a:rPr lang="en-US" sz="1200" kern="1200" dirty="0" err="1">
                <a:solidFill>
                  <a:schemeClr val="tx1"/>
                </a:solidFill>
                <a:effectLst/>
                <a:latin typeface="+mn-lt"/>
                <a:ea typeface="+mn-ea"/>
                <a:cs typeface="+mn-cs"/>
              </a:rPr>
              <a:t>wabi-sabi</a:t>
            </a:r>
            <a:r>
              <a:rPr lang="en-US" sz="1200" kern="1200" dirty="0">
                <a:solidFill>
                  <a:schemeClr val="tx1"/>
                </a:solidFill>
                <a:effectLst/>
                <a:latin typeface="+mn-lt"/>
                <a:ea typeface="+mn-ea"/>
                <a:cs typeface="+mn-cs"/>
              </a:rPr>
              <a:t>” way?</a:t>
            </a:r>
            <a:endParaRPr lang="en-US" sz="1100" kern="1200" dirty="0">
              <a:solidFill>
                <a:schemeClr val="tx1"/>
              </a:solidFill>
              <a:effectLst/>
              <a:latin typeface="+mn-lt"/>
              <a:ea typeface="+mn-ea"/>
              <a:cs typeface="+mn-cs"/>
            </a:endParaRPr>
          </a:p>
          <a:p>
            <a:r>
              <a:rPr lang="en-US" dirty="0"/>
              <a:t>Advance to slide 9.</a:t>
            </a:r>
          </a:p>
        </p:txBody>
      </p:sp>
      <p:sp>
        <p:nvSpPr>
          <p:cNvPr id="4" name="Slide Number Placeholder 3"/>
          <p:cNvSpPr>
            <a:spLocks noGrp="1"/>
          </p:cNvSpPr>
          <p:nvPr>
            <p:ph type="sldNum" sz="quarter" idx="5"/>
          </p:nvPr>
        </p:nvSpPr>
        <p:spPr/>
        <p:txBody>
          <a:bodyPr/>
          <a:lstStyle/>
          <a:p>
            <a:fld id="{F3B34281-B229-5046-9949-DD0D2F940601}" type="slidenum">
              <a:rPr lang="en-US" smtClean="0"/>
              <a:t>7</a:t>
            </a:fld>
            <a:endParaRPr lang="en-US"/>
          </a:p>
        </p:txBody>
      </p:sp>
    </p:spTree>
    <p:extLst>
      <p:ext uri="{BB962C8B-B14F-4D97-AF65-F5344CB8AC3E}">
        <p14:creationId xmlns:p14="http://schemas.microsoft.com/office/powerpoint/2010/main" val="66854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students to create a proposal that they would hypothetically pitch to a local community foundation interested in funding community projects. Include the following their written proposal:</a:t>
            </a:r>
          </a:p>
          <a:p>
            <a:pPr lvl="0"/>
            <a:r>
              <a:rPr lang="en-US" sz="1200" kern="1200" dirty="0">
                <a:solidFill>
                  <a:schemeClr val="tx1"/>
                </a:solidFill>
                <a:effectLst/>
                <a:latin typeface="+mn-lt"/>
                <a:ea typeface="+mn-ea"/>
                <a:cs typeface="+mn-cs"/>
              </a:rPr>
              <a:t>Idea</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Purpose</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Rationale</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Detailed process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Resources needed</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Outcomes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Timeline</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proposal can be created and presented to the class in any format (written format with oral presentation, PowerPoint format with oral presentation, video recording with written report, other).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3B34281-B229-5046-9949-DD0D2F940601}" type="slidenum">
              <a:rPr lang="en-US" smtClean="0"/>
              <a:t>8</a:t>
            </a:fld>
            <a:endParaRPr lang="en-US"/>
          </a:p>
        </p:txBody>
      </p:sp>
    </p:spTree>
    <p:extLst>
      <p:ext uri="{BB962C8B-B14F-4D97-AF65-F5344CB8AC3E}">
        <p14:creationId xmlns:p14="http://schemas.microsoft.com/office/powerpoint/2010/main" val="1725620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2/3/2022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2/3/2022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2/3/2022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gessato.com/casa-wabi-on-the-oaxaca-coast-in-mexico/casa-wabi-on-the-oaxaca-coast-in-mexico-gessato-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asawabi.org/programas-comunitarioscommunity-programs" TargetMode="Externa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8531-7426-7640-B6F5-9BB58499BD82}"/>
              </a:ext>
            </a:extLst>
          </p:cNvPr>
          <p:cNvSpPr>
            <a:spLocks noGrp="1"/>
          </p:cNvSpPr>
          <p:nvPr>
            <p:ph type="ctrTitle"/>
          </p:nvPr>
        </p:nvSpPr>
        <p:spPr/>
        <p:txBody>
          <a:bodyPr/>
          <a:lstStyle/>
          <a:p>
            <a:r>
              <a:rPr lang="en-US" dirty="0"/>
              <a:t>Casa </a:t>
            </a:r>
            <a:r>
              <a:rPr lang="en-US" dirty="0" err="1"/>
              <a:t>Wabi</a:t>
            </a:r>
            <a:endParaRPr lang="en-US" dirty="0"/>
          </a:p>
        </p:txBody>
      </p:sp>
    </p:spTree>
    <p:extLst>
      <p:ext uri="{BB962C8B-B14F-4D97-AF65-F5344CB8AC3E}">
        <p14:creationId xmlns:p14="http://schemas.microsoft.com/office/powerpoint/2010/main" val="1279379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57">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9">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4" name="Rectangle 63">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82A8B2AA-5026-ED47-8EFF-34A8C6A1B47A}"/>
              </a:ext>
            </a:extLst>
          </p:cNvPr>
          <p:cNvSpPr>
            <a:spLocks noGrp="1"/>
          </p:cNvSpPr>
          <p:nvPr>
            <p:ph type="title"/>
          </p:nvPr>
        </p:nvSpPr>
        <p:spPr>
          <a:xfrm>
            <a:off x="659301" y="1474969"/>
            <a:ext cx="2823919" cy="1868760"/>
          </a:xfrm>
        </p:spPr>
        <p:txBody>
          <a:bodyPr vert="horz" lIns="91440" tIns="45720" rIns="91440" bIns="0" rtlCol="0" anchor="b">
            <a:normAutofit/>
          </a:bodyPr>
          <a:lstStyle/>
          <a:p>
            <a:pPr algn="ctr"/>
            <a:r>
              <a:rPr lang="en-US" sz="3600" dirty="0"/>
              <a:t>Oaxaca, Mexico </a:t>
            </a:r>
          </a:p>
        </p:txBody>
      </p:sp>
      <p:cxnSp>
        <p:nvCxnSpPr>
          <p:cNvPr id="68" name="Straight Connector 67">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70" name="Group 69">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71" name="Rectangle 70">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 name="Rectangle 73">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ED05CCA6-F022-C942-8834-E648D0FCE2C3}"/>
              </a:ext>
            </a:extLst>
          </p:cNvPr>
          <p:cNvPicPr>
            <a:picLocks noGrp="1" noChangeAspect="1"/>
          </p:cNvPicPr>
          <p:nvPr>
            <p:ph idx="1"/>
          </p:nvPr>
        </p:nvPicPr>
        <p:blipFill rotWithShape="1">
          <a:blip r:embed="rId4"/>
          <a:srcRect t="8643" r="-1" b="5476"/>
          <a:stretch/>
        </p:blipFill>
        <p:spPr>
          <a:xfrm>
            <a:off x="4618374" y="1282313"/>
            <a:ext cx="6282919" cy="3534235"/>
          </a:xfrm>
          <a:prstGeom prst="rect">
            <a:avLst/>
          </a:prstGeom>
        </p:spPr>
      </p:pic>
      <p:pic>
        <p:nvPicPr>
          <p:cNvPr id="76" name="Picture 75">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8" name="Straight Connector 77">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F0E8EBB-3358-CA43-B61B-826070AEADE3}"/>
              </a:ext>
            </a:extLst>
          </p:cNvPr>
          <p:cNvPicPr>
            <a:picLocks noChangeAspect="1"/>
          </p:cNvPicPr>
          <p:nvPr/>
        </p:nvPicPr>
        <p:blipFill>
          <a:blip r:embed="rId5"/>
          <a:stretch>
            <a:fillRect/>
          </a:stretch>
        </p:blipFill>
        <p:spPr>
          <a:xfrm>
            <a:off x="899334" y="3674748"/>
            <a:ext cx="2172786" cy="2133598"/>
          </a:xfrm>
          <a:prstGeom prst="rect">
            <a:avLst/>
          </a:prstGeom>
        </p:spPr>
      </p:pic>
    </p:spTree>
    <p:extLst>
      <p:ext uri="{BB962C8B-B14F-4D97-AF65-F5344CB8AC3E}">
        <p14:creationId xmlns:p14="http://schemas.microsoft.com/office/powerpoint/2010/main" val="375496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0C550B1-FF3C-8245-807F-A38CC6D0FD10}"/>
              </a:ext>
            </a:extLst>
          </p:cNvPr>
          <p:cNvPicPr>
            <a:picLocks noGrp="1" noChangeAspect="1"/>
          </p:cNvPicPr>
          <p:nvPr>
            <p:ph idx="1"/>
          </p:nvPr>
        </p:nvPicPr>
        <p:blipFill rotWithShape="1">
          <a:blip r:embed="rId4">
            <a:alphaModFix amt="50000"/>
          </a:blip>
          <a:srcRect t="10771" r="-1" b="3020"/>
          <a:stretch/>
        </p:blipFill>
        <p:spPr>
          <a:xfrm>
            <a:off x="20" y="10"/>
            <a:ext cx="12191675" cy="6857990"/>
          </a:xfrm>
          <a:prstGeom prst="rect">
            <a:avLst/>
          </a:prstGeom>
        </p:spPr>
      </p:pic>
      <p:sp>
        <p:nvSpPr>
          <p:cNvPr id="2" name="Title 1">
            <a:extLst>
              <a:ext uri="{FF2B5EF4-FFF2-40B4-BE49-F238E27FC236}">
                <a16:creationId xmlns:a16="http://schemas.microsoft.com/office/drawing/2014/main" id="{82A8B2AA-5026-ED47-8EFF-34A8C6A1B47A}"/>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dirty="0"/>
              <a:t>Oaxaca, Mexico </a:t>
            </a:r>
          </a:p>
        </p:txBody>
      </p:sp>
      <p:cxnSp>
        <p:nvCxnSpPr>
          <p:cNvPr id="19" name="Straight Connector 1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81041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8531-7426-7640-B6F5-9BB58499BD82}"/>
              </a:ext>
            </a:extLst>
          </p:cNvPr>
          <p:cNvSpPr>
            <a:spLocks noGrp="1"/>
          </p:cNvSpPr>
          <p:nvPr>
            <p:ph type="ctrTitle"/>
          </p:nvPr>
        </p:nvSpPr>
        <p:spPr>
          <a:xfrm>
            <a:off x="2417779" y="802298"/>
            <a:ext cx="8637073" cy="2541431"/>
          </a:xfrm>
        </p:spPr>
        <p:txBody>
          <a:bodyPr/>
          <a:lstStyle/>
          <a:p>
            <a:r>
              <a:rPr lang="en-US" dirty="0"/>
              <a:t>Casa </a:t>
            </a:r>
            <a:r>
              <a:rPr lang="en-US" dirty="0" err="1"/>
              <a:t>Wabi</a:t>
            </a:r>
            <a:endParaRPr lang="en-US" dirty="0"/>
          </a:p>
        </p:txBody>
      </p:sp>
      <p:sp>
        <p:nvSpPr>
          <p:cNvPr id="3" name="Subtitle 2">
            <a:extLst>
              <a:ext uri="{FF2B5EF4-FFF2-40B4-BE49-F238E27FC236}">
                <a16:creationId xmlns:a16="http://schemas.microsoft.com/office/drawing/2014/main" id="{1EB09317-F43E-FA44-8A13-59F6572E2D7F}"/>
              </a:ext>
            </a:extLst>
          </p:cNvPr>
          <p:cNvSpPr>
            <a:spLocks noGrp="1"/>
          </p:cNvSpPr>
          <p:nvPr>
            <p:ph type="subTitle" idx="1"/>
          </p:nvPr>
        </p:nvSpPr>
        <p:spPr>
          <a:xfrm>
            <a:off x="2417779" y="3531204"/>
            <a:ext cx="9048316" cy="1340599"/>
          </a:xfrm>
        </p:spPr>
        <p:txBody>
          <a:bodyPr>
            <a:noAutofit/>
          </a:bodyPr>
          <a:lstStyle/>
          <a:p>
            <a:r>
              <a:rPr lang="en-US" sz="2000" b="1" dirty="0"/>
              <a:t>Fundación Casa </a:t>
            </a:r>
            <a:r>
              <a:rPr lang="en-US" sz="2000" b="1" dirty="0" err="1"/>
              <a:t>Wabi</a:t>
            </a:r>
            <a:r>
              <a:rPr lang="en-US" sz="2000" b="1" dirty="0"/>
              <a:t> seeks to foster a communitarian spirit among the artists in residence and nearby communities. Our programs are designed to encourage interaction, exchange, and dialogue.</a:t>
            </a:r>
          </a:p>
          <a:p>
            <a:r>
              <a:rPr lang="en-US" sz="2000" b="1" dirty="0"/>
              <a:t>Location: Oaxaca, </a:t>
            </a:r>
            <a:r>
              <a:rPr lang="en-US" sz="2000" b="1" dirty="0" err="1"/>
              <a:t>mexico</a:t>
            </a:r>
            <a:endParaRPr lang="en-US" sz="2000" b="1" dirty="0"/>
          </a:p>
          <a:p>
            <a:endParaRPr lang="en-US" sz="2000" dirty="0"/>
          </a:p>
        </p:txBody>
      </p:sp>
    </p:spTree>
    <p:extLst>
      <p:ext uri="{BB962C8B-B14F-4D97-AF65-F5344CB8AC3E}">
        <p14:creationId xmlns:p14="http://schemas.microsoft.com/office/powerpoint/2010/main" val="2650943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3"/>
            <a:extLst>
              <a:ext uri="{FF2B5EF4-FFF2-40B4-BE49-F238E27FC236}">
                <a16:creationId xmlns:a16="http://schemas.microsoft.com/office/drawing/2014/main" id="{7052F21E-1335-AA41-A6AC-530CC8F3D409}"/>
              </a:ext>
            </a:extLst>
          </p:cNvPr>
          <p:cNvPicPr>
            <a:picLocks noChangeAspect="1"/>
          </p:cNvPicPr>
          <p:nvPr/>
        </p:nvPicPr>
        <p:blipFill rotWithShape="1">
          <a:blip r:embed="rId4">
            <a:alphaModFix/>
          </a:blip>
          <a:srcRect t="11943" r="-1" b="13055"/>
          <a:stretch/>
        </p:blipFill>
        <p:spPr>
          <a:xfrm>
            <a:off x="1958872" y="652880"/>
            <a:ext cx="8304246" cy="4671248"/>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89A1D5F-D380-7447-BDD4-03A6B3DF30D8}"/>
              </a:ext>
            </a:extLst>
          </p:cNvPr>
          <p:cNvSpPr>
            <a:spLocks noGrp="1"/>
          </p:cNvSpPr>
          <p:nvPr>
            <p:ph type="title"/>
          </p:nvPr>
        </p:nvSpPr>
        <p:spPr>
          <a:xfrm>
            <a:off x="194708" y="2706950"/>
            <a:ext cx="3193050" cy="4699000"/>
          </a:xfrm>
        </p:spPr>
        <p:txBody>
          <a:bodyPr anchor="ctr">
            <a:normAutofit/>
          </a:bodyPr>
          <a:lstStyle/>
          <a:p>
            <a:r>
              <a:rPr lang="en-US" dirty="0"/>
              <a:t>about</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0E8309-CA63-D74F-80F8-5A1A35FBAB30}"/>
              </a:ext>
            </a:extLst>
          </p:cNvPr>
          <p:cNvSpPr>
            <a:spLocks noGrp="1"/>
          </p:cNvSpPr>
          <p:nvPr>
            <p:ph idx="1"/>
          </p:nvPr>
        </p:nvSpPr>
        <p:spPr>
          <a:xfrm>
            <a:off x="217718" y="4783384"/>
            <a:ext cx="11974282" cy="2703996"/>
          </a:xfrm>
        </p:spPr>
        <p:txBody>
          <a:bodyPr anchor="ctr">
            <a:normAutofit/>
          </a:bodyPr>
          <a:lstStyle/>
          <a:p>
            <a:pPr marL="0" indent="0">
              <a:lnSpc>
                <a:spcPct val="100000"/>
              </a:lnSpc>
              <a:spcBef>
                <a:spcPts val="0"/>
              </a:spcBef>
              <a:buNone/>
            </a:pPr>
            <a:r>
              <a:rPr lang="en-US" sz="1800" dirty="0"/>
              <a:t>“The projects developed by our residents, with guidance from Fundación Casa </a:t>
            </a:r>
            <a:r>
              <a:rPr lang="en-US" sz="1800" dirty="0" err="1"/>
              <a:t>Wabi’s</a:t>
            </a:r>
            <a:r>
              <a:rPr lang="en-US" sz="1800" dirty="0"/>
              <a:t> staff, and in close collaboration with the region’s inhabitants; have sought, among other things, to rescue and reassess local languages, verbal memory, and collective history. Willing to encourage the discussion and assimilation of issues related to gender and identity; to boost the local economy through traditional crafts; to promote the conservation of local species and to foster the development of natural resources in the area.”</a:t>
            </a:r>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12093726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Content Placeholder 3">
            <a:extLst>
              <a:ext uri="{FF2B5EF4-FFF2-40B4-BE49-F238E27FC236}">
                <a16:creationId xmlns:a16="http://schemas.microsoft.com/office/drawing/2014/main" id="{92A4EDE5-A9B7-7F4A-BD38-222164E882FF}"/>
              </a:ext>
            </a:extLst>
          </p:cNvPr>
          <p:cNvPicPr>
            <a:picLocks noGrp="1" noChangeAspect="1"/>
          </p:cNvPicPr>
          <p:nvPr>
            <p:ph idx="1"/>
          </p:nvPr>
        </p:nvPicPr>
        <p:blipFill rotWithShape="1">
          <a:blip r:embed="rId4"/>
          <a:srcRect l="18969" r="587" b="-1"/>
          <a:stretch/>
        </p:blipFill>
        <p:spPr>
          <a:xfrm>
            <a:off x="20" y="10"/>
            <a:ext cx="12191675" cy="6857990"/>
          </a:xfrm>
          <a:prstGeom prst="rect">
            <a:avLst/>
          </a:prstGeom>
        </p:spPr>
      </p:pic>
      <p:sp>
        <p:nvSpPr>
          <p:cNvPr id="17" name="Rectangle 16">
            <a:extLst>
              <a:ext uri="{FF2B5EF4-FFF2-40B4-BE49-F238E27FC236}">
                <a16:creationId xmlns:a16="http://schemas.microsoft.com/office/drawing/2014/main" id="{2E67E8BF-E4B2-4098-9FB3-9E400BD86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B0B63-874F-A741-900B-4FF7AC0C063E}"/>
              </a:ext>
            </a:extLst>
          </p:cNvPr>
          <p:cNvSpPr>
            <a:spLocks noGrp="1"/>
          </p:cNvSpPr>
          <p:nvPr>
            <p:ph type="title"/>
          </p:nvPr>
        </p:nvSpPr>
        <p:spPr>
          <a:xfrm>
            <a:off x="6094412" y="5239131"/>
            <a:ext cx="5279490" cy="960087"/>
          </a:xfrm>
        </p:spPr>
        <p:txBody>
          <a:bodyPr vert="horz" lIns="91440" tIns="45720" rIns="91440" bIns="45720" rtlCol="0" anchor="t">
            <a:normAutofit/>
          </a:bodyPr>
          <a:lstStyle/>
          <a:p>
            <a:r>
              <a:rPr lang="en-US" sz="3000" dirty="0">
                <a:solidFill>
                  <a:srgbClr val="FFFFFE"/>
                </a:solidFill>
                <a:hlinkClick r:id="rId5"/>
              </a:rPr>
              <a:t>Community Projects Involving Children</a:t>
            </a:r>
            <a:endParaRPr lang="en-US" sz="3000" dirty="0">
              <a:solidFill>
                <a:srgbClr val="FFFFFE"/>
              </a:solidFill>
            </a:endParaRPr>
          </a:p>
        </p:txBody>
      </p:sp>
      <p:cxnSp>
        <p:nvCxnSpPr>
          <p:cNvPr id="19" name="Straight Connector 18">
            <a:extLst>
              <a:ext uri="{FF2B5EF4-FFF2-40B4-BE49-F238E27FC236}">
                <a16:creationId xmlns:a16="http://schemas.microsoft.com/office/drawing/2014/main" id="{3781A10F-5DF6-4C9B-AE0B-5249E4399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1" y="5073596"/>
            <a:ext cx="5283196" cy="0"/>
          </a:xfrm>
          <a:prstGeom prst="line">
            <a:avLst/>
          </a:prstGeom>
          <a:ln w="31750">
            <a:solidFill>
              <a:srgbClr val="D75687"/>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5918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DE41-6085-AD4E-AE53-F2C1F5D1A7D8}"/>
              </a:ext>
            </a:extLst>
          </p:cNvPr>
          <p:cNvSpPr>
            <a:spLocks noGrp="1"/>
          </p:cNvSpPr>
          <p:nvPr>
            <p:ph type="title"/>
          </p:nvPr>
        </p:nvSpPr>
        <p:spPr/>
        <p:txBody>
          <a:bodyPr>
            <a:normAutofit/>
          </a:bodyPr>
          <a:lstStyle/>
          <a:p>
            <a:r>
              <a:rPr lang="en-US" sz="3600" dirty="0"/>
              <a:t>Your Community Project</a:t>
            </a:r>
          </a:p>
        </p:txBody>
      </p:sp>
      <p:sp>
        <p:nvSpPr>
          <p:cNvPr id="3" name="Content Placeholder 2">
            <a:extLst>
              <a:ext uri="{FF2B5EF4-FFF2-40B4-BE49-F238E27FC236}">
                <a16:creationId xmlns:a16="http://schemas.microsoft.com/office/drawing/2014/main" id="{E866860B-DA18-2946-B6FB-3D07822EBDE6}"/>
              </a:ext>
            </a:extLst>
          </p:cNvPr>
          <p:cNvSpPr>
            <a:spLocks noGrp="1"/>
          </p:cNvSpPr>
          <p:nvPr>
            <p:ph idx="1"/>
          </p:nvPr>
        </p:nvSpPr>
        <p:spPr>
          <a:xfrm>
            <a:off x="1451579" y="1872244"/>
            <a:ext cx="10363432" cy="3450613"/>
          </a:xfrm>
        </p:spPr>
        <p:txBody>
          <a:bodyPr>
            <a:noAutofit/>
          </a:bodyPr>
          <a:lstStyle/>
          <a:p>
            <a:pPr marL="0" indent="0">
              <a:buNone/>
            </a:pPr>
            <a:r>
              <a:rPr lang="en-US" sz="3500" dirty="0"/>
              <a:t>Consider the ways youth in your local community can encourage interaction, exchange, and dialogue where issues of local importance are discussed and addressed. </a:t>
            </a:r>
          </a:p>
          <a:p>
            <a:r>
              <a:rPr lang="en-US" sz="3500" dirty="0"/>
              <a:t>What are the issues of local importance?</a:t>
            </a:r>
          </a:p>
          <a:p>
            <a:r>
              <a:rPr lang="en-US" sz="3500" dirty="0"/>
              <a:t>How could youth (you) help to address these issues?</a:t>
            </a:r>
          </a:p>
        </p:txBody>
      </p:sp>
    </p:spTree>
    <p:extLst>
      <p:ext uri="{BB962C8B-B14F-4D97-AF65-F5344CB8AC3E}">
        <p14:creationId xmlns:p14="http://schemas.microsoft.com/office/powerpoint/2010/main" val="242245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DE41-6085-AD4E-AE53-F2C1F5D1A7D8}"/>
              </a:ext>
            </a:extLst>
          </p:cNvPr>
          <p:cNvSpPr>
            <a:spLocks noGrp="1"/>
          </p:cNvSpPr>
          <p:nvPr>
            <p:ph type="title"/>
          </p:nvPr>
        </p:nvSpPr>
        <p:spPr>
          <a:xfrm>
            <a:off x="1451578" y="322365"/>
            <a:ext cx="9603275" cy="1049235"/>
          </a:xfrm>
        </p:spPr>
        <p:txBody>
          <a:bodyPr>
            <a:normAutofit/>
          </a:bodyPr>
          <a:lstStyle/>
          <a:p>
            <a:r>
              <a:rPr lang="en-US" sz="3600" dirty="0"/>
              <a:t>Your Community Project</a:t>
            </a:r>
          </a:p>
        </p:txBody>
      </p:sp>
      <p:sp>
        <p:nvSpPr>
          <p:cNvPr id="3" name="Content Placeholder 2">
            <a:extLst>
              <a:ext uri="{FF2B5EF4-FFF2-40B4-BE49-F238E27FC236}">
                <a16:creationId xmlns:a16="http://schemas.microsoft.com/office/drawing/2014/main" id="{E866860B-DA18-2946-B6FB-3D07822EBDE6}"/>
              </a:ext>
            </a:extLst>
          </p:cNvPr>
          <p:cNvSpPr>
            <a:spLocks noGrp="1"/>
          </p:cNvSpPr>
          <p:nvPr>
            <p:ph idx="1"/>
          </p:nvPr>
        </p:nvSpPr>
        <p:spPr>
          <a:xfrm>
            <a:off x="1451579" y="1082842"/>
            <a:ext cx="9603275" cy="4778134"/>
          </a:xfrm>
        </p:spPr>
        <p:txBody>
          <a:bodyPr>
            <a:noAutofit/>
          </a:bodyPr>
          <a:lstStyle/>
          <a:p>
            <a:r>
              <a:rPr lang="en-US" sz="2800" dirty="0"/>
              <a:t>Create a proposal that you would pitch to a local community foundation interested in funding community projects.</a:t>
            </a:r>
          </a:p>
          <a:p>
            <a:r>
              <a:rPr lang="en-US" sz="2800" dirty="0"/>
              <a:t>In your written proposal include the following:</a:t>
            </a:r>
          </a:p>
          <a:p>
            <a:pPr lvl="1"/>
            <a:r>
              <a:rPr lang="en-US" sz="2800" dirty="0"/>
              <a:t>Idea</a:t>
            </a:r>
          </a:p>
          <a:p>
            <a:pPr lvl="1"/>
            <a:r>
              <a:rPr lang="en-US" sz="2800" dirty="0"/>
              <a:t>Purpose</a:t>
            </a:r>
          </a:p>
          <a:p>
            <a:pPr lvl="1"/>
            <a:r>
              <a:rPr lang="en-US" sz="2800" dirty="0"/>
              <a:t>Rationale</a:t>
            </a:r>
          </a:p>
          <a:p>
            <a:pPr lvl="1"/>
            <a:r>
              <a:rPr lang="en-US" sz="2800" dirty="0"/>
              <a:t>Detailed process</a:t>
            </a:r>
          </a:p>
          <a:p>
            <a:pPr lvl="1"/>
            <a:r>
              <a:rPr lang="en-US" sz="2800" dirty="0"/>
              <a:t>Resources needed</a:t>
            </a:r>
          </a:p>
          <a:p>
            <a:pPr lvl="1"/>
            <a:r>
              <a:rPr lang="en-US" sz="2800" dirty="0"/>
              <a:t>Outcomes</a:t>
            </a:r>
          </a:p>
          <a:p>
            <a:pPr lvl="1"/>
            <a:r>
              <a:rPr lang="en-US" sz="2800" dirty="0"/>
              <a:t>Timeline</a:t>
            </a:r>
          </a:p>
        </p:txBody>
      </p:sp>
    </p:spTree>
    <p:extLst>
      <p:ext uri="{BB962C8B-B14F-4D97-AF65-F5344CB8AC3E}">
        <p14:creationId xmlns:p14="http://schemas.microsoft.com/office/powerpoint/2010/main" val="223043307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2902</TotalTime>
  <Words>1050</Words>
  <Application>Microsoft Office PowerPoint</Application>
  <PresentationFormat>Widescreen</PresentationFormat>
  <Paragraphs>87</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Gill Sans MT</vt:lpstr>
      <vt:lpstr>Gallery</vt:lpstr>
      <vt:lpstr>Casa Wabi</vt:lpstr>
      <vt:lpstr>Oaxaca, Mexico </vt:lpstr>
      <vt:lpstr>Oaxaca, Mexico </vt:lpstr>
      <vt:lpstr>Casa Wabi</vt:lpstr>
      <vt:lpstr>about</vt:lpstr>
      <vt:lpstr>Community Projects Involving Children</vt:lpstr>
      <vt:lpstr>Your Community Project</vt:lpstr>
      <vt:lpstr>Your Community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Casa Wabi</dc:title>
  <dc:creator>Cheryl Ellerbrock</dc:creator>
  <cp:lastModifiedBy>Barbara Cruz</cp:lastModifiedBy>
  <cp:revision>7</cp:revision>
  <dcterms:created xsi:type="dcterms:W3CDTF">2022-01-04T21:22:48Z</dcterms:created>
  <dcterms:modified xsi:type="dcterms:W3CDTF">2022-02-03T18:16:58Z</dcterms:modified>
</cp:coreProperties>
</file>