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81" r:id="rId2"/>
    <p:sldId id="283" r:id="rId3"/>
    <p:sldId id="286" r:id="rId4"/>
    <p:sldId id="291" r:id="rId5"/>
    <p:sldId id="285" r:id="rId6"/>
    <p:sldId id="282" r:id="rId7"/>
    <p:sldId id="271" r:id="rId8"/>
    <p:sldId id="272" r:id="rId9"/>
    <p:sldId id="287" r:id="rId10"/>
    <p:sldId id="280" r:id="rId11"/>
    <p:sldId id="288" r:id="rId12"/>
    <p:sldId id="275" r:id="rId13"/>
    <p:sldId id="276" r:id="rId14"/>
    <p:sldId id="277" r:id="rId15"/>
    <p:sldId id="279" r:id="rId16"/>
    <p:sldId id="297" r:id="rId17"/>
    <p:sldId id="296" r:id="rId18"/>
    <p:sldId id="294" r:id="rId19"/>
    <p:sldId id="290" r:id="rId20"/>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4572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9144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3716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18288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p:defaultTextStyle>
  <p:extLst>
    <p:ext uri="{EFAFB233-063F-42B5-8137-9DF3F51BA10A}">
      <p15:sldGuideLst xmlns="" xmlns:p15="http://schemas.microsoft.com/office/powerpoint/2012/main">
        <p15:guide id="1" orient="horz" pos="396">
          <p15:clr>
            <a:srgbClr val="A4A3A4"/>
          </p15:clr>
        </p15:guide>
        <p15:guide id="2" pos="9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3273" autoAdjust="0"/>
  </p:normalViewPr>
  <p:slideViewPr>
    <p:cSldViewPr snapToGrid="0" snapToObjects="1">
      <p:cViewPr varScale="1">
        <p:scale>
          <a:sx n="50" d="100"/>
          <a:sy n="50" d="100"/>
        </p:scale>
        <p:origin x="-3752" y="-96"/>
      </p:cViewPr>
      <p:guideLst>
        <p:guide orient="horz" pos="396"/>
        <p:guide pos="99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fld id="{FEFCE38E-2EAF-B84A-90B2-C255A5D6A2E4}" type="datetime1">
              <a:rPr lang="en-US"/>
              <a:pPr/>
              <a:t>1/21/16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93CA1936-0EF6-0C47-AEE8-1921A7C6E1A4}" type="slidenum">
              <a:rPr lang="en-US"/>
              <a:pPr/>
              <a:t>‹#›</a:t>
            </a:fld>
            <a:endParaRPr lang="en-US"/>
          </a:p>
        </p:txBody>
      </p:sp>
    </p:spTree>
    <p:extLst>
      <p:ext uri="{BB962C8B-B14F-4D97-AF65-F5344CB8AC3E}">
        <p14:creationId xmlns:p14="http://schemas.microsoft.com/office/powerpoint/2010/main" val="271828119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fld id="{A59F6059-170D-064C-8A50-4900AFCF5E91}" type="slidenum">
              <a:rPr lang="en-US"/>
              <a:pPr/>
              <a:t>7</a:t>
            </a:fld>
            <a:endParaRPr lang="en-US"/>
          </a:p>
        </p:txBody>
      </p:sp>
    </p:spTree>
    <p:extLst>
      <p:ext uri="{BB962C8B-B14F-4D97-AF65-F5344CB8AC3E}">
        <p14:creationId xmlns:p14="http://schemas.microsoft.com/office/powerpoint/2010/main" val="2169382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smtClean="0">
                <a:solidFill>
                  <a:schemeClr val="tx1"/>
                </a:solidFill>
                <a:effectLst/>
                <a:latin typeface="+mn-lt"/>
                <a:ea typeface="MS PGothic" panose="020B0600070205080204" pitchFamily="34" charset="-128"/>
                <a:cs typeface="MS PGothic" charset="0"/>
              </a:rPr>
              <a:t>Historias</a:t>
            </a:r>
            <a:r>
              <a:rPr lang="en-US" sz="1200" b="1" kern="1200" dirty="0" smtClean="0">
                <a:solidFill>
                  <a:schemeClr val="tx1"/>
                </a:solidFill>
                <a:effectLst/>
                <a:latin typeface="+mn-lt"/>
                <a:ea typeface="MS PGothic" panose="020B0600070205080204" pitchFamily="34" charset="-128"/>
                <a:cs typeface="MS PGothic" charset="0"/>
              </a:rPr>
              <a:t>/Histories: Contemporary Art from Brazil</a:t>
            </a:r>
          </a:p>
          <a:p>
            <a:r>
              <a:rPr lang="en-US" sz="1200" b="1" kern="1200" dirty="0" smtClean="0">
                <a:solidFill>
                  <a:schemeClr val="tx1"/>
                </a:solidFill>
                <a:effectLst/>
                <a:latin typeface="+mn-lt"/>
                <a:ea typeface="MS PGothic" panose="020B0600070205080204" pitchFamily="34" charset="-128"/>
                <a:cs typeface="MS PGothic" charset="0"/>
              </a:rPr>
              <a:t>Artist Biography:</a:t>
            </a:r>
            <a:r>
              <a:rPr lang="en-US" sz="1200" b="1" kern="1200" baseline="0" dirty="0" smtClean="0">
                <a:solidFill>
                  <a:schemeClr val="tx1"/>
                </a:solidFill>
                <a:effectLst/>
                <a:latin typeface="+mn-lt"/>
                <a:ea typeface="MS PGothic" panose="020B0600070205080204" pitchFamily="34" charset="-128"/>
                <a:cs typeface="MS PGothic" charset="0"/>
              </a:rPr>
              <a:t> </a:t>
            </a:r>
            <a:r>
              <a:rPr lang="en-US" sz="1200" b="0" kern="1200" dirty="0" smtClean="0">
                <a:solidFill>
                  <a:schemeClr val="tx1"/>
                </a:solidFill>
                <a:effectLst/>
                <a:latin typeface="+mn-lt"/>
                <a:ea typeface="MS PGothic" panose="020B0600070205080204" pitchFamily="34" charset="-128"/>
                <a:cs typeface="MS PGothic" charset="0"/>
              </a:rPr>
              <a:t>Virginia de Medeiros (Bahia, Brazil, 1973)</a:t>
            </a:r>
          </a:p>
          <a:p>
            <a:endParaRPr lang="en-US" sz="1200" b="0" kern="1200" dirty="0" smtClean="0">
              <a:solidFill>
                <a:schemeClr val="tx1"/>
              </a:solidFill>
              <a:effectLst/>
              <a:latin typeface="+mn-lt"/>
              <a:ea typeface="MS PGothic" panose="020B0600070205080204" pitchFamily="34" charset="-128"/>
              <a:cs typeface="MS PGothic" charset="0"/>
            </a:endParaRPr>
          </a:p>
          <a:p>
            <a:r>
              <a:rPr lang="en-US" sz="1200" b="0" kern="1200" dirty="0" smtClean="0">
                <a:solidFill>
                  <a:schemeClr val="tx1"/>
                </a:solidFill>
                <a:effectLst/>
                <a:latin typeface="+mn-lt"/>
                <a:ea typeface="MS PGothic" panose="020B0600070205080204" pitchFamily="34" charset="-128"/>
                <a:cs typeface="MS PGothic" charset="0"/>
              </a:rPr>
              <a:t>Image</a:t>
            </a:r>
            <a:r>
              <a:rPr lang="en-US" sz="1200" b="0" kern="1200" baseline="0" dirty="0" smtClean="0">
                <a:solidFill>
                  <a:schemeClr val="tx1"/>
                </a:solidFill>
                <a:effectLst/>
                <a:latin typeface="+mn-lt"/>
                <a:ea typeface="MS PGothic" panose="020B0600070205080204" pitchFamily="34" charset="-128"/>
                <a:cs typeface="MS PGothic" charset="0"/>
              </a:rPr>
              <a:t> retrieved from: http://</a:t>
            </a:r>
            <a:r>
              <a:rPr lang="en-US" sz="1200" b="0" kern="1200" baseline="0" dirty="0" err="1" smtClean="0">
                <a:solidFill>
                  <a:schemeClr val="tx1"/>
                </a:solidFill>
                <a:effectLst/>
                <a:latin typeface="+mn-lt"/>
                <a:ea typeface="MS PGothic" panose="020B0600070205080204" pitchFamily="34" charset="-128"/>
                <a:cs typeface="MS PGothic" charset="0"/>
              </a:rPr>
              <a:t>www.pipaprize.com</a:t>
            </a:r>
            <a:r>
              <a:rPr lang="en-US" sz="1200" b="0" kern="1200" baseline="0" dirty="0" smtClean="0">
                <a:solidFill>
                  <a:schemeClr val="tx1"/>
                </a:solidFill>
                <a:effectLst/>
                <a:latin typeface="+mn-lt"/>
                <a:ea typeface="MS PGothic" panose="020B0600070205080204" pitchFamily="34" charset="-128"/>
                <a:cs typeface="MS PGothic" charset="0"/>
              </a:rPr>
              <a:t>/</a:t>
            </a:r>
            <a:r>
              <a:rPr lang="en-US" sz="1200" b="0" kern="1200" baseline="0" dirty="0" err="1" smtClean="0">
                <a:solidFill>
                  <a:schemeClr val="tx1"/>
                </a:solidFill>
                <a:effectLst/>
                <a:latin typeface="+mn-lt"/>
                <a:ea typeface="MS PGothic" panose="020B0600070205080204" pitchFamily="34" charset="-128"/>
                <a:cs typeface="MS PGothic" charset="0"/>
              </a:rPr>
              <a:t>pag</a:t>
            </a:r>
            <a:r>
              <a:rPr lang="en-US" sz="1200" b="0" kern="1200" baseline="0" dirty="0" smtClean="0">
                <a:solidFill>
                  <a:schemeClr val="tx1"/>
                </a:solidFill>
                <a:effectLst/>
                <a:latin typeface="+mn-lt"/>
                <a:ea typeface="MS PGothic" panose="020B0600070205080204" pitchFamily="34" charset="-128"/>
                <a:cs typeface="MS PGothic" charset="0"/>
              </a:rPr>
              <a:t>/</a:t>
            </a:r>
            <a:r>
              <a:rPr lang="en-US" sz="1200" b="0" kern="1200" baseline="0" dirty="0" err="1" smtClean="0">
                <a:solidFill>
                  <a:schemeClr val="tx1"/>
                </a:solidFill>
                <a:effectLst/>
                <a:latin typeface="+mn-lt"/>
                <a:ea typeface="MS PGothic" panose="020B0600070205080204" pitchFamily="34" charset="-128"/>
                <a:cs typeface="MS PGothic" charset="0"/>
              </a:rPr>
              <a:t>virginia</a:t>
            </a:r>
            <a:r>
              <a:rPr lang="en-US" sz="1200" b="0" kern="1200" baseline="0" dirty="0" smtClean="0">
                <a:solidFill>
                  <a:schemeClr val="tx1"/>
                </a:solidFill>
                <a:effectLst/>
                <a:latin typeface="+mn-lt"/>
                <a:ea typeface="MS PGothic" panose="020B0600070205080204" pitchFamily="34" charset="-128"/>
                <a:cs typeface="MS PGothic" charset="0"/>
              </a:rPr>
              <a:t>-de-</a:t>
            </a:r>
            <a:r>
              <a:rPr lang="en-US" sz="1200" b="0" kern="1200" baseline="0" dirty="0" err="1" smtClean="0">
                <a:solidFill>
                  <a:schemeClr val="tx1"/>
                </a:solidFill>
                <a:effectLst/>
                <a:latin typeface="+mn-lt"/>
                <a:ea typeface="MS PGothic" panose="020B0600070205080204" pitchFamily="34" charset="-128"/>
                <a:cs typeface="MS PGothic" charset="0"/>
              </a:rPr>
              <a:t>medeiros</a:t>
            </a:r>
            <a:r>
              <a:rPr lang="en-US" sz="1200" b="0" kern="1200" baseline="0" dirty="0" smtClean="0">
                <a:solidFill>
                  <a:schemeClr val="tx1"/>
                </a:solidFill>
                <a:effectLst/>
                <a:latin typeface="+mn-lt"/>
                <a:ea typeface="MS PGothic" panose="020B0600070205080204" pitchFamily="34" charset="-128"/>
                <a:cs typeface="MS PGothic" charset="0"/>
              </a:rPr>
              <a:t>/</a:t>
            </a:r>
            <a:endParaRPr lang="en-US" sz="1200" b="0" kern="1200" dirty="0" smtClean="0">
              <a:solidFill>
                <a:schemeClr val="tx1"/>
              </a:solidFill>
              <a:effectLst/>
              <a:latin typeface="+mn-lt"/>
              <a:ea typeface="MS PGothic" panose="020B0600070205080204" pitchFamily="34" charset="-128"/>
              <a:cs typeface="MS PGothic" charset="0"/>
            </a:endParaRPr>
          </a:p>
          <a:p>
            <a:endParaRPr lang="en-US" sz="1200" kern="1200" dirty="0" smtClean="0">
              <a:solidFill>
                <a:schemeClr val="tx1"/>
              </a:solidFill>
              <a:effectLst/>
              <a:latin typeface="+mn-lt"/>
              <a:ea typeface="MS PGothic" panose="020B0600070205080204" pitchFamily="34" charset="-128"/>
              <a:cs typeface="MS PGothic" charset="0"/>
            </a:endParaRPr>
          </a:p>
          <a:p>
            <a:r>
              <a:rPr lang="en-US" sz="1200" kern="1200" dirty="0" smtClean="0">
                <a:solidFill>
                  <a:schemeClr val="tx1"/>
                </a:solidFill>
                <a:effectLst/>
                <a:latin typeface="+mn-lt"/>
                <a:ea typeface="MS PGothic" panose="020B0600070205080204" pitchFamily="34" charset="-128"/>
                <a:cs typeface="MS PGothic" charset="0"/>
              </a:rPr>
              <a:t>Virginia de Medeiros lives and works in </a:t>
            </a:r>
            <a:r>
              <a:rPr lang="en-US" sz="1200" kern="1200" dirty="0" err="1" smtClean="0">
                <a:solidFill>
                  <a:schemeClr val="tx1"/>
                </a:solidFill>
                <a:effectLst/>
                <a:latin typeface="+mn-lt"/>
                <a:ea typeface="MS PGothic" panose="020B0600070205080204" pitchFamily="34" charset="-128"/>
                <a:cs typeface="MS PGothic" charset="0"/>
              </a:rPr>
              <a:t>São</a:t>
            </a:r>
            <a:r>
              <a:rPr lang="en-US" sz="1200" kern="1200" dirty="0" smtClean="0">
                <a:solidFill>
                  <a:schemeClr val="tx1"/>
                </a:solidFill>
                <a:effectLst/>
                <a:latin typeface="+mn-lt"/>
                <a:ea typeface="MS PGothic" panose="020B0600070205080204" pitchFamily="34" charset="-128"/>
                <a:cs typeface="MS PGothic" charset="0"/>
              </a:rPr>
              <a:t> Paulo. In 2006 “Studio Butterfly” was selected for the </a:t>
            </a:r>
            <a:r>
              <a:rPr lang="en-US" sz="1200" kern="1200" dirty="0" err="1" smtClean="0">
                <a:solidFill>
                  <a:schemeClr val="tx1"/>
                </a:solidFill>
                <a:effectLst/>
                <a:latin typeface="+mn-lt"/>
                <a:ea typeface="MS PGothic" panose="020B0600070205080204" pitchFamily="34" charset="-128"/>
                <a:cs typeface="MS PGothic" charset="0"/>
              </a:rPr>
              <a:t>Programa</a:t>
            </a:r>
            <a:r>
              <a:rPr lang="en-US" sz="1200" kern="1200" dirty="0" smtClean="0">
                <a:solidFill>
                  <a:schemeClr val="tx1"/>
                </a:solidFill>
                <a:effectLst/>
                <a:latin typeface="+mn-lt"/>
                <a:ea typeface="MS PGothic" panose="020B0600070205080204" pitchFamily="34" charset="-128"/>
                <a:cs typeface="MS PGothic" charset="0"/>
              </a:rPr>
              <a:t> </a:t>
            </a:r>
            <a:r>
              <a:rPr lang="en-US" sz="1200" kern="1200" dirty="0" err="1" smtClean="0">
                <a:solidFill>
                  <a:schemeClr val="tx1"/>
                </a:solidFill>
                <a:effectLst/>
                <a:latin typeface="+mn-lt"/>
                <a:ea typeface="MS PGothic" panose="020B0600070205080204" pitchFamily="34" charset="-128"/>
                <a:cs typeface="MS PGothic" charset="0"/>
              </a:rPr>
              <a:t>Rumos</a:t>
            </a:r>
            <a:r>
              <a:rPr lang="en-US" sz="1200" kern="1200" dirty="0" smtClean="0">
                <a:solidFill>
                  <a:schemeClr val="tx1"/>
                </a:solidFill>
                <a:effectLst/>
                <a:latin typeface="+mn-lt"/>
                <a:ea typeface="MS PGothic" panose="020B0600070205080204" pitchFamily="34" charset="-128"/>
                <a:cs typeface="MS PGothic" charset="0"/>
              </a:rPr>
              <a:t> </a:t>
            </a:r>
            <a:r>
              <a:rPr lang="en-US" sz="1200" kern="1200" dirty="0" err="1" smtClean="0">
                <a:solidFill>
                  <a:schemeClr val="tx1"/>
                </a:solidFill>
                <a:effectLst/>
                <a:latin typeface="+mn-lt"/>
                <a:ea typeface="MS PGothic" panose="020B0600070205080204" pitchFamily="34" charset="-128"/>
                <a:cs typeface="MS PGothic" charset="0"/>
              </a:rPr>
              <a:t>Itau</a:t>
            </a:r>
            <a:r>
              <a:rPr lang="en-US" sz="1200" kern="1200" dirty="0" smtClean="0">
                <a:solidFill>
                  <a:schemeClr val="tx1"/>
                </a:solidFill>
                <a:effectLst/>
                <a:latin typeface="+mn-lt"/>
                <a:ea typeface="MS PGothic" panose="020B0600070205080204" pitchFamily="34" charset="-128"/>
                <a:cs typeface="MS PGothic" charset="0"/>
              </a:rPr>
              <a:t>́ Cultural, and, that same year, was selected for the 27th </a:t>
            </a:r>
            <a:r>
              <a:rPr lang="en-US" sz="1200" kern="1200" dirty="0" err="1" smtClean="0">
                <a:solidFill>
                  <a:schemeClr val="tx1"/>
                </a:solidFill>
                <a:effectLst/>
                <a:latin typeface="+mn-lt"/>
                <a:ea typeface="MS PGothic" panose="020B0600070205080204" pitchFamily="34" charset="-128"/>
                <a:cs typeface="MS PGothic" charset="0"/>
              </a:rPr>
              <a:t>São</a:t>
            </a:r>
            <a:r>
              <a:rPr lang="en-US" sz="1200" kern="1200" dirty="0" smtClean="0">
                <a:solidFill>
                  <a:schemeClr val="tx1"/>
                </a:solidFill>
                <a:effectLst/>
                <a:latin typeface="+mn-lt"/>
                <a:ea typeface="MS PGothic" panose="020B0600070205080204" pitchFamily="34" charset="-128"/>
                <a:cs typeface="MS PGothic" charset="0"/>
              </a:rPr>
              <a:t> Paulo Biennial. In 2009, she participated of the residency program “ International Women for Peace Conference” in </a:t>
            </a:r>
            <a:r>
              <a:rPr lang="en-US" sz="1200" kern="1200" dirty="0" err="1" smtClean="0">
                <a:solidFill>
                  <a:schemeClr val="tx1"/>
                </a:solidFill>
                <a:effectLst/>
                <a:latin typeface="+mn-lt"/>
                <a:ea typeface="MS PGothic" panose="020B0600070205080204" pitchFamily="34" charset="-128"/>
                <a:cs typeface="MS PGothic" charset="0"/>
              </a:rPr>
              <a:t>Dili</a:t>
            </a:r>
            <a:r>
              <a:rPr lang="en-US" sz="1200" kern="1200" dirty="0" smtClean="0">
                <a:solidFill>
                  <a:schemeClr val="tx1"/>
                </a:solidFill>
                <a:effectLst/>
                <a:latin typeface="+mn-lt"/>
                <a:ea typeface="MS PGothic" panose="020B0600070205080204" pitchFamily="34" charset="-128"/>
                <a:cs typeface="MS PGothic" charset="0"/>
              </a:rPr>
              <a:t>, East Timor and, in 2007, of the residency at Centro de </a:t>
            </a:r>
            <a:r>
              <a:rPr lang="en-US" sz="1200" kern="1200" dirty="0" err="1" smtClean="0">
                <a:solidFill>
                  <a:schemeClr val="tx1"/>
                </a:solidFill>
                <a:effectLst/>
                <a:latin typeface="+mn-lt"/>
                <a:ea typeface="MS PGothic" panose="020B0600070205080204" pitchFamily="34" charset="-128"/>
                <a:cs typeface="MS PGothic" charset="0"/>
              </a:rPr>
              <a:t>Artes</a:t>
            </a:r>
            <a:r>
              <a:rPr lang="en-US" sz="1200" kern="1200" dirty="0" smtClean="0">
                <a:solidFill>
                  <a:schemeClr val="tx1"/>
                </a:solidFill>
                <a:effectLst/>
                <a:latin typeface="+mn-lt"/>
                <a:ea typeface="MS PGothic" panose="020B0600070205080204" pitchFamily="34" charset="-128"/>
                <a:cs typeface="MS PGothic" charset="0"/>
              </a:rPr>
              <a:t> La </a:t>
            </a:r>
            <a:r>
              <a:rPr lang="en-US" sz="1200" kern="1200" dirty="0" err="1" smtClean="0">
                <a:solidFill>
                  <a:schemeClr val="tx1"/>
                </a:solidFill>
                <a:effectLst/>
                <a:latin typeface="+mn-lt"/>
                <a:ea typeface="MS PGothic" panose="020B0600070205080204" pitchFamily="34" charset="-128"/>
                <a:cs typeface="MS PGothic" charset="0"/>
              </a:rPr>
              <a:t>Chambre</a:t>
            </a:r>
            <a:r>
              <a:rPr lang="en-US" sz="1200" kern="1200" dirty="0" smtClean="0">
                <a:solidFill>
                  <a:schemeClr val="tx1"/>
                </a:solidFill>
                <a:effectLst/>
                <a:latin typeface="+mn-lt"/>
                <a:ea typeface="MS PGothic" panose="020B0600070205080204" pitchFamily="34" charset="-128"/>
                <a:cs typeface="MS PGothic" charset="0"/>
              </a:rPr>
              <a:t> Blanche, in Quebec, Canada. Recipient of the award </a:t>
            </a:r>
            <a:r>
              <a:rPr lang="en-US" sz="1200" kern="1200" dirty="0" err="1" smtClean="0">
                <a:solidFill>
                  <a:schemeClr val="tx1"/>
                </a:solidFill>
                <a:effectLst/>
                <a:latin typeface="+mn-lt"/>
                <a:ea typeface="MS PGothic" panose="020B0600070205080204" pitchFamily="34" charset="-128"/>
                <a:cs typeface="MS PGothic" charset="0"/>
              </a:rPr>
              <a:t>Rede</a:t>
            </a:r>
            <a:r>
              <a:rPr lang="en-US" sz="1200" kern="1200" dirty="0" smtClean="0">
                <a:solidFill>
                  <a:schemeClr val="tx1"/>
                </a:solidFill>
                <a:effectLst/>
                <a:latin typeface="+mn-lt"/>
                <a:ea typeface="MS PGothic" panose="020B0600070205080204" pitchFamily="34" charset="-128"/>
                <a:cs typeface="MS PGothic" charset="0"/>
              </a:rPr>
              <a:t> </a:t>
            </a:r>
            <a:r>
              <a:rPr lang="en-US" sz="1200" kern="1200" dirty="0" err="1" smtClean="0">
                <a:solidFill>
                  <a:schemeClr val="tx1"/>
                </a:solidFill>
                <a:effectLst/>
                <a:latin typeface="+mn-lt"/>
                <a:ea typeface="MS PGothic" panose="020B0600070205080204" pitchFamily="34" charset="-128"/>
                <a:cs typeface="MS PGothic" charset="0"/>
              </a:rPr>
              <a:t>Nacional</a:t>
            </a:r>
            <a:r>
              <a:rPr lang="en-US" sz="1200" kern="1200" dirty="0" smtClean="0">
                <a:solidFill>
                  <a:schemeClr val="tx1"/>
                </a:solidFill>
                <a:effectLst/>
                <a:latin typeface="+mn-lt"/>
                <a:ea typeface="MS PGothic" panose="020B0600070205080204" pitchFamily="34" charset="-128"/>
                <a:cs typeface="MS PGothic" charset="0"/>
              </a:rPr>
              <a:t> </a:t>
            </a:r>
            <a:r>
              <a:rPr lang="en-US" sz="1200" kern="1200" dirty="0" err="1" smtClean="0">
                <a:solidFill>
                  <a:schemeClr val="tx1"/>
                </a:solidFill>
                <a:effectLst/>
                <a:latin typeface="+mn-lt"/>
                <a:ea typeface="MS PGothic" panose="020B0600070205080204" pitchFamily="34" charset="-128"/>
                <a:cs typeface="MS PGothic" charset="0"/>
              </a:rPr>
              <a:t>Funarte</a:t>
            </a:r>
            <a:r>
              <a:rPr lang="en-US" sz="1200" kern="1200" dirty="0" smtClean="0">
                <a:solidFill>
                  <a:schemeClr val="tx1"/>
                </a:solidFill>
                <a:effectLst/>
                <a:latin typeface="+mn-lt"/>
                <a:ea typeface="MS PGothic" panose="020B0600070205080204" pitchFamily="34" charset="-128"/>
                <a:cs typeface="MS PGothic" charset="0"/>
              </a:rPr>
              <a:t> </a:t>
            </a:r>
            <a:r>
              <a:rPr lang="en-US" sz="1200" kern="1200" dirty="0" err="1" smtClean="0">
                <a:solidFill>
                  <a:schemeClr val="tx1"/>
                </a:solidFill>
                <a:effectLst/>
                <a:latin typeface="+mn-lt"/>
                <a:ea typeface="MS PGothic" panose="020B0600070205080204" pitchFamily="34" charset="-128"/>
                <a:cs typeface="MS PGothic" charset="0"/>
              </a:rPr>
              <a:t>Artes</a:t>
            </a:r>
            <a:r>
              <a:rPr lang="en-US" sz="1200" kern="1200" dirty="0" smtClean="0">
                <a:solidFill>
                  <a:schemeClr val="tx1"/>
                </a:solidFill>
                <a:effectLst/>
                <a:latin typeface="+mn-lt"/>
                <a:ea typeface="MS PGothic" panose="020B0600070205080204" pitchFamily="34" charset="-128"/>
                <a:cs typeface="MS PGothic" charset="0"/>
              </a:rPr>
              <a:t> </a:t>
            </a:r>
            <a:r>
              <a:rPr lang="en-US" sz="1200" kern="1200" dirty="0" err="1" smtClean="0">
                <a:solidFill>
                  <a:schemeClr val="tx1"/>
                </a:solidFill>
                <a:effectLst/>
                <a:latin typeface="+mn-lt"/>
                <a:ea typeface="MS PGothic" panose="020B0600070205080204" pitchFamily="34" charset="-128"/>
                <a:cs typeface="MS PGothic" charset="0"/>
              </a:rPr>
              <a:t>Visuais</a:t>
            </a:r>
            <a:r>
              <a:rPr lang="en-US" sz="1200" kern="1200" dirty="0" smtClean="0">
                <a:solidFill>
                  <a:schemeClr val="tx1"/>
                </a:solidFill>
                <a:effectLst/>
                <a:latin typeface="+mn-lt"/>
                <a:ea typeface="MS PGothic" panose="020B0600070205080204" pitchFamily="34" charset="-128"/>
                <a:cs typeface="MS PGothic" charset="0"/>
              </a:rPr>
              <a:t> in 2009, with the video “</a:t>
            </a:r>
            <a:r>
              <a:rPr lang="en-US" sz="1200" kern="1200" dirty="0" err="1" smtClean="0">
                <a:solidFill>
                  <a:schemeClr val="tx1"/>
                </a:solidFill>
                <a:effectLst/>
                <a:latin typeface="+mn-lt"/>
                <a:ea typeface="MS PGothic" panose="020B0600070205080204" pitchFamily="34" charset="-128"/>
                <a:cs typeface="MS PGothic" charset="0"/>
              </a:rPr>
              <a:t>Fala</a:t>
            </a:r>
            <a:r>
              <a:rPr lang="en-US" sz="1200" kern="1200" dirty="0" smtClean="0">
                <a:solidFill>
                  <a:schemeClr val="tx1"/>
                </a:solidFill>
                <a:effectLst/>
                <a:latin typeface="+mn-lt"/>
                <a:ea typeface="MS PGothic" panose="020B0600070205080204" pitchFamily="34" charset="-128"/>
                <a:cs typeface="MS PGothic" charset="0"/>
              </a:rPr>
              <a:t> dos </a:t>
            </a:r>
            <a:r>
              <a:rPr lang="en-US" sz="1200" kern="1200" dirty="0" err="1" smtClean="0">
                <a:solidFill>
                  <a:schemeClr val="tx1"/>
                </a:solidFill>
                <a:effectLst/>
                <a:latin typeface="+mn-lt"/>
                <a:ea typeface="MS PGothic" panose="020B0600070205080204" pitchFamily="34" charset="-128"/>
                <a:cs typeface="MS PGothic" charset="0"/>
              </a:rPr>
              <a:t>Confins</a:t>
            </a:r>
            <a:r>
              <a:rPr lang="en-US" sz="1200" kern="1200" dirty="0" smtClean="0">
                <a:solidFill>
                  <a:schemeClr val="tx1"/>
                </a:solidFill>
                <a:effectLst/>
                <a:latin typeface="+mn-lt"/>
                <a:ea typeface="MS PGothic" panose="020B0600070205080204" pitchFamily="34" charset="-128"/>
                <a:cs typeface="MS PGothic" charset="0"/>
              </a:rPr>
              <a:t>” which was later acquired, in 2013, by the Centro Cultural </a:t>
            </a:r>
            <a:r>
              <a:rPr lang="en-US" sz="1200" kern="1200" dirty="0" err="1" smtClean="0">
                <a:solidFill>
                  <a:schemeClr val="tx1"/>
                </a:solidFill>
                <a:effectLst/>
                <a:latin typeface="+mn-lt"/>
                <a:ea typeface="MS PGothic" panose="020B0600070205080204" pitchFamily="34" charset="-128"/>
                <a:cs typeface="MS PGothic" charset="0"/>
              </a:rPr>
              <a:t>São</a:t>
            </a:r>
            <a:r>
              <a:rPr lang="en-US" sz="1200" kern="1200" dirty="0" smtClean="0">
                <a:solidFill>
                  <a:schemeClr val="tx1"/>
                </a:solidFill>
                <a:effectLst/>
                <a:latin typeface="+mn-lt"/>
                <a:ea typeface="MS PGothic" panose="020B0600070205080204" pitchFamily="34" charset="-128"/>
                <a:cs typeface="MS PGothic" charset="0"/>
              </a:rPr>
              <a:t> Paulo. In 2010, she participated of the 2a </a:t>
            </a:r>
            <a:r>
              <a:rPr lang="en-US" sz="1200" kern="1200" dirty="0" err="1" smtClean="0">
                <a:solidFill>
                  <a:schemeClr val="tx1"/>
                </a:solidFill>
                <a:effectLst/>
                <a:latin typeface="+mn-lt"/>
                <a:ea typeface="MS PGothic" panose="020B0600070205080204" pitchFamily="34" charset="-128"/>
                <a:cs typeface="MS PGothic" charset="0"/>
              </a:rPr>
              <a:t>Trienal</a:t>
            </a:r>
            <a:r>
              <a:rPr lang="en-US" sz="1200" kern="1200" dirty="0" smtClean="0">
                <a:solidFill>
                  <a:schemeClr val="tx1"/>
                </a:solidFill>
                <a:effectLst/>
                <a:latin typeface="+mn-lt"/>
                <a:ea typeface="MS PGothic" panose="020B0600070205080204" pitchFamily="34" charset="-128"/>
                <a:cs typeface="MS PGothic" charset="0"/>
              </a:rPr>
              <a:t> de Luanda “</a:t>
            </a:r>
            <a:r>
              <a:rPr lang="en-US" sz="1200" kern="1200" dirty="0" err="1" smtClean="0">
                <a:solidFill>
                  <a:schemeClr val="tx1"/>
                </a:solidFill>
                <a:effectLst/>
                <a:latin typeface="+mn-lt"/>
                <a:ea typeface="MS PGothic" panose="020B0600070205080204" pitchFamily="34" charset="-128"/>
                <a:cs typeface="MS PGothic" charset="0"/>
              </a:rPr>
              <a:t>Geografias</a:t>
            </a:r>
            <a:r>
              <a:rPr lang="en-US" sz="1200" kern="1200" dirty="0" smtClean="0">
                <a:solidFill>
                  <a:schemeClr val="tx1"/>
                </a:solidFill>
                <a:effectLst/>
                <a:latin typeface="+mn-lt"/>
                <a:ea typeface="MS PGothic" panose="020B0600070205080204" pitchFamily="34" charset="-128"/>
                <a:cs typeface="MS PGothic" charset="0"/>
              </a:rPr>
              <a:t> </a:t>
            </a:r>
            <a:r>
              <a:rPr lang="en-US" sz="1200" kern="1200" dirty="0" err="1" smtClean="0">
                <a:solidFill>
                  <a:schemeClr val="tx1"/>
                </a:solidFill>
                <a:effectLst/>
                <a:latin typeface="+mn-lt"/>
                <a:ea typeface="MS PGothic" panose="020B0600070205080204" pitchFamily="34" charset="-128"/>
                <a:cs typeface="MS PGothic" charset="0"/>
              </a:rPr>
              <a:t>Emocionais</a:t>
            </a:r>
            <a:r>
              <a:rPr lang="en-US" sz="1200" kern="1200" dirty="0" smtClean="0">
                <a:solidFill>
                  <a:schemeClr val="tx1"/>
                </a:solidFill>
                <a:effectLst/>
                <a:latin typeface="+mn-lt"/>
                <a:ea typeface="MS PGothic" panose="020B0600070205080204" pitchFamily="34" charset="-128"/>
                <a:cs typeface="MS PGothic" charset="0"/>
              </a:rPr>
              <a:t>, Arte e </a:t>
            </a:r>
            <a:r>
              <a:rPr lang="en-US" sz="1200" kern="1200" dirty="0" err="1" smtClean="0">
                <a:solidFill>
                  <a:schemeClr val="tx1"/>
                </a:solidFill>
                <a:effectLst/>
                <a:latin typeface="+mn-lt"/>
                <a:ea typeface="MS PGothic" panose="020B0600070205080204" pitchFamily="34" charset="-128"/>
                <a:cs typeface="MS PGothic" charset="0"/>
              </a:rPr>
              <a:t>Afectos</a:t>
            </a:r>
            <a:r>
              <a:rPr lang="en-US" sz="1200" kern="1200" dirty="0" smtClean="0">
                <a:solidFill>
                  <a:schemeClr val="tx1"/>
                </a:solidFill>
                <a:effectLst/>
                <a:latin typeface="+mn-lt"/>
                <a:ea typeface="MS PGothic" panose="020B0600070205080204" pitchFamily="34" charset="-128"/>
                <a:cs typeface="MS PGothic" charset="0"/>
              </a:rPr>
              <a:t>” and, in 2011, of the 32o Panorama da Arte </a:t>
            </a:r>
            <a:r>
              <a:rPr lang="en-US" sz="1200" kern="1200" dirty="0" err="1" smtClean="0">
                <a:solidFill>
                  <a:schemeClr val="tx1"/>
                </a:solidFill>
                <a:effectLst/>
                <a:latin typeface="+mn-lt"/>
                <a:ea typeface="MS PGothic" panose="020B0600070205080204" pitchFamily="34" charset="-128"/>
                <a:cs typeface="MS PGothic" charset="0"/>
              </a:rPr>
              <a:t>Brasileira</a:t>
            </a:r>
            <a:r>
              <a:rPr lang="en-US" sz="1200" kern="1200" dirty="0" smtClean="0">
                <a:solidFill>
                  <a:schemeClr val="tx1"/>
                </a:solidFill>
                <a:effectLst/>
                <a:latin typeface="+mn-lt"/>
                <a:ea typeface="MS PGothic" panose="020B0600070205080204" pitchFamily="34" charset="-128"/>
                <a:cs typeface="MS PGothic" charset="0"/>
              </a:rPr>
              <a:t> at MAM, in </a:t>
            </a:r>
            <a:r>
              <a:rPr lang="en-US" sz="1200" kern="1200" dirty="0" err="1" smtClean="0">
                <a:solidFill>
                  <a:schemeClr val="tx1"/>
                </a:solidFill>
                <a:effectLst/>
                <a:latin typeface="+mn-lt"/>
                <a:ea typeface="MS PGothic" panose="020B0600070205080204" pitchFamily="34" charset="-128"/>
                <a:cs typeface="MS PGothic" charset="0"/>
              </a:rPr>
              <a:t>São</a:t>
            </a:r>
            <a:r>
              <a:rPr lang="en-US" sz="1200" kern="1200" dirty="0" smtClean="0">
                <a:solidFill>
                  <a:schemeClr val="tx1"/>
                </a:solidFill>
                <a:effectLst/>
                <a:latin typeface="+mn-lt"/>
                <a:ea typeface="MS PGothic" panose="020B0600070205080204" pitchFamily="34" charset="-128"/>
                <a:cs typeface="MS PGothic" charset="0"/>
              </a:rPr>
              <a:t> Paulo. She was the recipient of the </a:t>
            </a:r>
            <a:r>
              <a:rPr lang="en-US" sz="1200" kern="1200" dirty="0" err="1" smtClean="0">
                <a:solidFill>
                  <a:schemeClr val="tx1"/>
                </a:solidFill>
                <a:effectLst/>
                <a:latin typeface="+mn-lt"/>
                <a:ea typeface="MS PGothic" panose="020B0600070205080204" pitchFamily="34" charset="-128"/>
                <a:cs typeface="MS PGothic" charset="0"/>
              </a:rPr>
              <a:t>Rede</a:t>
            </a:r>
            <a:r>
              <a:rPr lang="en-US" sz="1200" kern="1200" dirty="0" smtClean="0">
                <a:solidFill>
                  <a:schemeClr val="tx1"/>
                </a:solidFill>
                <a:effectLst/>
                <a:latin typeface="+mn-lt"/>
                <a:ea typeface="MS PGothic" panose="020B0600070205080204" pitchFamily="34" charset="-128"/>
                <a:cs typeface="MS PGothic" charset="0"/>
              </a:rPr>
              <a:t> </a:t>
            </a:r>
            <a:r>
              <a:rPr lang="en-US" sz="1200" kern="1200" dirty="0" err="1" smtClean="0">
                <a:solidFill>
                  <a:schemeClr val="tx1"/>
                </a:solidFill>
                <a:effectLst/>
                <a:latin typeface="+mn-lt"/>
                <a:ea typeface="MS PGothic" panose="020B0600070205080204" pitchFamily="34" charset="-128"/>
                <a:cs typeface="MS PGothic" charset="0"/>
              </a:rPr>
              <a:t>Nacional</a:t>
            </a:r>
            <a:r>
              <a:rPr lang="en-US" sz="1200" kern="1200" dirty="0" smtClean="0">
                <a:solidFill>
                  <a:schemeClr val="tx1"/>
                </a:solidFill>
                <a:effectLst/>
                <a:latin typeface="+mn-lt"/>
                <a:ea typeface="MS PGothic" panose="020B0600070205080204" pitchFamily="34" charset="-128"/>
                <a:cs typeface="MS PGothic" charset="0"/>
              </a:rPr>
              <a:t> </a:t>
            </a:r>
            <a:r>
              <a:rPr lang="en-US" sz="1200" kern="1200" dirty="0" err="1" smtClean="0">
                <a:solidFill>
                  <a:schemeClr val="tx1"/>
                </a:solidFill>
                <a:effectLst/>
                <a:latin typeface="+mn-lt"/>
                <a:ea typeface="MS PGothic" panose="020B0600070205080204" pitchFamily="34" charset="-128"/>
                <a:cs typeface="MS PGothic" charset="0"/>
              </a:rPr>
              <a:t>Funarte</a:t>
            </a:r>
            <a:r>
              <a:rPr lang="en-US" sz="1200" kern="1200" dirty="0" smtClean="0">
                <a:solidFill>
                  <a:schemeClr val="tx1"/>
                </a:solidFill>
                <a:effectLst/>
                <a:latin typeface="+mn-lt"/>
                <a:ea typeface="MS PGothic" panose="020B0600070205080204" pitchFamily="34" charset="-128"/>
                <a:cs typeface="MS PGothic" charset="0"/>
              </a:rPr>
              <a:t> </a:t>
            </a:r>
            <a:r>
              <a:rPr lang="en-US" sz="1200" kern="1200" dirty="0" err="1" smtClean="0">
                <a:solidFill>
                  <a:schemeClr val="tx1"/>
                </a:solidFill>
                <a:effectLst/>
                <a:latin typeface="+mn-lt"/>
                <a:ea typeface="MS PGothic" panose="020B0600070205080204" pitchFamily="34" charset="-128"/>
                <a:cs typeface="MS PGothic" charset="0"/>
              </a:rPr>
              <a:t>Visuais</a:t>
            </a:r>
            <a:r>
              <a:rPr lang="en-US" sz="1200" kern="1200" dirty="0" smtClean="0">
                <a:solidFill>
                  <a:schemeClr val="tx1"/>
                </a:solidFill>
                <a:effectLst/>
                <a:latin typeface="+mn-lt"/>
                <a:ea typeface="MS PGothic" panose="020B0600070205080204" pitchFamily="34" charset="-128"/>
                <a:cs typeface="MS PGothic" charset="0"/>
              </a:rPr>
              <a:t> award (2009) with “</a:t>
            </a:r>
            <a:r>
              <a:rPr lang="en-US" sz="1200" kern="1200" dirty="0" err="1" smtClean="0">
                <a:solidFill>
                  <a:schemeClr val="tx1"/>
                </a:solidFill>
                <a:effectLst/>
                <a:latin typeface="+mn-lt"/>
                <a:ea typeface="MS PGothic" panose="020B0600070205080204" pitchFamily="34" charset="-128"/>
                <a:cs typeface="MS PGothic" charset="0"/>
              </a:rPr>
              <a:t>Jardim</a:t>
            </a:r>
            <a:r>
              <a:rPr lang="en-US" sz="1200" kern="1200" dirty="0" smtClean="0">
                <a:solidFill>
                  <a:schemeClr val="tx1"/>
                </a:solidFill>
                <a:effectLst/>
                <a:latin typeface="+mn-lt"/>
                <a:ea typeface="MS PGothic" panose="020B0600070205080204" pitchFamily="34" charset="-128"/>
                <a:cs typeface="MS PGothic" charset="0"/>
              </a:rPr>
              <a:t> das </a:t>
            </a:r>
            <a:r>
              <a:rPr lang="en-US" sz="1200" kern="1200" dirty="0" err="1" smtClean="0">
                <a:solidFill>
                  <a:schemeClr val="tx1"/>
                </a:solidFill>
                <a:effectLst/>
                <a:latin typeface="+mn-lt"/>
                <a:ea typeface="MS PGothic" panose="020B0600070205080204" pitchFamily="34" charset="-128"/>
                <a:cs typeface="MS PGothic" charset="0"/>
              </a:rPr>
              <a:t>Torturas</a:t>
            </a:r>
            <a:r>
              <a:rPr lang="en-US" sz="1200" kern="1200" dirty="0" smtClean="0">
                <a:solidFill>
                  <a:schemeClr val="tx1"/>
                </a:solidFill>
                <a:effectLst/>
                <a:latin typeface="+mn-lt"/>
                <a:ea typeface="MS PGothic" panose="020B0600070205080204" pitchFamily="34" charset="-128"/>
                <a:cs typeface="MS PGothic" charset="0"/>
              </a:rPr>
              <a:t>” and the </a:t>
            </a:r>
            <a:r>
              <a:rPr lang="en-US" sz="1200" kern="1200" dirty="0" err="1" smtClean="0">
                <a:solidFill>
                  <a:schemeClr val="tx1"/>
                </a:solidFill>
                <a:effectLst/>
                <a:latin typeface="+mn-lt"/>
                <a:ea typeface="MS PGothic" panose="020B0600070205080204" pitchFamily="34" charset="-128"/>
                <a:cs typeface="MS PGothic" charset="0"/>
              </a:rPr>
              <a:t>Prêmio</a:t>
            </a:r>
            <a:r>
              <a:rPr lang="en-US" sz="1200" kern="1200" dirty="0" smtClean="0">
                <a:solidFill>
                  <a:schemeClr val="tx1"/>
                </a:solidFill>
                <a:effectLst/>
                <a:latin typeface="+mn-lt"/>
                <a:ea typeface="MS PGothic" panose="020B0600070205080204" pitchFamily="34" charset="-128"/>
                <a:cs typeface="MS PGothic" charset="0"/>
              </a:rPr>
              <a:t> de de </a:t>
            </a:r>
            <a:r>
              <a:rPr lang="en-US" sz="1200" kern="1200" dirty="0" err="1" smtClean="0">
                <a:solidFill>
                  <a:schemeClr val="tx1"/>
                </a:solidFill>
                <a:effectLst/>
                <a:latin typeface="+mn-lt"/>
                <a:ea typeface="MS PGothic" panose="020B0600070205080204" pitchFamily="34" charset="-128"/>
                <a:cs typeface="MS PGothic" charset="0"/>
              </a:rPr>
              <a:t>Residência</a:t>
            </a:r>
            <a:r>
              <a:rPr lang="en-US" sz="1200" kern="1200" dirty="0" smtClean="0">
                <a:solidFill>
                  <a:schemeClr val="tx1"/>
                </a:solidFill>
                <a:effectLst/>
                <a:latin typeface="+mn-lt"/>
                <a:ea typeface="MS PGothic" panose="020B0600070205080204" pitchFamily="34" charset="-128"/>
                <a:cs typeface="MS PGothic" charset="0"/>
              </a:rPr>
              <a:t> </a:t>
            </a:r>
            <a:r>
              <a:rPr lang="en-US" sz="1200" kern="1200" dirty="0" err="1" smtClean="0">
                <a:solidFill>
                  <a:schemeClr val="tx1"/>
                </a:solidFill>
                <a:effectLst/>
                <a:latin typeface="+mn-lt"/>
                <a:ea typeface="MS PGothic" panose="020B0600070205080204" pitchFamily="34" charset="-128"/>
                <a:cs typeface="MS PGothic" charset="0"/>
              </a:rPr>
              <a:t>ICCo</a:t>
            </a:r>
            <a:r>
              <a:rPr lang="en-US" sz="1200" kern="1200" dirty="0" smtClean="0">
                <a:solidFill>
                  <a:schemeClr val="tx1"/>
                </a:solidFill>
                <a:effectLst/>
                <a:latin typeface="+mn-lt"/>
                <a:ea typeface="MS PGothic" panose="020B0600070205080204" pitchFamily="34" charset="-128"/>
                <a:cs typeface="MS PGothic" charset="0"/>
              </a:rPr>
              <a:t> (In- </a:t>
            </a:r>
            <a:r>
              <a:rPr lang="en-US" sz="1200" kern="1200" dirty="0" err="1" smtClean="0">
                <a:solidFill>
                  <a:schemeClr val="tx1"/>
                </a:solidFill>
                <a:effectLst/>
                <a:latin typeface="+mn-lt"/>
                <a:ea typeface="MS PGothic" panose="020B0600070205080204" pitchFamily="34" charset="-128"/>
                <a:cs typeface="MS PGothic" charset="0"/>
              </a:rPr>
              <a:t>stituto</a:t>
            </a:r>
            <a:r>
              <a:rPr lang="en-US" sz="1200" kern="1200" dirty="0" smtClean="0">
                <a:solidFill>
                  <a:schemeClr val="tx1"/>
                </a:solidFill>
                <a:effectLst/>
                <a:latin typeface="+mn-lt"/>
                <a:ea typeface="MS PGothic" panose="020B0600070205080204" pitchFamily="34" charset="-128"/>
                <a:cs typeface="MS PGothic" charset="0"/>
              </a:rPr>
              <a:t> de </a:t>
            </a:r>
            <a:r>
              <a:rPr lang="en-US" sz="1200" kern="1200" dirty="0" err="1" smtClean="0">
                <a:solidFill>
                  <a:schemeClr val="tx1"/>
                </a:solidFill>
                <a:effectLst/>
                <a:latin typeface="+mn-lt"/>
                <a:ea typeface="MS PGothic" panose="020B0600070205080204" pitchFamily="34" charset="-128"/>
                <a:cs typeface="MS PGothic" charset="0"/>
              </a:rPr>
              <a:t>Cultura</a:t>
            </a:r>
            <a:r>
              <a:rPr lang="en-US" sz="1200" kern="1200" dirty="0" smtClean="0">
                <a:solidFill>
                  <a:schemeClr val="tx1"/>
                </a:solidFill>
                <a:effectLst/>
                <a:latin typeface="+mn-lt"/>
                <a:ea typeface="MS PGothic" panose="020B0600070205080204" pitchFamily="34" charset="-128"/>
                <a:cs typeface="MS PGothic" charset="0"/>
              </a:rPr>
              <a:t> </a:t>
            </a:r>
            <a:r>
              <a:rPr lang="en-US" sz="1200" kern="1200" dirty="0" err="1" smtClean="0">
                <a:solidFill>
                  <a:schemeClr val="tx1"/>
                </a:solidFill>
                <a:effectLst/>
                <a:latin typeface="+mn-lt"/>
                <a:ea typeface="MS PGothic" panose="020B0600070205080204" pitchFamily="34" charset="-128"/>
                <a:cs typeface="MS PGothic" charset="0"/>
              </a:rPr>
              <a:t>Contemporânea</a:t>
            </a:r>
            <a:r>
              <a:rPr lang="en-US" sz="1200" kern="1200" dirty="0" smtClean="0">
                <a:solidFill>
                  <a:schemeClr val="tx1"/>
                </a:solidFill>
                <a:effectLst/>
                <a:latin typeface="+mn-lt"/>
                <a:ea typeface="MS PGothic" panose="020B0600070205080204" pitchFamily="34" charset="-128"/>
                <a:cs typeface="MS PGothic" charset="0"/>
              </a:rPr>
              <a:t>) residency award at Residency Unlimited </a:t>
            </a:r>
          </a:p>
        </p:txBody>
      </p:sp>
      <p:sp>
        <p:nvSpPr>
          <p:cNvPr id="4" name="Slide Number Placeholder 3"/>
          <p:cNvSpPr>
            <a:spLocks noGrp="1"/>
          </p:cNvSpPr>
          <p:nvPr>
            <p:ph type="sldNum" sz="quarter" idx="10"/>
          </p:nvPr>
        </p:nvSpPr>
        <p:spPr/>
        <p:txBody>
          <a:bodyPr/>
          <a:lstStyle/>
          <a:p>
            <a:fld id="{93CA1936-0EF6-0C47-AEE8-1921A7C6E1A4}" type="slidenum">
              <a:rPr lang="en-US" smtClean="0"/>
              <a:pPr/>
              <a:t>17</a:t>
            </a:fld>
            <a:endParaRPr lang="en-US"/>
          </a:p>
        </p:txBody>
      </p:sp>
    </p:spTree>
    <p:extLst>
      <p:ext uri="{BB962C8B-B14F-4D97-AF65-F5344CB8AC3E}">
        <p14:creationId xmlns:p14="http://schemas.microsoft.com/office/powerpoint/2010/main" val="1037335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smtClean="0">
                <a:solidFill>
                  <a:schemeClr val="tx1"/>
                </a:solidFill>
                <a:effectLst/>
                <a:latin typeface="+mn-lt"/>
                <a:ea typeface="MS PGothic" panose="020B0600070205080204" pitchFamily="34" charset="-128"/>
                <a:cs typeface="MS PGothic" charset="0"/>
              </a:rPr>
              <a:t>Historias</a:t>
            </a:r>
            <a:r>
              <a:rPr lang="en-US" sz="1200" b="1" kern="1200" dirty="0" smtClean="0">
                <a:solidFill>
                  <a:schemeClr val="tx1"/>
                </a:solidFill>
                <a:effectLst/>
                <a:latin typeface="+mn-lt"/>
                <a:ea typeface="MS PGothic" panose="020B0600070205080204" pitchFamily="34" charset="-128"/>
                <a:cs typeface="MS PGothic" charset="0"/>
              </a:rPr>
              <a:t>/Histories: Contemporary Art from Brazil</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MS PGothic" panose="020B0600070205080204" pitchFamily="34" charset="-128"/>
                <a:cs typeface="MS PGothic" charset="0"/>
              </a:rPr>
              <a:t>Artist Biography:</a:t>
            </a:r>
            <a:r>
              <a:rPr lang="en-US" sz="1200" b="1" kern="1200" baseline="0" dirty="0" smtClean="0">
                <a:solidFill>
                  <a:schemeClr val="tx1"/>
                </a:solidFill>
                <a:effectLst/>
                <a:latin typeface="+mn-lt"/>
                <a:ea typeface="MS PGothic" panose="020B0600070205080204" pitchFamily="34" charset="-128"/>
                <a:cs typeface="MS PGothic" charset="0"/>
              </a:rPr>
              <a:t> </a:t>
            </a:r>
            <a:r>
              <a:rPr lang="en-US" sz="1200" b="0" i="0" kern="1200" dirty="0" err="1" smtClean="0">
                <a:solidFill>
                  <a:schemeClr val="tx1"/>
                </a:solidFill>
                <a:effectLst/>
                <a:latin typeface="+mn-lt"/>
                <a:ea typeface="MS PGothic" panose="020B0600070205080204" pitchFamily="34" charset="-128"/>
                <a:cs typeface="MS PGothic" charset="0"/>
              </a:rPr>
              <a:t>Jonathas</a:t>
            </a:r>
            <a:r>
              <a:rPr lang="en-US" sz="1200" b="0" i="0" kern="1200" dirty="0" smtClean="0">
                <a:solidFill>
                  <a:schemeClr val="tx1"/>
                </a:solidFill>
                <a:effectLst/>
                <a:latin typeface="+mn-lt"/>
                <a:ea typeface="MS PGothic" panose="020B0600070205080204" pitchFamily="34" charset="-128"/>
                <a:cs typeface="MS PGothic" charset="0"/>
              </a:rPr>
              <a:t> de Andrade (</a:t>
            </a:r>
            <a:r>
              <a:rPr lang="en-US" sz="1200" b="0" i="0" kern="1200" dirty="0" err="1" smtClean="0">
                <a:solidFill>
                  <a:schemeClr val="tx1"/>
                </a:solidFill>
                <a:effectLst/>
                <a:latin typeface="+mn-lt"/>
                <a:ea typeface="MS PGothic" panose="020B0600070205080204" pitchFamily="34" charset="-128"/>
                <a:cs typeface="MS PGothic" charset="0"/>
              </a:rPr>
              <a:t>Maceió</a:t>
            </a:r>
            <a:r>
              <a:rPr lang="en-US" sz="1200" b="0" i="0" kern="1200" dirty="0" smtClean="0">
                <a:solidFill>
                  <a:schemeClr val="tx1"/>
                </a:solidFill>
                <a:effectLst/>
                <a:latin typeface="+mn-lt"/>
                <a:ea typeface="MS PGothic" panose="020B0600070205080204" pitchFamily="34" charset="-128"/>
                <a:cs typeface="MS PGothic" charset="0"/>
              </a:rPr>
              <a:t>, Brazil, 1982)</a:t>
            </a:r>
          </a:p>
          <a:p>
            <a:endParaRPr lang="en-US" sz="1200" b="1" kern="1200" dirty="0" smtClean="0">
              <a:solidFill>
                <a:schemeClr val="tx1"/>
              </a:solidFill>
              <a:effectLst/>
              <a:latin typeface="+mn-lt"/>
              <a:ea typeface="MS PGothic" panose="020B0600070205080204" pitchFamily="34" charset="-128"/>
              <a:cs typeface="MS PGothic" charset="0"/>
            </a:endParaRPr>
          </a:p>
          <a:p>
            <a:r>
              <a:rPr lang="en-US" sz="1200" b="1" kern="1200" dirty="0" smtClean="0">
                <a:solidFill>
                  <a:schemeClr val="tx1"/>
                </a:solidFill>
                <a:effectLst/>
                <a:latin typeface="+mn-lt"/>
                <a:ea typeface="MS PGothic" panose="020B0600070205080204" pitchFamily="34" charset="-128"/>
                <a:cs typeface="MS PGothic" charset="0"/>
              </a:rPr>
              <a:t>Image of Andrade retrieved from: </a:t>
            </a:r>
            <a:r>
              <a:rPr lang="en-US" sz="1200" b="0" kern="1200" dirty="0" smtClean="0">
                <a:solidFill>
                  <a:schemeClr val="tx1"/>
                </a:solidFill>
                <a:effectLst/>
                <a:latin typeface="+mn-lt"/>
                <a:ea typeface="MS PGothic" panose="020B0600070205080204" pitchFamily="34" charset="-128"/>
                <a:cs typeface="MS PGothic" charset="0"/>
              </a:rPr>
              <a:t>http://</a:t>
            </a:r>
            <a:r>
              <a:rPr lang="en-US" sz="1200" b="0" kern="1200" dirty="0" err="1" smtClean="0">
                <a:solidFill>
                  <a:schemeClr val="tx1"/>
                </a:solidFill>
                <a:effectLst/>
                <a:latin typeface="+mn-lt"/>
                <a:ea typeface="MS PGothic" panose="020B0600070205080204" pitchFamily="34" charset="-128"/>
                <a:cs typeface="MS PGothic" charset="0"/>
              </a:rPr>
              <a:t>www.guggenheim.org</a:t>
            </a:r>
            <a:r>
              <a:rPr lang="en-US" sz="1200" b="0" kern="1200" dirty="0" smtClean="0">
                <a:solidFill>
                  <a:schemeClr val="tx1"/>
                </a:solidFill>
                <a:effectLst/>
                <a:latin typeface="+mn-lt"/>
                <a:ea typeface="MS PGothic" panose="020B0600070205080204" pitchFamily="34" charset="-128"/>
                <a:cs typeface="MS PGothic" charset="0"/>
              </a:rPr>
              <a:t>/</a:t>
            </a:r>
            <a:r>
              <a:rPr lang="en-US" sz="1200" b="0" kern="1200" dirty="0" err="1" smtClean="0">
                <a:solidFill>
                  <a:schemeClr val="tx1"/>
                </a:solidFill>
                <a:effectLst/>
                <a:latin typeface="+mn-lt"/>
                <a:ea typeface="MS PGothic" panose="020B0600070205080204" pitchFamily="34" charset="-128"/>
                <a:cs typeface="MS PGothic" charset="0"/>
              </a:rPr>
              <a:t>guggenheim</a:t>
            </a:r>
            <a:r>
              <a:rPr lang="en-US" sz="1200" b="0" kern="1200" dirty="0" smtClean="0">
                <a:solidFill>
                  <a:schemeClr val="tx1"/>
                </a:solidFill>
                <a:effectLst/>
                <a:latin typeface="+mn-lt"/>
                <a:ea typeface="MS PGothic" panose="020B0600070205080204" pitchFamily="34" charset="-128"/>
                <a:cs typeface="MS PGothic" charset="0"/>
              </a:rPr>
              <a:t>-foundation/collaborations/map/</a:t>
            </a:r>
            <a:r>
              <a:rPr lang="en-US" sz="1200" b="0" kern="1200" dirty="0" err="1" smtClean="0">
                <a:solidFill>
                  <a:schemeClr val="tx1"/>
                </a:solidFill>
                <a:effectLst/>
                <a:latin typeface="+mn-lt"/>
                <a:ea typeface="MS PGothic" panose="020B0600070205080204" pitchFamily="34" charset="-128"/>
                <a:cs typeface="MS PGothic" charset="0"/>
              </a:rPr>
              <a:t>latinamerica</a:t>
            </a:r>
            <a:r>
              <a:rPr lang="en-US" sz="1200" b="0" kern="1200" dirty="0" smtClean="0">
                <a:solidFill>
                  <a:schemeClr val="tx1"/>
                </a:solidFill>
                <a:effectLst/>
                <a:latin typeface="+mn-lt"/>
                <a:ea typeface="MS PGothic" panose="020B0600070205080204" pitchFamily="34" charset="-128"/>
                <a:cs typeface="MS PGothic" charset="0"/>
              </a:rPr>
              <a:t>/artist/</a:t>
            </a:r>
            <a:r>
              <a:rPr lang="en-US" sz="1200" b="0" kern="1200" dirty="0" err="1" smtClean="0">
                <a:solidFill>
                  <a:schemeClr val="tx1"/>
                </a:solidFill>
                <a:effectLst/>
                <a:latin typeface="+mn-lt"/>
                <a:ea typeface="MS PGothic" panose="020B0600070205080204" pitchFamily="34" charset="-128"/>
                <a:cs typeface="MS PGothic" charset="0"/>
              </a:rPr>
              <a:t>jonathas</a:t>
            </a:r>
            <a:r>
              <a:rPr lang="en-US" sz="1200" b="0" kern="1200" dirty="0" smtClean="0">
                <a:solidFill>
                  <a:schemeClr val="tx1"/>
                </a:solidFill>
                <a:effectLst/>
                <a:latin typeface="+mn-lt"/>
                <a:ea typeface="MS PGothic" panose="020B0600070205080204" pitchFamily="34" charset="-128"/>
                <a:cs typeface="MS PGothic" charset="0"/>
              </a:rPr>
              <a:t>-de-</a:t>
            </a:r>
            <a:r>
              <a:rPr lang="en-US" sz="1200" b="0" kern="1200" dirty="0" err="1" smtClean="0">
                <a:solidFill>
                  <a:schemeClr val="tx1"/>
                </a:solidFill>
                <a:effectLst/>
                <a:latin typeface="+mn-lt"/>
                <a:ea typeface="MS PGothic" panose="020B0600070205080204" pitchFamily="34" charset="-128"/>
                <a:cs typeface="MS PGothic" charset="0"/>
              </a:rPr>
              <a:t>andrade</a:t>
            </a:r>
            <a:endParaRPr lang="en-US" sz="1200" b="0" kern="1200" dirty="0" smtClean="0">
              <a:solidFill>
                <a:schemeClr val="tx1"/>
              </a:solidFill>
              <a:effectLst/>
              <a:latin typeface="+mn-lt"/>
              <a:ea typeface="MS PGothic" panose="020B0600070205080204" pitchFamily="34" charset="-128"/>
              <a:cs typeface="MS PGothic" charset="0"/>
            </a:endParaRPr>
          </a:p>
          <a:p>
            <a:endParaRPr lang="en-US" sz="1200" b="0" kern="1200" dirty="0" smtClean="0">
              <a:solidFill>
                <a:schemeClr val="tx1"/>
              </a:solidFill>
              <a:effectLst/>
              <a:latin typeface="+mn-lt"/>
              <a:ea typeface="MS PGothic" panose="020B0600070205080204" pitchFamily="34" charset="-128"/>
              <a:cs typeface="MS PGothic"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MS PGothic" panose="020B0600070205080204" pitchFamily="34" charset="-128"/>
                <a:cs typeface="MS PGothic" charset="0"/>
              </a:rPr>
              <a:t>Image from</a:t>
            </a:r>
            <a:r>
              <a:rPr lang="en-US" sz="1200" b="1" kern="1200" baseline="0" dirty="0" smtClean="0">
                <a:solidFill>
                  <a:schemeClr val="tx1"/>
                </a:solidFill>
                <a:effectLst/>
                <a:latin typeface="+mn-lt"/>
                <a:ea typeface="MS PGothic" panose="020B0600070205080204" pitchFamily="34" charset="-128"/>
                <a:cs typeface="MS PGothic" charset="0"/>
              </a:rPr>
              <a:t> Andrade’s movie, </a:t>
            </a:r>
            <a:r>
              <a:rPr lang="en-US" sz="1200" b="1" i="1" kern="1200" baseline="0" dirty="0" smtClean="0">
                <a:solidFill>
                  <a:schemeClr val="tx1"/>
                </a:solidFill>
                <a:effectLst/>
                <a:latin typeface="+mn-lt"/>
                <a:ea typeface="MS PGothic" panose="020B0600070205080204" pitchFamily="34" charset="-128"/>
                <a:cs typeface="MS PGothic" charset="0"/>
              </a:rPr>
              <a:t>The Uprising</a:t>
            </a:r>
            <a:r>
              <a:rPr lang="en-US" sz="1200" b="1" i="0" kern="1200" baseline="0" dirty="0" smtClean="0">
                <a:solidFill>
                  <a:schemeClr val="tx1"/>
                </a:solidFill>
                <a:effectLst/>
                <a:latin typeface="+mn-lt"/>
                <a:ea typeface="MS PGothic" panose="020B0600070205080204" pitchFamily="34" charset="-128"/>
                <a:cs typeface="MS PGothic" charset="0"/>
              </a:rPr>
              <a:t>: </a:t>
            </a:r>
            <a:r>
              <a:rPr lang="en-US" baseline="0" dirty="0" smtClean="0"/>
              <a:t>http://</a:t>
            </a:r>
            <a:r>
              <a:rPr lang="en-US" baseline="0" dirty="0" err="1" smtClean="0"/>
              <a:t>cargocollective.com</a:t>
            </a:r>
            <a:r>
              <a:rPr lang="en-US" baseline="0" dirty="0" smtClean="0"/>
              <a:t>/</a:t>
            </a:r>
            <a:r>
              <a:rPr lang="en-US" baseline="0" dirty="0" err="1" smtClean="0"/>
              <a:t>jonathasdeandrade-eng</a:t>
            </a:r>
            <a:r>
              <a:rPr lang="en-US" baseline="0" dirty="0" smtClean="0"/>
              <a:t>/uprising</a:t>
            </a:r>
          </a:p>
          <a:p>
            <a:endParaRPr lang="en-US" sz="1200" b="1" kern="1200" dirty="0" smtClean="0">
              <a:solidFill>
                <a:srgbClr val="FF0000"/>
              </a:solidFill>
              <a:effectLst/>
              <a:latin typeface="+mn-lt"/>
              <a:ea typeface="MS PGothic" panose="020B0600070205080204" pitchFamily="34" charset="-128"/>
              <a:cs typeface="MS PGothic" charset="0"/>
            </a:endParaRPr>
          </a:p>
          <a:p>
            <a:r>
              <a:rPr lang="en-US" sz="1200" b="1" kern="1200" dirty="0" err="1" smtClean="0">
                <a:solidFill>
                  <a:srgbClr val="FF0000"/>
                </a:solidFill>
                <a:effectLst/>
                <a:latin typeface="+mn-lt"/>
                <a:ea typeface="MS PGothic" panose="020B0600070205080204" pitchFamily="34" charset="-128"/>
                <a:cs typeface="MS PGothic" charset="0"/>
              </a:rPr>
              <a:t>Bioraphy</a:t>
            </a:r>
            <a:r>
              <a:rPr lang="en-US" sz="1200" b="1" kern="1200" dirty="0" smtClean="0">
                <a:solidFill>
                  <a:srgbClr val="FF0000"/>
                </a:solidFill>
                <a:effectLst/>
                <a:latin typeface="+mn-lt"/>
                <a:ea typeface="MS PGothic" panose="020B0600070205080204" pitchFamily="34" charset="-128"/>
                <a:cs typeface="MS PGothic" charset="0"/>
              </a:rPr>
              <a:t>: </a:t>
            </a:r>
            <a:r>
              <a:rPr lang="en-US" sz="1200" b="0" kern="1200" dirty="0" err="1" smtClean="0">
                <a:solidFill>
                  <a:srgbClr val="FF0000"/>
                </a:solidFill>
                <a:effectLst/>
                <a:latin typeface="+mn-lt"/>
                <a:ea typeface="MS PGothic" panose="020B0600070205080204" pitchFamily="34" charset="-128"/>
                <a:cs typeface="MS PGothic" charset="0"/>
              </a:rPr>
              <a:t>Jonathas</a:t>
            </a:r>
            <a:r>
              <a:rPr lang="en-US" sz="1200" b="0" kern="1200" dirty="0" smtClean="0">
                <a:solidFill>
                  <a:srgbClr val="FF0000"/>
                </a:solidFill>
                <a:effectLst/>
                <a:latin typeface="+mn-lt"/>
                <a:ea typeface="MS PGothic" panose="020B0600070205080204" pitchFamily="34" charset="-128"/>
                <a:cs typeface="MS PGothic" charset="0"/>
              </a:rPr>
              <a:t> de Andrade </a:t>
            </a:r>
            <a:r>
              <a:rPr lang="en-US" sz="1200" kern="1200" dirty="0" smtClean="0">
                <a:solidFill>
                  <a:srgbClr val="FF0000"/>
                </a:solidFill>
                <a:effectLst/>
                <a:latin typeface="+mn-lt"/>
                <a:ea typeface="MS PGothic" panose="020B0600070205080204" pitchFamily="34" charset="-128"/>
                <a:cs typeface="MS PGothic" charset="0"/>
              </a:rPr>
              <a:t>lives and works in Recife, Brazil. He works with installation, photography, and video to explore constructs of </a:t>
            </a:r>
            <a:r>
              <a:rPr lang="en-US" sz="1200" kern="1200" dirty="0" smtClean="0">
                <a:solidFill>
                  <a:srgbClr val="FF0000"/>
                </a:solidFill>
                <a:effectLst/>
                <a:latin typeface="+mn-lt"/>
                <a:ea typeface="MS PGothic" panose="020B0600070205080204" pitchFamily="34" charset="-128"/>
                <a:cs typeface="MS PGothic" charset="0"/>
              </a:rPr>
              <a:t>love,</a:t>
            </a:r>
            <a:r>
              <a:rPr lang="en-US" sz="1200" kern="1200" baseline="0" dirty="0" smtClean="0">
                <a:solidFill>
                  <a:srgbClr val="FF0000"/>
                </a:solidFill>
                <a:effectLst/>
                <a:latin typeface="+mn-lt"/>
                <a:ea typeface="MS PGothic" panose="020B0600070205080204" pitchFamily="34" charset="-128"/>
                <a:cs typeface="MS PGothic" charset="0"/>
              </a:rPr>
              <a:t> </a:t>
            </a:r>
            <a:r>
              <a:rPr lang="en-US" sz="1200" b="1" u="none" kern="1200" baseline="0" dirty="0" smtClean="0">
                <a:solidFill>
                  <a:srgbClr val="FF0000"/>
                </a:solidFill>
                <a:effectLst/>
                <a:latin typeface="+mn-lt"/>
                <a:ea typeface="MS PGothic" panose="020B0600070205080204" pitchFamily="34" charset="-128"/>
                <a:cs typeface="MS PGothic" charset="0"/>
              </a:rPr>
              <a:t>power structures and tensions between the rural and the urban</a:t>
            </a:r>
            <a:r>
              <a:rPr lang="en-US" sz="1200" kern="1200" dirty="0" smtClean="0">
                <a:solidFill>
                  <a:schemeClr val="tx1"/>
                </a:solidFill>
                <a:effectLst/>
                <a:latin typeface="+mn-lt"/>
                <a:ea typeface="MS PGothic" panose="020B0600070205080204" pitchFamily="34" charset="-128"/>
                <a:cs typeface="MS PGothic" charset="0"/>
              </a:rPr>
              <a:t>, </a:t>
            </a:r>
            <a:r>
              <a:rPr lang="en-US" sz="1200" kern="1200" dirty="0" smtClean="0">
                <a:solidFill>
                  <a:schemeClr val="tx1"/>
                </a:solidFill>
                <a:effectLst/>
                <a:latin typeface="+mn-lt"/>
                <a:ea typeface="MS PGothic" panose="020B0600070205080204" pitchFamily="34" charset="-128"/>
                <a:cs typeface="MS PGothic" charset="0"/>
              </a:rPr>
              <a:t>with particular emphasis on Brazil’s vibrant but often overlooked northeast </a:t>
            </a:r>
            <a:r>
              <a:rPr lang="en-US" sz="1200" kern="1200" dirty="0" err="1" smtClean="0">
                <a:solidFill>
                  <a:schemeClr val="tx1"/>
                </a:solidFill>
                <a:effectLst/>
                <a:latin typeface="+mn-lt"/>
                <a:ea typeface="MS PGothic" panose="020B0600070205080204" pitchFamily="34" charset="-128"/>
                <a:cs typeface="MS PGothic" charset="0"/>
              </a:rPr>
              <a:t>region..He</a:t>
            </a:r>
            <a:r>
              <a:rPr lang="en-US" sz="1200" kern="1200" dirty="0" smtClean="0">
                <a:solidFill>
                  <a:schemeClr val="tx1"/>
                </a:solidFill>
                <a:effectLst/>
                <a:latin typeface="+mn-lt"/>
                <a:ea typeface="MS PGothic" panose="020B0600070205080204" pitchFamily="34" charset="-128"/>
                <a:cs typeface="MS PGothic" charset="0"/>
              </a:rPr>
              <a:t> has had solo exhibitions at </a:t>
            </a:r>
            <a:r>
              <a:rPr lang="en-US" sz="1200" kern="1200" dirty="0" err="1" smtClean="0">
                <a:solidFill>
                  <a:schemeClr val="tx1"/>
                </a:solidFill>
                <a:effectLst/>
                <a:latin typeface="+mn-lt"/>
                <a:ea typeface="MS PGothic" panose="020B0600070205080204" pitchFamily="34" charset="-128"/>
                <a:cs typeface="MS PGothic" charset="0"/>
              </a:rPr>
              <a:t>Galeria</a:t>
            </a:r>
            <a:r>
              <a:rPr lang="en-US" sz="1200" kern="1200" dirty="0" smtClean="0">
                <a:solidFill>
                  <a:schemeClr val="tx1"/>
                </a:solidFill>
                <a:effectLst/>
                <a:latin typeface="+mn-lt"/>
                <a:ea typeface="MS PGothic" panose="020B0600070205080204" pitchFamily="34" charset="-128"/>
                <a:cs typeface="MS PGothic" charset="0"/>
              </a:rPr>
              <a:t> </a:t>
            </a:r>
            <a:r>
              <a:rPr lang="en-US" sz="1200" kern="1200" dirty="0" err="1" smtClean="0">
                <a:solidFill>
                  <a:schemeClr val="tx1"/>
                </a:solidFill>
                <a:effectLst/>
                <a:latin typeface="+mn-lt"/>
                <a:ea typeface="MS PGothic" panose="020B0600070205080204" pitchFamily="34" charset="-128"/>
                <a:cs typeface="MS PGothic" charset="0"/>
              </a:rPr>
              <a:t>Vermelho</a:t>
            </a:r>
            <a:r>
              <a:rPr lang="en-US" sz="1200" kern="1200" dirty="0" smtClean="0">
                <a:solidFill>
                  <a:schemeClr val="tx1"/>
                </a:solidFill>
                <a:effectLst/>
                <a:latin typeface="+mn-lt"/>
                <a:ea typeface="MS PGothic" panose="020B0600070205080204" pitchFamily="34" charset="-128"/>
                <a:cs typeface="MS PGothic" charset="0"/>
              </a:rPr>
              <a:t> and at the Centro Cultural, São Paulo, Brazil (both 2010). His work was also included in the 29th São Paulo Biennial, in 2010, and in the 12th Istanbul Biennial, Turkey, in 2011. Other exhibitions include Under the Same Sun, Guggenheim NY; 11th Dakar Biennial – Senegal; 12e Biennale de Lyon; and 2nd New Museum Triennial, New York.</a:t>
            </a:r>
          </a:p>
        </p:txBody>
      </p:sp>
      <p:sp>
        <p:nvSpPr>
          <p:cNvPr id="4" name="Slide Number Placeholder 3"/>
          <p:cNvSpPr>
            <a:spLocks noGrp="1"/>
          </p:cNvSpPr>
          <p:nvPr>
            <p:ph type="sldNum" sz="quarter" idx="10"/>
          </p:nvPr>
        </p:nvSpPr>
        <p:spPr/>
        <p:txBody>
          <a:bodyPr/>
          <a:lstStyle/>
          <a:p>
            <a:fld id="{93CA1936-0EF6-0C47-AEE8-1921A7C6E1A4}" type="slidenum">
              <a:rPr lang="en-US" smtClean="0"/>
              <a:pPr/>
              <a:t>18</a:t>
            </a:fld>
            <a:endParaRPr lang="en-US"/>
          </a:p>
        </p:txBody>
      </p:sp>
    </p:spTree>
    <p:extLst>
      <p:ext uri="{BB962C8B-B14F-4D97-AF65-F5344CB8AC3E}">
        <p14:creationId xmlns:p14="http://schemas.microsoft.com/office/powerpoint/2010/main" val="1037335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fld id="{3BF38406-3B24-0349-A93B-F4350061C4FC}" type="slidenum">
              <a:rPr lang="en-US"/>
              <a:pPr/>
              <a:t>8</a:t>
            </a:fld>
            <a:endParaRPr lang="en-US"/>
          </a:p>
        </p:txBody>
      </p:sp>
    </p:spTree>
    <p:extLst>
      <p:ext uri="{BB962C8B-B14F-4D97-AF65-F5344CB8AC3E}">
        <p14:creationId xmlns:p14="http://schemas.microsoft.com/office/powerpoint/2010/main" val="2256411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pPr>
            <a:r>
              <a:rPr lang="en-US" sz="1100">
                <a:latin typeface="Calibri" charset="0"/>
                <a:ea typeface="MS PGothic" charset="0"/>
              </a:rPr>
              <a:t>In the 12 mandatory grades in the Brazilian educational system, it is mandatory to learn at least  one second language (most often  it is either English or Spanish).</a:t>
            </a:r>
          </a:p>
          <a:p>
            <a:pPr eaLnBrk="1" hangingPunct="1">
              <a:lnSpc>
                <a:spcPct val="80000"/>
              </a:lnSpc>
            </a:pPr>
            <a:r>
              <a:rPr lang="en-US">
                <a:latin typeface="Calibri" charset="0"/>
                <a:ea typeface="MS PGothic" charset="0"/>
              </a:rPr>
              <a:t>Uncontacted peoples are communities who live  without contact with  the larger society or global civilization.</a:t>
            </a:r>
          </a:p>
          <a:p>
            <a:pPr eaLnBrk="1" hangingPunct="1">
              <a:lnSpc>
                <a:spcPct val="80000"/>
              </a:lnSpc>
            </a:pPr>
            <a:r>
              <a:rPr lang="en-US">
                <a:latin typeface="Calibri" charset="0"/>
                <a:ea typeface="MS PGothic" charset="0"/>
              </a:rPr>
              <a:t>Map source: https://storify.com/branbis709/racial-inequality-in-brazil</a:t>
            </a:r>
          </a:p>
          <a:p>
            <a:pPr eaLnBrk="1" hangingPunct="1">
              <a:lnSpc>
                <a:spcPct val="80000"/>
              </a:lnSpc>
            </a:pPr>
            <a:endParaRPr lang="en-US" sz="1100">
              <a:latin typeface="Calibri" charset="0"/>
              <a:ea typeface="MS PGothic" charset="0"/>
            </a:endParaRP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fld id="{F6C06FE9-40AE-2D44-8EB5-B969ABC468F9}" type="slidenum">
              <a:rPr lang="en-US"/>
              <a:pPr/>
              <a:t>10</a:t>
            </a:fld>
            <a:endParaRPr lang="en-US"/>
          </a:p>
        </p:txBody>
      </p:sp>
    </p:spTree>
    <p:extLst>
      <p:ext uri="{BB962C8B-B14F-4D97-AF65-F5344CB8AC3E}">
        <p14:creationId xmlns:p14="http://schemas.microsoft.com/office/powerpoint/2010/main" val="3000929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MS PGothic" charset="0"/>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fld id="{5920A8DE-E181-B145-800D-86C881066EDD}" type="slidenum">
              <a:rPr lang="en-US"/>
              <a:pPr/>
              <a:t>11</a:t>
            </a:fld>
            <a:endParaRPr lang="en-US"/>
          </a:p>
        </p:txBody>
      </p:sp>
    </p:spTree>
    <p:extLst>
      <p:ext uri="{BB962C8B-B14F-4D97-AF65-F5344CB8AC3E}">
        <p14:creationId xmlns:p14="http://schemas.microsoft.com/office/powerpoint/2010/main" val="2730265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sz="1100">
                <a:latin typeface="Calibri" charset="0"/>
                <a:ea typeface="MS PGothic" charset="0"/>
              </a:rPr>
              <a:t>Top photo: harvesting coffee beans. Brazil has been the largest producer of coffee worldwide for over 150 years.</a:t>
            </a:r>
          </a:p>
          <a:p>
            <a:pPr eaLnBrk="1" hangingPunct="1">
              <a:lnSpc>
                <a:spcPct val="80000"/>
              </a:lnSpc>
              <a:spcBef>
                <a:spcPct val="0"/>
              </a:spcBef>
            </a:pPr>
            <a:r>
              <a:rPr lang="en-US" sz="1100">
                <a:latin typeface="Calibri" charset="0"/>
                <a:ea typeface="MS PGothic" charset="0"/>
              </a:rPr>
              <a:t>Photo source: http://www.globalenvision.org/2014/03/17/beyond-fair-trade-portland-roaster-and-coffee-farmers-make-family</a:t>
            </a:r>
          </a:p>
          <a:p>
            <a:pPr eaLnBrk="1" hangingPunct="1">
              <a:lnSpc>
                <a:spcPct val="80000"/>
              </a:lnSpc>
              <a:spcBef>
                <a:spcPct val="0"/>
              </a:spcBef>
            </a:pPr>
            <a:endParaRPr lang="en-US" sz="1100">
              <a:latin typeface="Calibri" charset="0"/>
              <a:ea typeface="MS PGothic" charset="0"/>
            </a:endParaRPr>
          </a:p>
          <a:p>
            <a:pPr eaLnBrk="1" hangingPunct="1">
              <a:lnSpc>
                <a:spcPct val="80000"/>
              </a:lnSpc>
              <a:spcBef>
                <a:spcPct val="0"/>
              </a:spcBef>
            </a:pPr>
            <a:r>
              <a:rPr lang="en-US" sz="1100">
                <a:latin typeface="Calibri" charset="0"/>
                <a:ea typeface="MS PGothic" charset="0"/>
              </a:rPr>
              <a:t>FIFA protests photo source: http://america.aljazeera.com/opinions/2014/6/brazila-s-fifa-worldcupbrazilashomelessworkersamovement.html</a:t>
            </a:r>
          </a:p>
          <a:p>
            <a:pPr eaLnBrk="1" hangingPunct="1">
              <a:lnSpc>
                <a:spcPct val="80000"/>
              </a:lnSpc>
              <a:spcBef>
                <a:spcPct val="0"/>
              </a:spcBef>
            </a:pPr>
            <a:endParaRPr lang="en-US" sz="1100">
              <a:latin typeface="Calibri" charset="0"/>
              <a:ea typeface="MS PGothic" charset="0"/>
            </a:endParaRPr>
          </a:p>
          <a:p>
            <a:pPr eaLnBrk="1" hangingPunct="1">
              <a:lnSpc>
                <a:spcPct val="80000"/>
              </a:lnSpc>
              <a:spcBef>
                <a:spcPct val="0"/>
              </a:spcBef>
            </a:pPr>
            <a:endParaRPr lang="en-US" sz="1100">
              <a:latin typeface="Calibri" charset="0"/>
              <a:ea typeface="MS PGothic" charset="0"/>
            </a:endParaRP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fld id="{0DF13BE2-EC73-8646-A821-417147BF9902}" type="slidenum">
              <a:rPr lang="en-US"/>
              <a:pPr/>
              <a:t>12</a:t>
            </a:fld>
            <a:endParaRPr lang="en-US"/>
          </a:p>
        </p:txBody>
      </p:sp>
    </p:spTree>
    <p:extLst>
      <p:ext uri="{BB962C8B-B14F-4D97-AF65-F5344CB8AC3E}">
        <p14:creationId xmlns:p14="http://schemas.microsoft.com/office/powerpoint/2010/main" val="2517039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sz="900">
                <a:latin typeface="Calibri" charset="0"/>
                <a:ea typeface="MS PGothic" charset="0"/>
              </a:rPr>
              <a:t>Photo source: http://www.aljazeera.com/indepth/features/2013/08/2013810173944707701.html</a:t>
            </a:r>
          </a:p>
          <a:p>
            <a:pPr eaLnBrk="1" hangingPunct="1">
              <a:lnSpc>
                <a:spcPct val="80000"/>
              </a:lnSpc>
              <a:spcBef>
                <a:spcPct val="0"/>
              </a:spcBef>
            </a:pPr>
            <a:endParaRPr lang="en-US" sz="900">
              <a:latin typeface="Calibri" charset="0"/>
              <a:ea typeface="MS PGothic" charset="0"/>
            </a:endParaRP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fld id="{3AAFA648-0456-AE48-B08D-3C90D39E422B}" type="slidenum">
              <a:rPr lang="en-US"/>
              <a:pPr/>
              <a:t>13</a:t>
            </a:fld>
            <a:endParaRPr lang="en-US"/>
          </a:p>
        </p:txBody>
      </p:sp>
    </p:spTree>
    <p:extLst>
      <p:ext uri="{BB962C8B-B14F-4D97-AF65-F5344CB8AC3E}">
        <p14:creationId xmlns:p14="http://schemas.microsoft.com/office/powerpoint/2010/main" val="2832419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MS PGothic" charset="0"/>
              </a:rPr>
              <a:t>Photo source: http://www.sbnation.com/longform/2014/6/4/5776888/brazil-favela-profile-world-cup-soccer-2014</a:t>
            </a: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fld id="{B2405EE7-34DB-AB42-A54A-BFAB4B18A281}" type="slidenum">
              <a:rPr lang="en-US"/>
              <a:pPr/>
              <a:t>14</a:t>
            </a:fld>
            <a:endParaRPr lang="en-US"/>
          </a:p>
        </p:txBody>
      </p:sp>
    </p:spTree>
    <p:extLst>
      <p:ext uri="{BB962C8B-B14F-4D97-AF65-F5344CB8AC3E}">
        <p14:creationId xmlns:p14="http://schemas.microsoft.com/office/powerpoint/2010/main" val="620620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a typeface="MS PGothic" charset="0"/>
            </a:endParaRPr>
          </a:p>
          <a:p>
            <a:r>
              <a:rPr lang="en-US">
                <a:latin typeface="Calibri" charset="0"/>
                <a:ea typeface="MS PGothic" charset="0"/>
              </a:rPr>
              <a:t>Photo source: http://www.theaustralian.com.au/news/world/deforestation-of-brazils-amazon-at-24-year-low/story-e6frg6so-1226525515536</a:t>
            </a:r>
          </a:p>
          <a:p>
            <a:r>
              <a:rPr lang="en-US">
                <a:latin typeface="Calibri" charset="0"/>
                <a:ea typeface="MS PGothic" charset="0"/>
              </a:rPr>
              <a:t>Graphic source: http://wwf.panda.org/?208511/Keeping-an-eye-on-deforestation</a:t>
            </a:r>
          </a:p>
          <a:p>
            <a:endParaRPr lang="en-US">
              <a:latin typeface="Calibri" charset="0"/>
              <a:ea typeface="MS PGothic" charset="0"/>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fld id="{129D6165-B514-DB4D-91C1-985ABA7C9FCF}" type="slidenum">
              <a:rPr lang="en-US"/>
              <a:pPr/>
              <a:t>15</a:t>
            </a:fld>
            <a:endParaRPr lang="en-US"/>
          </a:p>
        </p:txBody>
      </p:sp>
    </p:spTree>
    <p:extLst>
      <p:ext uri="{BB962C8B-B14F-4D97-AF65-F5344CB8AC3E}">
        <p14:creationId xmlns:p14="http://schemas.microsoft.com/office/powerpoint/2010/main" val="3588595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smtClean="0">
                <a:solidFill>
                  <a:schemeClr val="tx1"/>
                </a:solidFill>
                <a:effectLst/>
                <a:latin typeface="+mn-lt"/>
                <a:ea typeface="MS PGothic" panose="020B0600070205080204" pitchFamily="34" charset="-128"/>
                <a:cs typeface="MS PGothic" charset="0"/>
              </a:rPr>
              <a:t>Historias</a:t>
            </a:r>
            <a:r>
              <a:rPr lang="en-US" sz="1200" b="1" kern="1200" dirty="0" smtClean="0">
                <a:solidFill>
                  <a:schemeClr val="tx1"/>
                </a:solidFill>
                <a:effectLst/>
                <a:latin typeface="+mn-lt"/>
                <a:ea typeface="MS PGothic" panose="020B0600070205080204" pitchFamily="34" charset="-128"/>
                <a:cs typeface="MS PGothic" charset="0"/>
              </a:rPr>
              <a:t>/Histories: Contemporary Art from Brazil</a:t>
            </a:r>
          </a:p>
          <a:p>
            <a:r>
              <a:rPr lang="en-US" sz="1200" b="1" kern="1200" dirty="0" smtClean="0">
                <a:solidFill>
                  <a:schemeClr val="tx1"/>
                </a:solidFill>
                <a:effectLst/>
                <a:latin typeface="+mn-lt"/>
                <a:ea typeface="MS PGothic" panose="020B0600070205080204" pitchFamily="34" charset="-128"/>
                <a:cs typeface="MS PGothic" charset="0"/>
              </a:rPr>
              <a:t>Artist Biography:</a:t>
            </a:r>
            <a:r>
              <a:rPr lang="en-US" sz="1200" b="1" kern="1200" baseline="0" dirty="0" smtClean="0">
                <a:solidFill>
                  <a:schemeClr val="tx1"/>
                </a:solidFill>
                <a:effectLst/>
                <a:latin typeface="+mn-lt"/>
                <a:ea typeface="MS PGothic" panose="020B0600070205080204" pitchFamily="34" charset="-128"/>
                <a:cs typeface="MS PGothic" charset="0"/>
              </a:rPr>
              <a:t> </a:t>
            </a:r>
            <a:r>
              <a:rPr lang="en-US" sz="1200" b="0" kern="1200" dirty="0" err="1" smtClean="0">
                <a:solidFill>
                  <a:schemeClr val="tx1"/>
                </a:solidFill>
                <a:effectLst/>
                <a:latin typeface="+mn-lt"/>
                <a:ea typeface="MS PGothic" panose="020B0600070205080204" pitchFamily="34" charset="-128"/>
                <a:cs typeface="MS PGothic" charset="0"/>
              </a:rPr>
              <a:t>Caio</a:t>
            </a:r>
            <a:r>
              <a:rPr lang="en-US" sz="1200" b="0" kern="1200" dirty="0" smtClean="0">
                <a:solidFill>
                  <a:schemeClr val="tx1"/>
                </a:solidFill>
                <a:effectLst/>
                <a:latin typeface="+mn-lt"/>
                <a:ea typeface="MS PGothic" panose="020B0600070205080204" pitchFamily="34" charset="-128"/>
                <a:cs typeface="MS PGothic" charset="0"/>
              </a:rPr>
              <a:t> </a:t>
            </a:r>
            <a:r>
              <a:rPr lang="en-US" sz="1200" b="0" kern="1200" dirty="0" err="1" smtClean="0">
                <a:solidFill>
                  <a:schemeClr val="tx1"/>
                </a:solidFill>
                <a:effectLst/>
                <a:latin typeface="+mn-lt"/>
                <a:ea typeface="MS PGothic" panose="020B0600070205080204" pitchFamily="34" charset="-128"/>
                <a:cs typeface="MS PGothic" charset="0"/>
              </a:rPr>
              <a:t>Reisewitz</a:t>
            </a:r>
            <a:r>
              <a:rPr lang="en-US" sz="1200" b="0" kern="1200" dirty="0" smtClean="0">
                <a:solidFill>
                  <a:schemeClr val="tx1"/>
                </a:solidFill>
                <a:effectLst/>
                <a:latin typeface="+mn-lt"/>
                <a:ea typeface="MS PGothic" panose="020B0600070205080204" pitchFamily="34" charset="-128"/>
                <a:cs typeface="MS PGothic" charset="0"/>
              </a:rPr>
              <a:t> (São Paulo, Brazil, 1967)</a:t>
            </a:r>
          </a:p>
          <a:p>
            <a:endParaRPr lang="en-US" sz="1200" b="0" kern="1200" dirty="0" smtClean="0">
              <a:solidFill>
                <a:schemeClr val="tx1"/>
              </a:solidFill>
              <a:effectLst/>
              <a:latin typeface="+mn-lt"/>
              <a:ea typeface="MS PGothic" panose="020B0600070205080204" pitchFamily="34" charset="-128"/>
              <a:cs typeface="MS PGothic" charset="0"/>
            </a:endParaRPr>
          </a:p>
          <a:p>
            <a:r>
              <a:rPr lang="en-US" sz="1200" b="1" kern="1200" dirty="0" smtClean="0">
                <a:solidFill>
                  <a:schemeClr val="tx1"/>
                </a:solidFill>
                <a:effectLst/>
                <a:latin typeface="+mn-lt"/>
                <a:ea typeface="MS PGothic" panose="020B0600070205080204" pitchFamily="34" charset="-128"/>
                <a:cs typeface="MS PGothic" charset="0"/>
              </a:rPr>
              <a:t>Image retrieved from: </a:t>
            </a:r>
            <a:r>
              <a:rPr lang="en-US" sz="1200" b="0" kern="1200" dirty="0" smtClean="0">
                <a:solidFill>
                  <a:schemeClr val="tx1"/>
                </a:solidFill>
                <a:effectLst/>
                <a:latin typeface="+mn-lt"/>
                <a:ea typeface="MS PGothic" panose="020B0600070205080204" pitchFamily="34" charset="-128"/>
                <a:cs typeface="MS PGothic" charset="0"/>
              </a:rPr>
              <a:t>http://</a:t>
            </a:r>
            <a:r>
              <a:rPr lang="en-US" sz="1200" b="0" kern="1200" dirty="0" err="1" smtClean="0">
                <a:solidFill>
                  <a:schemeClr val="tx1"/>
                </a:solidFill>
                <a:effectLst/>
                <a:latin typeface="+mn-lt"/>
                <a:ea typeface="MS PGothic" panose="020B0600070205080204" pitchFamily="34" charset="-128"/>
                <a:cs typeface="MS PGothic" charset="0"/>
              </a:rPr>
              <a:t>aperture.org</a:t>
            </a:r>
            <a:r>
              <a:rPr lang="en-US" sz="1200" b="0" kern="1200" dirty="0" smtClean="0">
                <a:solidFill>
                  <a:schemeClr val="tx1"/>
                </a:solidFill>
                <a:effectLst/>
                <a:latin typeface="+mn-lt"/>
                <a:ea typeface="MS PGothic" panose="020B0600070205080204" pitchFamily="34" charset="-128"/>
                <a:cs typeface="MS PGothic" charset="0"/>
              </a:rPr>
              <a:t>/blog/</a:t>
            </a:r>
            <a:r>
              <a:rPr lang="en-US" sz="1200" b="0" kern="1200" dirty="0" err="1" smtClean="0">
                <a:solidFill>
                  <a:schemeClr val="tx1"/>
                </a:solidFill>
                <a:effectLst/>
                <a:latin typeface="+mn-lt"/>
                <a:ea typeface="MS PGothic" panose="020B0600070205080204" pitchFamily="34" charset="-128"/>
                <a:cs typeface="MS PGothic" charset="0"/>
              </a:rPr>
              <a:t>caio-reisewitz-christopher-phillips</a:t>
            </a:r>
            <a:r>
              <a:rPr lang="en-US" sz="1200" b="0" kern="1200" dirty="0" smtClean="0">
                <a:solidFill>
                  <a:schemeClr val="tx1"/>
                </a:solidFill>
                <a:effectLst/>
                <a:latin typeface="+mn-lt"/>
                <a:ea typeface="MS PGothic" panose="020B0600070205080204" pitchFamily="34" charset="-128"/>
                <a:cs typeface="MS PGothic" charset="0"/>
              </a:rPr>
              <a:t>/</a:t>
            </a:r>
          </a:p>
          <a:p>
            <a:endParaRPr lang="en-US" sz="1200" kern="1200" dirty="0" smtClean="0">
              <a:solidFill>
                <a:schemeClr val="tx1"/>
              </a:solidFill>
              <a:effectLst/>
              <a:latin typeface="+mn-lt"/>
              <a:ea typeface="MS PGothic" panose="020B0600070205080204" pitchFamily="34" charset="-128"/>
              <a:cs typeface="MS PGothic" charset="0"/>
            </a:endParaRPr>
          </a:p>
          <a:p>
            <a:r>
              <a:rPr lang="en-US" sz="1200" kern="1200" dirty="0" smtClean="0">
                <a:solidFill>
                  <a:schemeClr val="tx1"/>
                </a:solidFill>
                <a:effectLst/>
                <a:latin typeface="+mn-lt"/>
                <a:ea typeface="MS PGothic" panose="020B0600070205080204" pitchFamily="34" charset="-128"/>
                <a:cs typeface="MS PGothic" charset="0"/>
              </a:rPr>
              <a:t>One of Brazil's leading contemporary photographers, </a:t>
            </a:r>
            <a:r>
              <a:rPr lang="en-US" sz="1200" kern="1200" dirty="0" err="1" smtClean="0">
                <a:solidFill>
                  <a:schemeClr val="tx1"/>
                </a:solidFill>
                <a:effectLst/>
                <a:latin typeface="+mn-lt"/>
                <a:ea typeface="MS PGothic" panose="020B0600070205080204" pitchFamily="34" charset="-128"/>
                <a:cs typeface="MS PGothic" charset="0"/>
              </a:rPr>
              <a:t>Caio</a:t>
            </a:r>
            <a:r>
              <a:rPr lang="en-US" sz="1200" kern="1200" dirty="0" smtClean="0">
                <a:solidFill>
                  <a:schemeClr val="tx1"/>
                </a:solidFill>
                <a:effectLst/>
                <a:latin typeface="+mn-lt"/>
                <a:ea typeface="MS PGothic" panose="020B0600070205080204" pitchFamily="34" charset="-128"/>
                <a:cs typeface="MS PGothic" charset="0"/>
              </a:rPr>
              <a:t> </a:t>
            </a:r>
            <a:r>
              <a:rPr lang="en-US" sz="1200" kern="1200" dirty="0" err="1" smtClean="0">
                <a:solidFill>
                  <a:schemeClr val="tx1"/>
                </a:solidFill>
                <a:effectLst/>
                <a:latin typeface="+mn-lt"/>
                <a:ea typeface="MS PGothic" panose="020B0600070205080204" pitchFamily="34" charset="-128"/>
                <a:cs typeface="MS PGothic" charset="0"/>
              </a:rPr>
              <a:t>Reisewitz</a:t>
            </a:r>
            <a:r>
              <a:rPr lang="en-US" sz="1200" kern="1200" dirty="0" smtClean="0">
                <a:solidFill>
                  <a:schemeClr val="tx1"/>
                </a:solidFill>
                <a:effectLst/>
                <a:latin typeface="+mn-lt"/>
                <a:ea typeface="MS PGothic" panose="020B0600070205080204" pitchFamily="34" charset="-128"/>
                <a:cs typeface="MS PGothic" charset="0"/>
              </a:rPr>
              <a:t> has produced a remarkable body of work during the past 15 years, concentrating almost exclusively on Brazilian subjects. His large-scale color photographs explore the changing relation of the city and the countryside in a period of feverish economic development. Many of </a:t>
            </a:r>
            <a:r>
              <a:rPr lang="en-US" sz="1200" kern="1200" dirty="0" err="1" smtClean="0">
                <a:solidFill>
                  <a:schemeClr val="tx1"/>
                </a:solidFill>
                <a:effectLst/>
                <a:latin typeface="+mn-lt"/>
                <a:ea typeface="MS PGothic" panose="020B0600070205080204" pitchFamily="34" charset="-128"/>
                <a:cs typeface="MS PGothic" charset="0"/>
              </a:rPr>
              <a:t>Reisewitz's</a:t>
            </a:r>
            <a:r>
              <a:rPr lang="en-US" sz="1200" kern="1200" dirty="0" smtClean="0">
                <a:solidFill>
                  <a:schemeClr val="tx1"/>
                </a:solidFill>
                <a:effectLst/>
                <a:latin typeface="+mn-lt"/>
                <a:ea typeface="MS PGothic" panose="020B0600070205080204" pitchFamily="34" charset="-128"/>
                <a:cs typeface="MS PGothic" charset="0"/>
              </a:rPr>
              <a:t> photographs testify to his fascination with the architectural heritage of Brazil's colonial period, as well as its innovative 20th-century modernist architecture. Other imposing works portray the pristine landscapes and dense forests around his hometown of São Paulo—areas that are now threatened by urban sprawl. His smaller-format </a:t>
            </a:r>
            <a:r>
              <a:rPr lang="en-US" sz="1200" kern="1200" dirty="0" err="1" smtClean="0">
                <a:solidFill>
                  <a:schemeClr val="tx1"/>
                </a:solidFill>
                <a:effectLst/>
                <a:latin typeface="+mn-lt"/>
                <a:ea typeface="MS PGothic" panose="020B0600070205080204" pitchFamily="34" charset="-128"/>
                <a:cs typeface="MS PGothic" charset="0"/>
              </a:rPr>
              <a:t>photocollages</a:t>
            </a:r>
            <a:r>
              <a:rPr lang="en-US" sz="1200" kern="1200" dirty="0" smtClean="0">
                <a:solidFill>
                  <a:schemeClr val="tx1"/>
                </a:solidFill>
                <a:effectLst/>
                <a:latin typeface="+mn-lt"/>
                <a:ea typeface="MS PGothic" panose="020B0600070205080204" pitchFamily="34" charset="-128"/>
                <a:cs typeface="MS PGothic" charset="0"/>
              </a:rPr>
              <a:t> take a very different direction, employing a playful, jazz-like visual approach. In these works, tiny photographic images of urban environments are scattered within scenes presenting the green expanses of Brazil's forests. </a:t>
            </a:r>
            <a:r>
              <a:rPr lang="en-US" sz="1200" kern="1200" dirty="0" err="1" smtClean="0">
                <a:solidFill>
                  <a:schemeClr val="tx1"/>
                </a:solidFill>
                <a:effectLst/>
                <a:latin typeface="+mn-lt"/>
                <a:ea typeface="MS PGothic" panose="020B0600070205080204" pitchFamily="34" charset="-128"/>
                <a:cs typeface="MS PGothic" charset="0"/>
              </a:rPr>
              <a:t>Reisewitz</a:t>
            </a:r>
            <a:r>
              <a:rPr lang="en-US" sz="1200" kern="1200" dirty="0" smtClean="0">
                <a:solidFill>
                  <a:schemeClr val="tx1"/>
                </a:solidFill>
                <a:effectLst/>
                <a:latin typeface="+mn-lt"/>
                <a:ea typeface="MS PGothic" panose="020B0600070205080204" pitchFamily="34" charset="-128"/>
                <a:cs typeface="MS PGothic" charset="0"/>
              </a:rPr>
              <a:t> has frequently exhibited in South America and in Europe, and represented Brazil at the 2005 Venice Biennale. This is his first major solo show in the U.S. It is organized by ICP Curator Christopher Phillips.</a:t>
            </a:r>
          </a:p>
        </p:txBody>
      </p:sp>
      <p:sp>
        <p:nvSpPr>
          <p:cNvPr id="4" name="Slide Number Placeholder 3"/>
          <p:cNvSpPr>
            <a:spLocks noGrp="1"/>
          </p:cNvSpPr>
          <p:nvPr>
            <p:ph type="sldNum" sz="quarter" idx="10"/>
          </p:nvPr>
        </p:nvSpPr>
        <p:spPr/>
        <p:txBody>
          <a:bodyPr/>
          <a:lstStyle/>
          <a:p>
            <a:fld id="{93CA1936-0EF6-0C47-AEE8-1921A7C6E1A4}" type="slidenum">
              <a:rPr lang="en-US" smtClean="0"/>
              <a:pPr/>
              <a:t>16</a:t>
            </a:fld>
            <a:endParaRPr lang="en-US"/>
          </a:p>
        </p:txBody>
      </p:sp>
    </p:spTree>
    <p:extLst>
      <p:ext uri="{BB962C8B-B14F-4D97-AF65-F5344CB8AC3E}">
        <p14:creationId xmlns:p14="http://schemas.microsoft.com/office/powerpoint/2010/main" val="1037335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663FFE05-46E4-C74A-A1BD-4DD4F13B5666}" type="datetime1">
              <a:rPr lang="en-US"/>
              <a:pPr/>
              <a:t>1/21/16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BBF437B-4D76-D64E-85A2-7596A995C13A}" type="slidenum">
              <a:rPr lang="en-US"/>
              <a:pPr/>
              <a:t>‹#›</a:t>
            </a:fld>
            <a:endParaRPr lang="en-US"/>
          </a:p>
        </p:txBody>
      </p:sp>
    </p:spTree>
    <p:extLst>
      <p:ext uri="{BB962C8B-B14F-4D97-AF65-F5344CB8AC3E}">
        <p14:creationId xmlns:p14="http://schemas.microsoft.com/office/powerpoint/2010/main" val="70429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3C71D6B-3AB5-1F49-839C-B843228D259A}" type="datetime1">
              <a:rPr lang="en-US"/>
              <a:pPr/>
              <a:t>1/21/16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04BAD03-0A10-F847-B587-73196CAB9F09}" type="slidenum">
              <a:rPr lang="en-US"/>
              <a:pPr/>
              <a:t>‹#›</a:t>
            </a:fld>
            <a:endParaRPr lang="en-US"/>
          </a:p>
        </p:txBody>
      </p:sp>
    </p:spTree>
    <p:extLst>
      <p:ext uri="{BB962C8B-B14F-4D97-AF65-F5344CB8AC3E}">
        <p14:creationId xmlns:p14="http://schemas.microsoft.com/office/powerpoint/2010/main" val="2979028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F6B4CE8-F6AD-3143-851E-BEBEDE82E1B2}" type="datetime1">
              <a:rPr lang="en-US"/>
              <a:pPr/>
              <a:t>1/21/16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F7A1BE9-9B29-6342-B940-060494D7CBE1}" type="slidenum">
              <a:rPr lang="en-US"/>
              <a:pPr/>
              <a:t>‹#›</a:t>
            </a:fld>
            <a:endParaRPr lang="en-US"/>
          </a:p>
        </p:txBody>
      </p:sp>
    </p:spTree>
    <p:extLst>
      <p:ext uri="{BB962C8B-B14F-4D97-AF65-F5344CB8AC3E}">
        <p14:creationId xmlns:p14="http://schemas.microsoft.com/office/powerpoint/2010/main" val="3483181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64EDF8F-4521-2C48-9E6A-C3C6B3EB5F29}" type="datetime1">
              <a:rPr lang="en-US"/>
              <a:pPr/>
              <a:t>1/21/16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CB06A48-C7CA-5E4E-B12B-69119F898501}" type="slidenum">
              <a:rPr lang="en-US"/>
              <a:pPr/>
              <a:t>‹#›</a:t>
            </a:fld>
            <a:endParaRPr lang="en-US"/>
          </a:p>
        </p:txBody>
      </p:sp>
    </p:spTree>
    <p:extLst>
      <p:ext uri="{BB962C8B-B14F-4D97-AF65-F5344CB8AC3E}">
        <p14:creationId xmlns:p14="http://schemas.microsoft.com/office/powerpoint/2010/main" val="1809391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B12F0A3-EBAB-ED42-834F-795E45243AC1}" type="datetime1">
              <a:rPr lang="en-US"/>
              <a:pPr/>
              <a:t>1/21/16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57BCB27-B4FE-1049-B468-EB727102956C}" type="slidenum">
              <a:rPr lang="en-US"/>
              <a:pPr/>
              <a:t>‹#›</a:t>
            </a:fld>
            <a:endParaRPr lang="en-US"/>
          </a:p>
        </p:txBody>
      </p:sp>
    </p:spTree>
    <p:extLst>
      <p:ext uri="{BB962C8B-B14F-4D97-AF65-F5344CB8AC3E}">
        <p14:creationId xmlns:p14="http://schemas.microsoft.com/office/powerpoint/2010/main" val="2514522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C85D1FA2-1C06-E74D-A27F-594B252A71AC}" type="datetime1">
              <a:rPr lang="en-US"/>
              <a:pPr/>
              <a:t>1/21/16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7268DE6-93B3-3340-9240-BBF7A8589729}" type="slidenum">
              <a:rPr lang="en-US"/>
              <a:pPr/>
              <a:t>‹#›</a:t>
            </a:fld>
            <a:endParaRPr lang="en-US"/>
          </a:p>
        </p:txBody>
      </p:sp>
    </p:spTree>
    <p:extLst>
      <p:ext uri="{BB962C8B-B14F-4D97-AF65-F5344CB8AC3E}">
        <p14:creationId xmlns:p14="http://schemas.microsoft.com/office/powerpoint/2010/main" val="3950434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92845BB8-5AD1-944A-B427-0D41F9CA90C2}" type="datetime1">
              <a:rPr lang="en-US"/>
              <a:pPr/>
              <a:t>1/21/16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475E75CC-7541-844E-9344-72C5D8C04193}" type="slidenum">
              <a:rPr lang="en-US"/>
              <a:pPr/>
              <a:t>‹#›</a:t>
            </a:fld>
            <a:endParaRPr lang="en-US"/>
          </a:p>
        </p:txBody>
      </p:sp>
    </p:spTree>
    <p:extLst>
      <p:ext uri="{BB962C8B-B14F-4D97-AF65-F5344CB8AC3E}">
        <p14:creationId xmlns:p14="http://schemas.microsoft.com/office/powerpoint/2010/main" val="3433770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7D671F33-EDA1-1443-A2DC-CB40CB272B6D}" type="datetime1">
              <a:rPr lang="en-US"/>
              <a:pPr/>
              <a:t>1/21/16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24F2A14-439B-5741-B25F-3D3FF939936A}" type="slidenum">
              <a:rPr lang="en-US"/>
              <a:pPr/>
              <a:t>‹#›</a:t>
            </a:fld>
            <a:endParaRPr lang="en-US"/>
          </a:p>
        </p:txBody>
      </p:sp>
    </p:spTree>
    <p:extLst>
      <p:ext uri="{BB962C8B-B14F-4D97-AF65-F5344CB8AC3E}">
        <p14:creationId xmlns:p14="http://schemas.microsoft.com/office/powerpoint/2010/main" val="2068998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DC84D2B-398C-1F45-9C05-711660610E7D}" type="datetime1">
              <a:rPr lang="en-US"/>
              <a:pPr/>
              <a:t>1/21/16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942A1011-23FF-8546-AC8C-C45C651317EE}" type="slidenum">
              <a:rPr lang="en-US"/>
              <a:pPr/>
              <a:t>‹#›</a:t>
            </a:fld>
            <a:endParaRPr lang="en-US"/>
          </a:p>
        </p:txBody>
      </p:sp>
    </p:spTree>
    <p:extLst>
      <p:ext uri="{BB962C8B-B14F-4D97-AF65-F5344CB8AC3E}">
        <p14:creationId xmlns:p14="http://schemas.microsoft.com/office/powerpoint/2010/main" val="1267375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CFC0CA5-E716-CC44-A401-3A4D5FCD7ECE}" type="datetime1">
              <a:rPr lang="en-US"/>
              <a:pPr/>
              <a:t>1/21/16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B3638AA-C907-A947-9C0F-6F5EF40EABAA}" type="slidenum">
              <a:rPr lang="en-US"/>
              <a:pPr/>
              <a:t>‹#›</a:t>
            </a:fld>
            <a:endParaRPr lang="en-US"/>
          </a:p>
        </p:txBody>
      </p:sp>
    </p:spTree>
    <p:extLst>
      <p:ext uri="{BB962C8B-B14F-4D97-AF65-F5344CB8AC3E}">
        <p14:creationId xmlns:p14="http://schemas.microsoft.com/office/powerpoint/2010/main" val="2012733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A62174EE-9F65-7543-AB34-FD3484C10827}" type="datetime1">
              <a:rPr lang="en-US"/>
              <a:pPr/>
              <a:t>1/21/16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E66F836-6F48-8542-BB8F-9071864FB255}" type="slidenum">
              <a:rPr lang="en-US"/>
              <a:pPr/>
              <a:t>‹#›</a:t>
            </a:fld>
            <a:endParaRPr lang="en-US"/>
          </a:p>
        </p:txBody>
      </p:sp>
    </p:spTree>
    <p:extLst>
      <p:ext uri="{BB962C8B-B14F-4D97-AF65-F5344CB8AC3E}">
        <p14:creationId xmlns:p14="http://schemas.microsoft.com/office/powerpoint/2010/main" val="30484663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1FC70D03-3ACC-094C-A982-2600E1A0D32B}" type="datetime1">
              <a:rPr lang="en-US"/>
              <a:pPr/>
              <a:t>1/21/16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F5E53F10-091B-604E-8E30-CEC66FB01EF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83"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83"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83"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83"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83" charset="0"/>
        </a:defRPr>
      </a:lvl6pPr>
      <a:lvl7pPr marL="914400" algn="ctr" defTabSz="457200" rtl="0" fontAlgn="base">
        <a:spcBef>
          <a:spcPct val="0"/>
        </a:spcBef>
        <a:spcAft>
          <a:spcPct val="0"/>
        </a:spcAft>
        <a:defRPr sz="4400">
          <a:solidFill>
            <a:schemeClr val="tx1"/>
          </a:solidFill>
          <a:latin typeface="Calibri" pitchFamily="-83" charset="0"/>
        </a:defRPr>
      </a:lvl7pPr>
      <a:lvl8pPr marL="1371600" algn="ctr" defTabSz="457200" rtl="0" fontAlgn="base">
        <a:spcBef>
          <a:spcPct val="0"/>
        </a:spcBef>
        <a:spcAft>
          <a:spcPct val="0"/>
        </a:spcAft>
        <a:defRPr sz="4400">
          <a:solidFill>
            <a:schemeClr val="tx1"/>
          </a:solidFill>
          <a:latin typeface="Calibri" pitchFamily="-83" charset="0"/>
        </a:defRPr>
      </a:lvl8pPr>
      <a:lvl9pPr marL="1828800" algn="ctr" defTabSz="457200" rtl="0" fontAlgn="base">
        <a:spcBef>
          <a:spcPct val="0"/>
        </a:spcBef>
        <a:spcAft>
          <a:spcPct val="0"/>
        </a:spcAft>
        <a:defRPr sz="4400">
          <a:solidFill>
            <a:schemeClr val="tx1"/>
          </a:solidFill>
          <a:latin typeface="Calibri" pitchFamily="-83"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5"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eg"/><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p:txBody>
          <a:bodyPr/>
          <a:lstStyle/>
          <a:p>
            <a:r>
              <a:rPr lang="en-US" i="1">
                <a:latin typeface="Calibri" charset="0"/>
                <a:ea typeface="MS PGothic" charset="0"/>
              </a:rPr>
              <a:t>Histórias/Histories:</a:t>
            </a:r>
            <a:endParaRPr lang="en-US">
              <a:latin typeface="Calibri" charset="0"/>
              <a:ea typeface="MS PGothic" charset="0"/>
            </a:endParaRPr>
          </a:p>
        </p:txBody>
      </p:sp>
      <p:sp>
        <p:nvSpPr>
          <p:cNvPr id="3" name="Subtitle 2"/>
          <p:cNvSpPr>
            <a:spLocks noGrp="1"/>
          </p:cNvSpPr>
          <p:nvPr>
            <p:ph type="subTitle" idx="1"/>
          </p:nvPr>
        </p:nvSpPr>
        <p:spPr/>
        <p:txBody>
          <a:bodyPr/>
          <a:lstStyle/>
          <a:p>
            <a:pPr>
              <a:buFont typeface="Arial" panose="020B0604020202020204" pitchFamily="34" charset="0"/>
              <a:buNone/>
              <a:defRPr/>
            </a:pPr>
            <a:r>
              <a:rPr lang="en-US" sz="3500" i="1" dirty="0" smtClean="0">
                <a:cs typeface="ＭＳ Ｐゴシック" charset="0"/>
              </a:rPr>
              <a:t>An </a:t>
            </a:r>
            <a:r>
              <a:rPr lang="en-US" sz="3500" i="1" dirty="0">
                <a:cs typeface="ＭＳ Ｐゴシック" charset="0"/>
              </a:rPr>
              <a:t>Introduction to Brazil</a:t>
            </a:r>
            <a:endParaRPr lang="en-US" sz="3500" dirty="0">
              <a:cs typeface="ＭＳ Ｐゴシック" charset="0"/>
            </a:endParaRPr>
          </a:p>
          <a:p>
            <a:pPr>
              <a:buFont typeface="Arial" panose="020B0604020202020204" pitchFamily="34" charset="0"/>
              <a:buNone/>
              <a:defRPr/>
            </a:pPr>
            <a:endParaRPr lang="en-US" dirty="0">
              <a:cs typeface="ＭＳ Ｐゴシック" charset="0"/>
            </a:endParaRPr>
          </a:p>
        </p:txBody>
      </p:sp>
      <p:pic>
        <p:nvPicPr>
          <p:cNvPr id="3076" name="Picture 6" descr="https://upload.wikimedia.org/wikipedia/en/thumb/0/05/Flag_of_Brazil.svg/1280px-Flag_of_Brazil.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5200" y="441325"/>
            <a:ext cx="2544763"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Title 1"/>
          <p:cNvSpPr>
            <a:spLocks noGrp="1"/>
          </p:cNvSpPr>
          <p:nvPr>
            <p:ph type="title"/>
          </p:nvPr>
        </p:nvSpPr>
        <p:spPr>
          <a:xfrm>
            <a:off x="347663" y="212725"/>
            <a:ext cx="8229600" cy="1143000"/>
          </a:xfrm>
        </p:spPr>
        <p:txBody>
          <a:bodyPr/>
          <a:lstStyle/>
          <a:p>
            <a:pPr eaLnBrk="1" hangingPunct="1"/>
            <a:r>
              <a:rPr lang="en-US">
                <a:latin typeface="Calibri" charset="0"/>
                <a:ea typeface="MS PGothic" charset="0"/>
              </a:rPr>
              <a:t>Languages &amp; Cultures</a:t>
            </a:r>
          </a:p>
        </p:txBody>
      </p:sp>
      <p:sp>
        <p:nvSpPr>
          <p:cNvPr id="20482" name="Content Placeholder 2"/>
          <p:cNvSpPr>
            <a:spLocks noGrp="1"/>
          </p:cNvSpPr>
          <p:nvPr>
            <p:ph sz="half" idx="1"/>
          </p:nvPr>
        </p:nvSpPr>
        <p:spPr>
          <a:xfrm>
            <a:off x="123825" y="1260475"/>
            <a:ext cx="5691188" cy="2381250"/>
          </a:xfrm>
        </p:spPr>
        <p:txBody>
          <a:bodyPr/>
          <a:lstStyle/>
          <a:p>
            <a:pPr eaLnBrk="1" hangingPunct="1"/>
            <a:r>
              <a:rPr lang="en-US" dirty="0">
                <a:latin typeface="Calibri" charset="0"/>
                <a:ea typeface="MS PGothic" charset="0"/>
              </a:rPr>
              <a:t>The official language of the   country is Portuguese</a:t>
            </a:r>
          </a:p>
          <a:p>
            <a:pPr eaLnBrk="1" hangingPunct="1"/>
            <a:r>
              <a:rPr lang="en-US" dirty="0">
                <a:latin typeface="Calibri" charset="0"/>
                <a:ea typeface="MS PGothic" charset="0"/>
              </a:rPr>
              <a:t>180+ Amerindian languages</a:t>
            </a:r>
          </a:p>
          <a:p>
            <a:pPr eaLnBrk="1" hangingPunct="1"/>
            <a:r>
              <a:rPr lang="en-US" dirty="0">
                <a:latin typeface="Calibri" charset="0"/>
                <a:ea typeface="MS PGothic" charset="0"/>
              </a:rPr>
              <a:t>Mandatory to learn at least           one second language</a:t>
            </a:r>
          </a:p>
          <a:p>
            <a:pPr eaLnBrk="1" hangingPunct="1"/>
            <a:r>
              <a:rPr lang="en-US" dirty="0">
                <a:latin typeface="Calibri" charset="0"/>
                <a:ea typeface="MS PGothic" charset="0"/>
              </a:rPr>
              <a:t>Brazil is a multiethnic nation     made up of  Amerindians, Europeans, Africans, and immigrants</a:t>
            </a:r>
          </a:p>
          <a:p>
            <a:pPr eaLnBrk="1" hangingPunct="1"/>
            <a:r>
              <a:rPr lang="en-US" dirty="0">
                <a:latin typeface="Calibri" charset="0"/>
                <a:ea typeface="MS PGothic" charset="0"/>
              </a:rPr>
              <a:t>Brazil is believed to have the   largest number of </a:t>
            </a:r>
            <a:r>
              <a:rPr lang="ja-JP" altLang="en-US" dirty="0">
                <a:latin typeface="Calibri" charset="0"/>
                <a:ea typeface="MS PGothic" charset="0"/>
              </a:rPr>
              <a:t>”</a:t>
            </a:r>
            <a:r>
              <a:rPr lang="en-US" dirty="0" err="1">
                <a:latin typeface="Calibri" charset="0"/>
                <a:ea typeface="MS PGothic" charset="0"/>
              </a:rPr>
              <a:t>uncontacted</a:t>
            </a:r>
            <a:r>
              <a:rPr lang="en-US" dirty="0">
                <a:latin typeface="Calibri" charset="0"/>
                <a:ea typeface="MS PGothic" charset="0"/>
              </a:rPr>
              <a:t> peoples</a:t>
            </a:r>
            <a:r>
              <a:rPr lang="ja-JP" altLang="en-US" dirty="0">
                <a:latin typeface="Calibri" charset="0"/>
                <a:ea typeface="MS PGothic" charset="0"/>
              </a:rPr>
              <a:t>”</a:t>
            </a:r>
            <a:r>
              <a:rPr lang="en-US" dirty="0">
                <a:latin typeface="Calibri" charset="0"/>
                <a:ea typeface="MS PGothic" charset="0"/>
              </a:rPr>
              <a:t> in the world</a:t>
            </a:r>
          </a:p>
          <a:p>
            <a:pPr eaLnBrk="1" hangingPunct="1"/>
            <a:endParaRPr lang="en-US" dirty="0">
              <a:latin typeface="Calibri" charset="0"/>
              <a:ea typeface="MS PGothic" charset="0"/>
            </a:endParaRPr>
          </a:p>
        </p:txBody>
      </p:sp>
      <p:pic>
        <p:nvPicPr>
          <p:cNvPr id="13316" name="Picture 7" descr="http://upload.wikimedia.org/wikipedia/en/8/83/Brazil_Demographic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9650" y="1260475"/>
            <a:ext cx="432435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500"/>
                                        <p:tgtEl>
                                          <p:spTgt spid="20482"/>
                                        </p:tgtEl>
                                        <p:attrNameLst>
                                          <p:attrName>ppt_y</p:attrName>
                                        </p:attrNameLst>
                                      </p:cBhvr>
                                      <p:tavLst>
                                        <p:tav tm="0">
                                          <p:val>
                                            <p:strVal val="#ppt_y+#ppt_h*1.125000"/>
                                          </p:val>
                                        </p:tav>
                                        <p:tav tm="100000">
                                          <p:val>
                                            <p:strVal val="#ppt_y"/>
                                          </p:val>
                                        </p:tav>
                                      </p:tavLst>
                                    </p:anim>
                                    <p:animEffect transition="in" filter="wipe(up)">
                                      <p:cBhvr>
                                        <p:cTn id="8"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atin typeface="Calibri" charset="0"/>
                <a:ea typeface="MS PGothic" charset="0"/>
              </a:rPr>
              <a:t>Religion</a:t>
            </a:r>
          </a:p>
        </p:txBody>
      </p:sp>
      <p:sp>
        <p:nvSpPr>
          <p:cNvPr id="3" name="Content Placeholder 2"/>
          <p:cNvSpPr>
            <a:spLocks noGrp="1"/>
          </p:cNvSpPr>
          <p:nvPr>
            <p:ph sz="half" idx="1"/>
          </p:nvPr>
        </p:nvSpPr>
        <p:spPr>
          <a:xfrm>
            <a:off x="457200" y="1600200"/>
            <a:ext cx="4038600" cy="2490788"/>
          </a:xfrm>
        </p:spPr>
        <p:txBody>
          <a:bodyPr/>
          <a:lstStyle/>
          <a:p>
            <a:pPr marL="0" indent="0">
              <a:buFont typeface="Arial" panose="020B0604020202020204" pitchFamily="34" charset="0"/>
              <a:buNone/>
              <a:defRPr/>
            </a:pPr>
            <a:r>
              <a:rPr lang="en-US" altLang="en-US" dirty="0">
                <a:cs typeface="ＭＳ Ｐゴシック" charset="0"/>
              </a:rPr>
              <a:t>The most practiced religion is Christianity, with the majority being Roman Catholic</a:t>
            </a:r>
          </a:p>
          <a:p>
            <a:pPr>
              <a:buFont typeface="Arial" panose="020B0604020202020204" pitchFamily="34" charset="0"/>
              <a:buChar char="•"/>
              <a:defRPr/>
            </a:pPr>
            <a:endParaRPr lang="en-US" dirty="0">
              <a:cs typeface="ＭＳ Ｐゴシック" charset="0"/>
            </a:endParaRPr>
          </a:p>
        </p:txBody>
      </p:sp>
      <p:sp>
        <p:nvSpPr>
          <p:cNvPr id="15364" name="Content Placeholder 3"/>
          <p:cNvSpPr>
            <a:spLocks noGrp="1"/>
          </p:cNvSpPr>
          <p:nvPr>
            <p:ph sz="half" idx="2"/>
          </p:nvPr>
        </p:nvSpPr>
        <p:spPr>
          <a:xfrm>
            <a:off x="4648200" y="1600200"/>
            <a:ext cx="4038600" cy="1611313"/>
          </a:xfrm>
        </p:spPr>
        <p:txBody>
          <a:bodyPr/>
          <a:lstStyle/>
          <a:p>
            <a:pPr marL="0" indent="0">
              <a:buFont typeface="Arial" charset="0"/>
              <a:buNone/>
            </a:pPr>
            <a:r>
              <a:rPr lang="en-US">
                <a:latin typeface="Calibri" charset="0"/>
                <a:ea typeface="MS PGothic" charset="0"/>
              </a:rPr>
              <a:t>Indigenous &amp; Afro-Brazilian religions also practiced</a:t>
            </a:r>
          </a:p>
          <a:p>
            <a:pPr marL="0" indent="0">
              <a:buFont typeface="Arial" charset="0"/>
              <a:buNone/>
            </a:pPr>
            <a:endParaRPr lang="en-US">
              <a:latin typeface="Calibri" charset="0"/>
              <a:ea typeface="MS PGothic" charset="0"/>
            </a:endParaRPr>
          </a:p>
        </p:txBody>
      </p:sp>
      <p:pic>
        <p:nvPicPr>
          <p:cNvPr id="15365" name="Picture 2" descr="http://en.mercopress.com/data/cache/noticias/32950/0x0/christ-the-redeem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3497263"/>
            <a:ext cx="43815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4" descr="http://www.africlandpost.com/wp-content/uploads/2014/09/salvador-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0" y="3211513"/>
            <a:ext cx="4264025"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15875"/>
            <a:ext cx="8229600" cy="1016000"/>
          </a:xfrm>
        </p:spPr>
        <p:txBody>
          <a:bodyPr/>
          <a:lstStyle/>
          <a:p>
            <a:pPr eaLnBrk="1" hangingPunct="1"/>
            <a:r>
              <a:rPr lang="en-US">
                <a:latin typeface="Calibri" charset="0"/>
                <a:ea typeface="MS PGothic" charset="0"/>
              </a:rPr>
              <a:t>Economy</a:t>
            </a:r>
          </a:p>
        </p:txBody>
      </p:sp>
      <p:sp>
        <p:nvSpPr>
          <p:cNvPr id="26626" name="Content Placeholder 2"/>
          <p:cNvSpPr>
            <a:spLocks noGrp="1"/>
          </p:cNvSpPr>
          <p:nvPr>
            <p:ph idx="1"/>
          </p:nvPr>
        </p:nvSpPr>
        <p:spPr>
          <a:xfrm>
            <a:off x="0" y="1158875"/>
            <a:ext cx="5497513" cy="4525963"/>
          </a:xfrm>
        </p:spPr>
        <p:txBody>
          <a:bodyPr/>
          <a:lstStyle/>
          <a:p>
            <a:pPr eaLnBrk="1" hangingPunct="1"/>
            <a:r>
              <a:rPr lang="en-US">
                <a:latin typeface="Calibri" charset="0"/>
                <a:ea typeface="MS PGothic" charset="0"/>
              </a:rPr>
              <a:t>Largest economy in Latin America</a:t>
            </a:r>
          </a:p>
          <a:p>
            <a:pPr eaLnBrk="1" hangingPunct="1"/>
            <a:r>
              <a:rPr lang="en-US">
                <a:latin typeface="Calibri" charset="0"/>
                <a:ea typeface="MS PGothic" charset="0"/>
              </a:rPr>
              <a:t>Major economic activity:  agriculture, mining, manufacturing, and tourism</a:t>
            </a:r>
          </a:p>
          <a:p>
            <a:pPr eaLnBrk="1" hangingPunct="1"/>
            <a:r>
              <a:rPr lang="en-US">
                <a:latin typeface="Calibri" charset="0"/>
                <a:ea typeface="MS PGothic" charset="0"/>
              </a:rPr>
              <a:t>2014 FIFA World Cup failed to bring the economic prosperity promised</a:t>
            </a:r>
          </a:p>
          <a:p>
            <a:pPr eaLnBrk="1" hangingPunct="1"/>
            <a:endParaRPr lang="en-US">
              <a:latin typeface="Calibri" charset="0"/>
              <a:ea typeface="MS PGothic" charset="0"/>
            </a:endParaRPr>
          </a:p>
          <a:p>
            <a:pPr eaLnBrk="1" hangingPunct="1"/>
            <a:endParaRPr lang="en-US">
              <a:latin typeface="Calibri" charset="0"/>
              <a:ea typeface="MS PGothic" charset="0"/>
            </a:endParaRPr>
          </a:p>
          <a:p>
            <a:pPr eaLnBrk="1" hangingPunct="1"/>
            <a:endParaRPr lang="en-US">
              <a:latin typeface="Calibri" charset="0"/>
              <a:ea typeface="MS PGothic" charset="0"/>
            </a:endParaRPr>
          </a:p>
        </p:txBody>
      </p:sp>
      <p:pic>
        <p:nvPicPr>
          <p:cNvPr id="17412" name="Picture 8" descr="https://upload.wikimedia.org/wikipedia/en/thumb/e/e8/WC-2014-Brasil.svg/820px-WC-2014-Brasil.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1563" y="4479925"/>
            <a:ext cx="188595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2" descr="http://www.globalenvision.org/sites/default/files/field/image/nicaragua-200703-msamper-00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5575" y="982663"/>
            <a:ext cx="3779838"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4" descr="http://america.aljazeera.com/content/dam/ajam/images/articles_2014/05/Brazil_World_Cup_protests01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4013" y="3752850"/>
            <a:ext cx="3709987"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additive="base">
                                        <p:cTn id="7" dur="500"/>
                                        <p:tgtEl>
                                          <p:spTgt spid="26626"/>
                                        </p:tgtEl>
                                        <p:attrNameLst>
                                          <p:attrName>ppt_y</p:attrName>
                                        </p:attrNameLst>
                                      </p:cBhvr>
                                      <p:tavLst>
                                        <p:tav tm="0">
                                          <p:val>
                                            <p:strVal val="#ppt_y+#ppt_h*1.125000"/>
                                          </p:val>
                                        </p:tav>
                                        <p:tav tm="100000">
                                          <p:val>
                                            <p:strVal val="#ppt_y"/>
                                          </p:val>
                                        </p:tav>
                                      </p:tavLst>
                                    </p:anim>
                                    <p:animEffect transition="in" filter="wipe(up)">
                                      <p:cBhvr>
                                        <p:cTn id="8"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47625"/>
            <a:ext cx="8229600" cy="1143000"/>
          </a:xfrm>
        </p:spPr>
        <p:txBody>
          <a:bodyPr/>
          <a:lstStyle/>
          <a:p>
            <a:pPr eaLnBrk="1" hangingPunct="1"/>
            <a:r>
              <a:rPr lang="en-US">
                <a:latin typeface="Calibri" charset="0"/>
                <a:ea typeface="MS PGothic" charset="0"/>
              </a:rPr>
              <a:t>Urbanization</a:t>
            </a:r>
          </a:p>
        </p:txBody>
      </p:sp>
      <p:sp>
        <p:nvSpPr>
          <p:cNvPr id="28674" name="Content Placeholder 2"/>
          <p:cNvSpPr>
            <a:spLocks noGrp="1"/>
          </p:cNvSpPr>
          <p:nvPr>
            <p:ph idx="1"/>
          </p:nvPr>
        </p:nvSpPr>
        <p:spPr>
          <a:xfrm>
            <a:off x="0" y="1600200"/>
            <a:ext cx="4826000" cy="4835525"/>
          </a:xfrm>
        </p:spPr>
        <p:txBody>
          <a:bodyPr/>
          <a:lstStyle/>
          <a:p>
            <a:pPr eaLnBrk="1" hangingPunct="1">
              <a:lnSpc>
                <a:spcPct val="90000"/>
              </a:lnSpc>
            </a:pPr>
            <a:r>
              <a:rPr lang="en-US" sz="3000">
                <a:latin typeface="Calibri" charset="0"/>
                <a:ea typeface="MS PGothic" charset="0"/>
              </a:rPr>
              <a:t>About 85% of the population lives in urban areas </a:t>
            </a:r>
          </a:p>
          <a:p>
            <a:pPr eaLnBrk="1" hangingPunct="1">
              <a:lnSpc>
                <a:spcPct val="90000"/>
              </a:lnSpc>
            </a:pPr>
            <a:r>
              <a:rPr lang="en-US" sz="3000">
                <a:latin typeface="Calibri" charset="0"/>
                <a:ea typeface="MS PGothic" charset="0"/>
              </a:rPr>
              <a:t>Largest metropolitan   areas  are São Paulo,        Rio de Janeiro, and Belo Horizonte (Southeast)</a:t>
            </a:r>
          </a:p>
          <a:p>
            <a:pPr eaLnBrk="1" hangingPunct="1">
              <a:lnSpc>
                <a:spcPct val="90000"/>
              </a:lnSpc>
            </a:pPr>
            <a:r>
              <a:rPr lang="en-US" sz="3000" i="1">
                <a:latin typeface="Calibri" charset="0"/>
                <a:ea typeface="MS PGothic" charset="0"/>
              </a:rPr>
              <a:t>Favelas</a:t>
            </a:r>
            <a:r>
              <a:rPr lang="en-US" sz="3000">
                <a:latin typeface="Calibri" charset="0"/>
                <a:ea typeface="MS PGothic" charset="0"/>
              </a:rPr>
              <a:t> are urban slums where about 6%  of the population (11.5 million people) live</a:t>
            </a:r>
          </a:p>
          <a:p>
            <a:pPr eaLnBrk="1" hangingPunct="1">
              <a:lnSpc>
                <a:spcPct val="90000"/>
              </a:lnSpc>
            </a:pPr>
            <a:endParaRPr lang="en-US" sz="3000">
              <a:latin typeface="Calibri" charset="0"/>
              <a:ea typeface="MS PGothic" charset="0"/>
            </a:endParaRPr>
          </a:p>
        </p:txBody>
      </p:sp>
      <p:pic>
        <p:nvPicPr>
          <p:cNvPr id="19460" name="Picture 7" descr="https://upload.wikimedia.org/wikipedia/commons/7/71/Sao_Paulo_Congonhas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016000"/>
            <a:ext cx="4510088"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1"/>
          <p:cNvSpPr>
            <a:spLocks noChangeArrowheads="1"/>
          </p:cNvSpPr>
          <p:nvPr/>
        </p:nvSpPr>
        <p:spPr bwMode="auto">
          <a:xfrm>
            <a:off x="5718175" y="3851275"/>
            <a:ext cx="2216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t>São Paulo, Brazil</a:t>
            </a:r>
          </a:p>
        </p:txBody>
      </p:sp>
      <p:pic>
        <p:nvPicPr>
          <p:cNvPr id="19462" name="Picture 9" descr="http://www.aljazeera.com/mritems/imagecache/mbdxxlarge/mritems/images/2013/8/10/2013810174134256580_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305300"/>
            <a:ext cx="4572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additive="base">
                                        <p:cTn id="7" dur="500"/>
                                        <p:tgtEl>
                                          <p:spTgt spid="28674"/>
                                        </p:tgtEl>
                                        <p:attrNameLst>
                                          <p:attrName>ppt_y</p:attrName>
                                        </p:attrNameLst>
                                      </p:cBhvr>
                                      <p:tavLst>
                                        <p:tav tm="0">
                                          <p:val>
                                            <p:strVal val="#ppt_y+#ppt_h*1.125000"/>
                                          </p:val>
                                        </p:tav>
                                        <p:tav tm="100000">
                                          <p:val>
                                            <p:strVal val="#ppt_y"/>
                                          </p:val>
                                        </p:tav>
                                      </p:tavLst>
                                    </p:anim>
                                    <p:animEffect transition="in" filter="wipe(up)">
                                      <p:cBhvr>
                                        <p:cTn id="8" dur="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a:latin typeface="Calibri" charset="0"/>
                <a:ea typeface="MS PGothic" charset="0"/>
              </a:rPr>
              <a:t>Water</a:t>
            </a:r>
          </a:p>
        </p:txBody>
      </p:sp>
      <p:sp>
        <p:nvSpPr>
          <p:cNvPr id="30722" name="Content Placeholder 2"/>
          <p:cNvSpPr>
            <a:spLocks noGrp="1"/>
          </p:cNvSpPr>
          <p:nvPr>
            <p:ph idx="1"/>
          </p:nvPr>
        </p:nvSpPr>
        <p:spPr>
          <a:xfrm>
            <a:off x="0" y="1417638"/>
            <a:ext cx="5181600" cy="4708525"/>
          </a:xfrm>
        </p:spPr>
        <p:txBody>
          <a:bodyPr/>
          <a:lstStyle/>
          <a:p>
            <a:pPr eaLnBrk="1" hangingPunct="1"/>
            <a:r>
              <a:rPr lang="en-US" sz="3000">
                <a:latin typeface="Calibri" charset="0"/>
                <a:ea typeface="MS PGothic" charset="0"/>
              </a:rPr>
              <a:t>Improved access to water and sanitation in recent years</a:t>
            </a:r>
          </a:p>
          <a:p>
            <a:pPr eaLnBrk="1" hangingPunct="1"/>
            <a:r>
              <a:rPr lang="en-US" sz="3000">
                <a:latin typeface="Calibri" charset="0"/>
                <a:ea typeface="MS PGothic" charset="0"/>
              </a:rPr>
              <a:t>Remaining  challenges:</a:t>
            </a:r>
          </a:p>
          <a:p>
            <a:pPr lvl="1" eaLnBrk="1" hangingPunct="1"/>
            <a:r>
              <a:rPr lang="en-US">
                <a:latin typeface="Calibri" charset="0"/>
                <a:ea typeface="MS PGothic" charset="0"/>
              </a:rPr>
              <a:t>access in favelas</a:t>
            </a:r>
          </a:p>
          <a:p>
            <a:pPr lvl="1" eaLnBrk="1" hangingPunct="1"/>
            <a:r>
              <a:rPr lang="en-US">
                <a:latin typeface="Calibri" charset="0"/>
                <a:ea typeface="MS PGothic" charset="0"/>
              </a:rPr>
              <a:t>water scarcity, especially        in the Northeast </a:t>
            </a:r>
          </a:p>
          <a:p>
            <a:pPr lvl="1" eaLnBrk="1" hangingPunct="1"/>
            <a:r>
              <a:rPr lang="en-US">
                <a:latin typeface="Calibri" charset="0"/>
                <a:ea typeface="MS PGothic" charset="0"/>
              </a:rPr>
              <a:t>water pollution, especially    in the Southeast</a:t>
            </a:r>
          </a:p>
        </p:txBody>
      </p:sp>
      <p:pic>
        <p:nvPicPr>
          <p:cNvPr id="21508" name="Picture 7" descr="Favelaside2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838" y="2089150"/>
            <a:ext cx="4370387"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additive="base">
                                        <p:cTn id="7" dur="500"/>
                                        <p:tgtEl>
                                          <p:spTgt spid="30722"/>
                                        </p:tgtEl>
                                        <p:attrNameLst>
                                          <p:attrName>ppt_y</p:attrName>
                                        </p:attrNameLst>
                                      </p:cBhvr>
                                      <p:tavLst>
                                        <p:tav tm="0">
                                          <p:val>
                                            <p:strVal val="#ppt_y+#ppt_h*1.125000"/>
                                          </p:val>
                                        </p:tav>
                                        <p:tav tm="100000">
                                          <p:val>
                                            <p:strVal val="#ppt_y"/>
                                          </p:val>
                                        </p:tav>
                                      </p:tavLst>
                                    </p:anim>
                                    <p:animEffect transition="in" filter="wipe(up)">
                                      <p:cBhvr>
                                        <p:cTn id="8" dur="5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Title 1"/>
          <p:cNvSpPr>
            <a:spLocks noGrp="1"/>
          </p:cNvSpPr>
          <p:nvPr>
            <p:ph type="title"/>
          </p:nvPr>
        </p:nvSpPr>
        <p:spPr>
          <a:xfrm>
            <a:off x="4660900" y="274638"/>
            <a:ext cx="4025900" cy="1143000"/>
          </a:xfrm>
        </p:spPr>
        <p:txBody>
          <a:bodyPr/>
          <a:lstStyle/>
          <a:p>
            <a:pPr eaLnBrk="1" hangingPunct="1"/>
            <a:r>
              <a:rPr lang="en-US">
                <a:latin typeface="Calibri" charset="0"/>
                <a:ea typeface="MS PGothic" charset="0"/>
              </a:rPr>
              <a:t>Environmental Concerns</a:t>
            </a:r>
          </a:p>
        </p:txBody>
      </p:sp>
      <p:sp>
        <p:nvSpPr>
          <p:cNvPr id="32770" name="Content Placeholder 2"/>
          <p:cNvSpPr>
            <a:spLocks noGrp="1"/>
          </p:cNvSpPr>
          <p:nvPr>
            <p:ph idx="1"/>
          </p:nvPr>
        </p:nvSpPr>
        <p:spPr>
          <a:xfrm>
            <a:off x="406400" y="3330575"/>
            <a:ext cx="4254500" cy="2214563"/>
          </a:xfrm>
        </p:spPr>
        <p:txBody>
          <a:bodyPr/>
          <a:lstStyle/>
          <a:p>
            <a:pPr eaLnBrk="1" hangingPunct="1"/>
            <a:r>
              <a:rPr lang="en-US">
                <a:latin typeface="Calibri" charset="0"/>
                <a:ea typeface="MS PGothic" charset="0"/>
              </a:rPr>
              <a:t>Water supply</a:t>
            </a:r>
          </a:p>
          <a:p>
            <a:pPr eaLnBrk="1" hangingPunct="1"/>
            <a:r>
              <a:rPr lang="en-US">
                <a:latin typeface="Calibri" charset="0"/>
                <a:ea typeface="MS PGothic" charset="0"/>
              </a:rPr>
              <a:t>Amazon degradation</a:t>
            </a:r>
          </a:p>
          <a:p>
            <a:pPr eaLnBrk="1" hangingPunct="1"/>
            <a:r>
              <a:rPr lang="en-US">
                <a:latin typeface="Calibri" charset="0"/>
                <a:ea typeface="MS PGothic" charset="0"/>
              </a:rPr>
              <a:t>Deforestation</a:t>
            </a:r>
          </a:p>
        </p:txBody>
      </p:sp>
      <p:pic>
        <p:nvPicPr>
          <p:cNvPr id="23556" name="Picture 5" descr="http://d2ouvy59p0dg6k.cloudfront.net/img/amazon_deforestation_map_3672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8213" y="3152775"/>
            <a:ext cx="4211637"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7" descr="http://resources1.news.com.au/images/2012/11/28/1226525/514669-121128-brazil-deforesta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274638"/>
            <a:ext cx="472122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additive="base">
                                        <p:cTn id="7" dur="500"/>
                                        <p:tgtEl>
                                          <p:spTgt spid="32770"/>
                                        </p:tgtEl>
                                        <p:attrNameLst>
                                          <p:attrName>ppt_y</p:attrName>
                                        </p:attrNameLst>
                                      </p:cBhvr>
                                      <p:tavLst>
                                        <p:tav tm="0">
                                          <p:val>
                                            <p:strVal val="#ppt_y+#ppt_h*1.125000"/>
                                          </p:val>
                                        </p:tav>
                                        <p:tav tm="100000">
                                          <p:val>
                                            <p:strVal val="#ppt_y"/>
                                          </p:val>
                                        </p:tav>
                                      </p:tavLst>
                                    </p:anim>
                                    <p:animEffect transition="in" filter="wipe(up)">
                                      <p:cBhvr>
                                        <p:cTn id="8" dur="500"/>
                                        <p:tgtEl>
                                          <p:spTgt spid="32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502558"/>
            <a:ext cx="8229600" cy="1143000"/>
          </a:xfrm>
        </p:spPr>
        <p:txBody>
          <a:bodyPr/>
          <a:lstStyle/>
          <a:p>
            <a:r>
              <a:rPr lang="en-US" dirty="0" err="1"/>
              <a:t>Histórias</a:t>
            </a:r>
            <a:r>
              <a:rPr lang="en-US" dirty="0"/>
              <a:t>/</a:t>
            </a:r>
            <a:r>
              <a:rPr lang="en-US" dirty="0" smtClean="0"/>
              <a:t>Histories</a:t>
            </a:r>
            <a:br>
              <a:rPr lang="en-US" dirty="0" smtClean="0"/>
            </a:br>
            <a:r>
              <a:rPr lang="en-US" dirty="0" smtClean="0"/>
              <a:t>Artist Introduction: </a:t>
            </a:r>
            <a:br>
              <a:rPr lang="en-US" dirty="0" smtClean="0"/>
            </a:br>
            <a:r>
              <a:rPr lang="en-US" dirty="0" err="1" smtClean="0"/>
              <a:t>Caio</a:t>
            </a:r>
            <a:r>
              <a:rPr lang="en-US" dirty="0" smtClean="0"/>
              <a:t> </a:t>
            </a:r>
            <a:r>
              <a:rPr lang="en-US" dirty="0" err="1"/>
              <a:t>Reisewitz</a:t>
            </a:r>
            <a:r>
              <a:rPr lang="en-US" dirty="0"/>
              <a:t> </a:t>
            </a:r>
            <a:r>
              <a:rPr lang="en-US" dirty="0" smtClean="0"/>
              <a:t> </a:t>
            </a:r>
            <a:endParaRPr lang="en-US" dirty="0">
              <a:latin typeface="Calibri" charset="0"/>
              <a:ea typeface="MS PGothic" charset="0"/>
            </a:endParaRPr>
          </a:p>
        </p:txBody>
      </p:sp>
      <p:sp>
        <p:nvSpPr>
          <p:cNvPr id="3" name="Content Placeholder 2"/>
          <p:cNvSpPr>
            <a:spLocks noGrp="1"/>
          </p:cNvSpPr>
          <p:nvPr>
            <p:ph idx="1"/>
          </p:nvPr>
        </p:nvSpPr>
        <p:spPr>
          <a:xfrm>
            <a:off x="457200" y="1600200"/>
            <a:ext cx="8499475" cy="4987925"/>
          </a:xfrm>
        </p:spPr>
        <p:txBody>
          <a:bodyPr/>
          <a:lstStyle/>
          <a:p>
            <a:pPr marL="0" indent="0">
              <a:buNone/>
            </a:pPr>
            <a:endParaRPr lang="en-US" dirty="0"/>
          </a:p>
          <a:p>
            <a:endParaRPr lang="en-US" dirty="0"/>
          </a:p>
          <a:p>
            <a:pPr lvl="0"/>
            <a:endParaRPr lang="en-US" dirty="0"/>
          </a:p>
          <a:p>
            <a:pPr lvl="0"/>
            <a:endParaRPr lang="en-US" dirty="0"/>
          </a:p>
          <a:p>
            <a:pPr marL="0" indent="0">
              <a:buNone/>
            </a:pPr>
            <a:endParaRPr lang="en-US" dirty="0">
              <a:latin typeface="Calibri" charset="0"/>
              <a:ea typeface="MS PGothic" charset="0"/>
            </a:endParaRPr>
          </a:p>
        </p:txBody>
      </p:sp>
      <p:pic>
        <p:nvPicPr>
          <p:cNvPr id="2" name="Picture 1" descr="Issue215_Interior_Pages-dragged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6638" y="2310853"/>
            <a:ext cx="3506506" cy="4547147"/>
          </a:xfrm>
          <a:prstGeom prst="rect">
            <a:avLst/>
          </a:prstGeom>
        </p:spPr>
      </p:pic>
    </p:spTree>
    <p:extLst>
      <p:ext uri="{BB962C8B-B14F-4D97-AF65-F5344CB8AC3E}">
        <p14:creationId xmlns:p14="http://schemas.microsoft.com/office/powerpoint/2010/main" val="266271501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828158"/>
            <a:ext cx="8229600" cy="1143000"/>
          </a:xfrm>
        </p:spPr>
        <p:txBody>
          <a:bodyPr/>
          <a:lstStyle/>
          <a:p>
            <a:pPr lvl="0"/>
            <a:r>
              <a:rPr lang="en-US" dirty="0" err="1"/>
              <a:t>Histórias</a:t>
            </a:r>
            <a:r>
              <a:rPr lang="en-US" dirty="0"/>
              <a:t>/</a:t>
            </a:r>
            <a:r>
              <a:rPr lang="en-US" dirty="0" smtClean="0"/>
              <a:t>Histories </a:t>
            </a:r>
            <a:br>
              <a:rPr lang="en-US" dirty="0" smtClean="0"/>
            </a:br>
            <a:r>
              <a:rPr lang="en-US" dirty="0" smtClean="0"/>
              <a:t>Artist Introduction: </a:t>
            </a:r>
            <a:br>
              <a:rPr lang="en-US" dirty="0" smtClean="0"/>
            </a:br>
            <a:r>
              <a:rPr lang="en-US" dirty="0" smtClean="0"/>
              <a:t>Virginia </a:t>
            </a:r>
            <a:r>
              <a:rPr lang="en-US" dirty="0"/>
              <a:t>de Medeiros</a:t>
            </a:r>
            <a:br>
              <a:rPr lang="en-US" dirty="0"/>
            </a:br>
            <a:endParaRPr lang="en-US" dirty="0">
              <a:latin typeface="Calibri" charset="0"/>
              <a:ea typeface="MS PGothic" charset="0"/>
            </a:endParaRPr>
          </a:p>
        </p:txBody>
      </p:sp>
      <p:sp>
        <p:nvSpPr>
          <p:cNvPr id="3" name="Content Placeholder 2"/>
          <p:cNvSpPr>
            <a:spLocks noGrp="1"/>
          </p:cNvSpPr>
          <p:nvPr>
            <p:ph idx="1"/>
          </p:nvPr>
        </p:nvSpPr>
        <p:spPr>
          <a:xfrm>
            <a:off x="457200" y="1600200"/>
            <a:ext cx="8499475" cy="4987925"/>
          </a:xfrm>
        </p:spPr>
        <p:txBody>
          <a:bodyPr/>
          <a:lstStyle/>
          <a:p>
            <a:pPr lvl="0"/>
            <a:endParaRPr lang="en-US" dirty="0"/>
          </a:p>
          <a:p>
            <a:pPr lvl="0"/>
            <a:endParaRPr lang="en-US" dirty="0"/>
          </a:p>
          <a:p>
            <a:pPr marL="0" indent="0">
              <a:buNone/>
            </a:pPr>
            <a:endParaRPr lang="en-US" dirty="0">
              <a:latin typeface="Calibri" charset="0"/>
              <a:ea typeface="MS PGothic" charset="0"/>
            </a:endParaRPr>
          </a:p>
        </p:txBody>
      </p:sp>
      <p:pic>
        <p:nvPicPr>
          <p:cNvPr id="2" name="Picture 1" descr="2.Fabula-do-Olh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670" y="2228275"/>
            <a:ext cx="6535106" cy="4359850"/>
          </a:xfrm>
          <a:prstGeom prst="rect">
            <a:avLst/>
          </a:prstGeom>
        </p:spPr>
      </p:pic>
    </p:spTree>
    <p:extLst>
      <p:ext uri="{BB962C8B-B14F-4D97-AF65-F5344CB8AC3E}">
        <p14:creationId xmlns:p14="http://schemas.microsoft.com/office/powerpoint/2010/main" val="388193064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469998"/>
            <a:ext cx="8229600" cy="1143000"/>
          </a:xfrm>
        </p:spPr>
        <p:txBody>
          <a:bodyPr/>
          <a:lstStyle/>
          <a:p>
            <a:r>
              <a:rPr lang="en-US" dirty="0" err="1"/>
              <a:t>Histórias</a:t>
            </a:r>
            <a:r>
              <a:rPr lang="en-US" dirty="0"/>
              <a:t>/</a:t>
            </a:r>
            <a:r>
              <a:rPr lang="en-US" dirty="0" smtClean="0"/>
              <a:t>Histories </a:t>
            </a:r>
            <a:br>
              <a:rPr lang="en-US" dirty="0" smtClean="0"/>
            </a:br>
            <a:r>
              <a:rPr lang="en-US" dirty="0" smtClean="0"/>
              <a:t>Artist Introduction:  </a:t>
            </a:r>
            <a:br>
              <a:rPr lang="en-US" dirty="0" smtClean="0"/>
            </a:br>
            <a:r>
              <a:rPr lang="en-US" b="1" dirty="0" err="1" smtClean="0"/>
              <a:t>Jonathas</a:t>
            </a:r>
            <a:r>
              <a:rPr lang="en-US" b="1" dirty="0" smtClean="0"/>
              <a:t> </a:t>
            </a:r>
            <a:r>
              <a:rPr lang="en-US" b="1" dirty="0"/>
              <a:t>de Andrade</a:t>
            </a:r>
            <a:r>
              <a:rPr lang="en-US" b="1" i="1" dirty="0"/>
              <a:t> </a:t>
            </a:r>
            <a:endParaRPr lang="en-US" dirty="0">
              <a:latin typeface="Calibri" charset="0"/>
              <a:ea typeface="MS PGothic" charset="0"/>
            </a:endParaRPr>
          </a:p>
        </p:txBody>
      </p:sp>
      <p:sp>
        <p:nvSpPr>
          <p:cNvPr id="3" name="Content Placeholder 2"/>
          <p:cNvSpPr>
            <a:spLocks noGrp="1"/>
          </p:cNvSpPr>
          <p:nvPr>
            <p:ph idx="1"/>
          </p:nvPr>
        </p:nvSpPr>
        <p:spPr>
          <a:xfrm>
            <a:off x="457200" y="1600200"/>
            <a:ext cx="8499475" cy="4987925"/>
          </a:xfrm>
        </p:spPr>
        <p:txBody>
          <a:bodyPr/>
          <a:lstStyle/>
          <a:p>
            <a:pPr marL="0" lvl="0" indent="0">
              <a:buNone/>
            </a:pPr>
            <a:endParaRPr lang="en-US" dirty="0"/>
          </a:p>
          <a:p>
            <a:pPr lvl="0"/>
            <a:endParaRPr lang="en-US" dirty="0"/>
          </a:p>
          <a:p>
            <a:pPr lvl="0"/>
            <a:endParaRPr lang="en-US" dirty="0"/>
          </a:p>
          <a:p>
            <a:pPr marL="0" indent="0">
              <a:buNone/>
            </a:pPr>
            <a:endParaRPr lang="en-US" dirty="0">
              <a:latin typeface="Calibri" charset="0"/>
              <a:ea typeface="MS PGothic" charset="0"/>
            </a:endParaRPr>
          </a:p>
        </p:txBody>
      </p:sp>
      <p:pic>
        <p:nvPicPr>
          <p:cNvPr id="2" name="Picture 1" descr="bio_andrade_27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388540"/>
            <a:ext cx="3492500" cy="2667000"/>
          </a:xfrm>
          <a:prstGeom prst="rect">
            <a:avLst/>
          </a:prstGeom>
        </p:spPr>
      </p:pic>
      <p:pic>
        <p:nvPicPr>
          <p:cNvPr id="6" name="Picture 5" descr="Josivan_Rodrigues-0505_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4909" y="3559240"/>
            <a:ext cx="4331891" cy="2889626"/>
          </a:xfrm>
          <a:prstGeom prst="rect">
            <a:avLst/>
          </a:prstGeom>
        </p:spPr>
      </p:pic>
    </p:spTree>
    <p:extLst>
      <p:ext uri="{BB962C8B-B14F-4D97-AF65-F5344CB8AC3E}">
        <p14:creationId xmlns:p14="http://schemas.microsoft.com/office/powerpoint/2010/main" val="310191013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78348" y="213953"/>
            <a:ext cx="8983713" cy="6644047"/>
          </a:xfrm>
          <a:prstGeom prst="rect">
            <a:avLst/>
          </a:prstGeom>
        </p:spPr>
      </p:pic>
      <p:sp>
        <p:nvSpPr>
          <p:cNvPr id="11" name="Subtitle 6"/>
          <p:cNvSpPr txBox="1">
            <a:spLocks/>
          </p:cNvSpPr>
          <p:nvPr/>
        </p:nvSpPr>
        <p:spPr bwMode="auto">
          <a:xfrm>
            <a:off x="1053953" y="1233106"/>
            <a:ext cx="7772400" cy="52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MS PGothic" panose="020B0600070205080204" pitchFamily="34" charset="-128"/>
                <a:cs typeface="MS PGothic" charset="0"/>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MS PGothic" panose="020B0600070205080204" pitchFamily="34" charset="-128"/>
                <a:cs typeface="MS PGothic" charset="0"/>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MS PGothic" panose="020B0600070205080204" pitchFamily="34" charset="-128"/>
                <a:cs typeface="MS PGothic" charset="0"/>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S PGothic" panose="020B0600070205080204" pitchFamily="34" charset="-128"/>
                <a:cs typeface="MS PGothic" charset="0"/>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S PGothic" panose="020B0600070205080204" pitchFamily="34" charset="-128"/>
                <a:cs typeface="MS PGothic"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800" dirty="0" smtClean="0">
                <a:solidFill>
                  <a:schemeClr val="tx1"/>
                </a:solidFill>
              </a:rPr>
              <a:t>3</a:t>
            </a:r>
            <a:r>
              <a:rPr lang="is-IS" sz="2800" dirty="0" smtClean="0">
                <a:solidFill>
                  <a:schemeClr val="tx1"/>
                </a:solidFill>
              </a:rPr>
              <a:t>… Things you learned from today’s lesson</a:t>
            </a:r>
          </a:p>
          <a:p>
            <a:pPr marL="914400" lvl="1" indent="-457200" algn="l">
              <a:buFont typeface="Arial"/>
              <a:buChar char="•"/>
            </a:pPr>
            <a:r>
              <a:rPr lang="is-IS" dirty="0" smtClean="0">
                <a:solidFill>
                  <a:schemeClr val="tx1"/>
                </a:solidFill>
              </a:rPr>
              <a:t> </a:t>
            </a:r>
          </a:p>
          <a:p>
            <a:pPr marL="914400" lvl="1" indent="-457200" algn="l">
              <a:buFont typeface="Arial"/>
              <a:buChar char="•"/>
            </a:pPr>
            <a:r>
              <a:rPr lang="is-IS" dirty="0" smtClean="0">
                <a:solidFill>
                  <a:schemeClr val="tx1"/>
                </a:solidFill>
              </a:rPr>
              <a:t> </a:t>
            </a:r>
          </a:p>
          <a:p>
            <a:pPr marL="914400" lvl="1" indent="-457200" algn="l">
              <a:buFont typeface="Arial"/>
              <a:buChar char="•"/>
            </a:pPr>
            <a:r>
              <a:rPr lang="is-IS" dirty="0" smtClean="0">
                <a:solidFill>
                  <a:schemeClr val="tx1"/>
                </a:solidFill>
              </a:rPr>
              <a:t> </a:t>
            </a:r>
          </a:p>
          <a:p>
            <a:pPr algn="l"/>
            <a:r>
              <a:rPr lang="is-IS" sz="2800" dirty="0" smtClean="0">
                <a:solidFill>
                  <a:schemeClr val="tx1"/>
                </a:solidFill>
              </a:rPr>
              <a:t>2... Questions you have about the content</a:t>
            </a:r>
          </a:p>
          <a:p>
            <a:pPr marL="914400" lvl="1" indent="-457200" algn="l">
              <a:buFont typeface="Arial"/>
              <a:buChar char="•"/>
            </a:pPr>
            <a:r>
              <a:rPr lang="is-IS" dirty="0" smtClean="0">
                <a:solidFill>
                  <a:schemeClr val="tx1"/>
                </a:solidFill>
              </a:rPr>
              <a:t> </a:t>
            </a:r>
          </a:p>
          <a:p>
            <a:pPr marL="914400" lvl="1" indent="-457200" algn="l">
              <a:buFont typeface="Arial"/>
              <a:buChar char="•"/>
            </a:pPr>
            <a:r>
              <a:rPr lang="is-IS" dirty="0" smtClean="0">
                <a:solidFill>
                  <a:schemeClr val="tx1"/>
                </a:solidFill>
              </a:rPr>
              <a:t> </a:t>
            </a:r>
          </a:p>
          <a:p>
            <a:pPr algn="l"/>
            <a:r>
              <a:rPr lang="is-IS" sz="2800" dirty="0" smtClean="0">
                <a:solidFill>
                  <a:schemeClr val="tx1"/>
                </a:solidFill>
              </a:rPr>
              <a:t>1... Thing you would like to learn more about</a:t>
            </a:r>
          </a:p>
          <a:p>
            <a:pPr marL="914400" lvl="1" indent="-457200" algn="l">
              <a:buFont typeface="Arial"/>
              <a:buChar char="•"/>
            </a:pPr>
            <a:r>
              <a:rPr lang="is-IS" dirty="0" smtClean="0">
                <a:solidFill>
                  <a:schemeClr val="tx1"/>
                </a:solidFill>
              </a:rPr>
              <a:t> </a:t>
            </a:r>
          </a:p>
          <a:p>
            <a:pPr marL="914400" lvl="1" indent="-457200" algn="l">
              <a:buFont typeface="Arial"/>
              <a:buChar char="•"/>
            </a:pPr>
            <a:endParaRPr lang="is-IS" dirty="0" smtClean="0"/>
          </a:p>
          <a:p>
            <a:pPr marL="914400" lvl="1" indent="-457200" algn="l">
              <a:buFont typeface="Arial"/>
              <a:buChar char="•"/>
            </a:pPr>
            <a:endParaRPr lang="is-IS" dirty="0" smtClean="0"/>
          </a:p>
          <a:p>
            <a:pPr algn="l"/>
            <a:endParaRPr lang="en-US" dirty="0"/>
          </a:p>
        </p:txBody>
      </p:sp>
      <p:sp>
        <p:nvSpPr>
          <p:cNvPr id="13" name="Title 5"/>
          <p:cNvSpPr txBox="1">
            <a:spLocks/>
          </p:cNvSpPr>
          <p:nvPr/>
        </p:nvSpPr>
        <p:spPr bwMode="auto">
          <a:xfrm>
            <a:off x="888284" y="213953"/>
            <a:ext cx="7247897" cy="85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83"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83"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83"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83"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83" charset="0"/>
              </a:defRPr>
            </a:lvl6pPr>
            <a:lvl7pPr marL="914400" algn="ctr" defTabSz="457200" rtl="0" fontAlgn="base">
              <a:spcBef>
                <a:spcPct val="0"/>
              </a:spcBef>
              <a:spcAft>
                <a:spcPct val="0"/>
              </a:spcAft>
              <a:defRPr sz="4400">
                <a:solidFill>
                  <a:schemeClr val="tx1"/>
                </a:solidFill>
                <a:latin typeface="Calibri" pitchFamily="-83" charset="0"/>
              </a:defRPr>
            </a:lvl7pPr>
            <a:lvl8pPr marL="1371600" algn="ctr" defTabSz="457200" rtl="0" fontAlgn="base">
              <a:spcBef>
                <a:spcPct val="0"/>
              </a:spcBef>
              <a:spcAft>
                <a:spcPct val="0"/>
              </a:spcAft>
              <a:defRPr sz="4400">
                <a:solidFill>
                  <a:schemeClr val="tx1"/>
                </a:solidFill>
                <a:latin typeface="Calibri" pitchFamily="-83" charset="0"/>
              </a:defRPr>
            </a:lvl8pPr>
            <a:lvl9pPr marL="1828800" algn="ctr" defTabSz="457200" rtl="0" fontAlgn="base">
              <a:spcBef>
                <a:spcPct val="0"/>
              </a:spcBef>
              <a:spcAft>
                <a:spcPct val="0"/>
              </a:spcAft>
              <a:defRPr sz="4400">
                <a:solidFill>
                  <a:schemeClr val="tx1"/>
                </a:solidFill>
                <a:latin typeface="Calibri" pitchFamily="-83" charset="0"/>
              </a:defRPr>
            </a:lvl9pPr>
          </a:lstStyle>
          <a:p>
            <a:r>
              <a:rPr lang="en-US" sz="3600" dirty="0" smtClean="0"/>
              <a:t>Exit Ticket</a:t>
            </a:r>
            <a:endParaRPr lang="en-US" sz="3600" dirty="0"/>
          </a:p>
        </p:txBody>
      </p:sp>
    </p:spTree>
    <p:extLst>
      <p:ext uri="{BB962C8B-B14F-4D97-AF65-F5344CB8AC3E}">
        <p14:creationId xmlns:p14="http://schemas.microsoft.com/office/powerpoint/2010/main" val="1524800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a:latin typeface="Calibri" charset="0"/>
                <a:ea typeface="MS PGothic" charset="0"/>
              </a:rPr>
              <a:t>Mental Cartography</a:t>
            </a:r>
          </a:p>
        </p:txBody>
      </p:sp>
      <p:sp>
        <p:nvSpPr>
          <p:cNvPr id="3" name="Content Placeholder 2"/>
          <p:cNvSpPr>
            <a:spLocks noGrp="1"/>
          </p:cNvSpPr>
          <p:nvPr>
            <p:ph idx="1"/>
          </p:nvPr>
        </p:nvSpPr>
        <p:spPr>
          <a:xfrm>
            <a:off x="457200" y="1600200"/>
            <a:ext cx="8499475" cy="4987925"/>
          </a:xfrm>
        </p:spPr>
        <p:txBody>
          <a:bodyPr/>
          <a:lstStyle/>
          <a:p>
            <a:r>
              <a:rPr lang="en-US">
                <a:latin typeface="Calibri" charset="0"/>
                <a:ea typeface="MS PGothic" charset="0"/>
              </a:rPr>
              <a:t>Close your eyes</a:t>
            </a:r>
          </a:p>
          <a:p>
            <a:r>
              <a:rPr lang="en-US" i="1">
                <a:latin typeface="Calibri" charset="0"/>
                <a:ea typeface="MS PGothic" charset="0"/>
              </a:rPr>
              <a:t>Envision</a:t>
            </a:r>
            <a:r>
              <a:rPr lang="en-US">
                <a:latin typeface="Calibri" charset="0"/>
                <a:ea typeface="MS PGothic" charset="0"/>
              </a:rPr>
              <a:t> the Western Hemisphere in your mind</a:t>
            </a:r>
          </a:p>
          <a:p>
            <a:pPr lvl="1" eaLnBrk="1" hangingPunct="1"/>
            <a:r>
              <a:rPr lang="en-US">
                <a:latin typeface="Calibri" charset="0"/>
                <a:ea typeface="MS PGothic" charset="0"/>
              </a:rPr>
              <a:t>What does it look like?</a:t>
            </a:r>
          </a:p>
          <a:p>
            <a:pPr lvl="1" eaLnBrk="1" hangingPunct="1"/>
            <a:r>
              <a:rPr lang="en-US">
                <a:latin typeface="Calibri" charset="0"/>
                <a:ea typeface="MS PGothic" charset="0"/>
              </a:rPr>
              <a:t>What natural features do you see</a:t>
            </a:r>
          </a:p>
          <a:p>
            <a:pPr lvl="1" eaLnBrk="1" hangingPunct="1"/>
            <a:r>
              <a:rPr lang="en-US">
                <a:latin typeface="Calibri" charset="0"/>
                <a:ea typeface="MS PGothic" charset="0"/>
              </a:rPr>
              <a:t>What human-made structures are there?</a:t>
            </a:r>
          </a:p>
          <a:p>
            <a:r>
              <a:rPr lang="en-US">
                <a:latin typeface="Calibri" charset="0"/>
                <a:ea typeface="MS PGothic" charset="0"/>
              </a:rPr>
              <a:t>Open your eyes, pick up your pencil, and draw your mental map of the Western Hemisphere, labeling as many places and features as you can</a:t>
            </a:r>
          </a:p>
          <a:p>
            <a:endParaRPr lang="en-US">
              <a:latin typeface="Calibri" charset="0"/>
              <a:ea typeface="MS PGothic"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atin typeface="Calibri" charset="0"/>
                <a:ea typeface="MS PGothic" charset="0"/>
              </a:rPr>
              <a:t>With a shoulder partner…</a:t>
            </a:r>
          </a:p>
        </p:txBody>
      </p:sp>
      <p:sp>
        <p:nvSpPr>
          <p:cNvPr id="5123" name="Content Placeholder 2"/>
          <p:cNvSpPr>
            <a:spLocks noGrp="1"/>
          </p:cNvSpPr>
          <p:nvPr>
            <p:ph idx="1"/>
          </p:nvPr>
        </p:nvSpPr>
        <p:spPr/>
        <p:txBody>
          <a:bodyPr/>
          <a:lstStyle/>
          <a:p>
            <a:pPr marL="0" indent="0">
              <a:buFont typeface="Arial" charset="0"/>
              <a:buNone/>
            </a:pPr>
            <a:r>
              <a:rPr lang="en-US" dirty="0">
                <a:latin typeface="Calibri" charset="0"/>
                <a:ea typeface="MS PGothic" charset="0"/>
              </a:rPr>
              <a:t>…Share your maps, noting:</a:t>
            </a:r>
          </a:p>
          <a:p>
            <a:pPr lvl="1">
              <a:buFont typeface="Wingdings" charset="0"/>
              <a:buChar char="Ø"/>
            </a:pPr>
            <a:r>
              <a:rPr lang="en-US" dirty="0">
                <a:latin typeface="Calibri" charset="0"/>
                <a:ea typeface="MS PGothic" charset="0"/>
              </a:rPr>
              <a:t>What places or features did both of you draw?</a:t>
            </a:r>
          </a:p>
          <a:p>
            <a:pPr lvl="1">
              <a:buFont typeface="Wingdings" charset="0"/>
              <a:buChar char="Ø"/>
            </a:pPr>
            <a:r>
              <a:rPr lang="en-US" dirty="0">
                <a:latin typeface="Calibri" charset="0"/>
                <a:ea typeface="MS PGothic" charset="0"/>
              </a:rPr>
              <a:t>What places or features did you both label</a:t>
            </a:r>
            <a:r>
              <a:rPr lang="en-US" dirty="0" smtClean="0">
                <a:latin typeface="Calibri" charset="0"/>
                <a:ea typeface="MS PGothic" charset="0"/>
              </a:rPr>
              <a:t>?</a:t>
            </a:r>
          </a:p>
          <a:p>
            <a:pPr lvl="1">
              <a:buFont typeface="Wingdings" charset="0"/>
              <a:buChar char="Ø"/>
            </a:pPr>
            <a:r>
              <a:rPr lang="en-US" dirty="0" smtClean="0">
                <a:latin typeface="Calibri" charset="0"/>
                <a:ea typeface="MS PGothic" charset="0"/>
              </a:rPr>
              <a:t>What do you know about the features you drew?</a:t>
            </a:r>
            <a:endParaRPr lang="en-US" dirty="0">
              <a:latin typeface="Calibri" charset="0"/>
              <a:ea typeface="MS PGothic" charset="0"/>
            </a:endParaRPr>
          </a:p>
          <a:p>
            <a:pPr lvl="1">
              <a:buFont typeface="Wingdings" charset="0"/>
              <a:buChar char="Ø"/>
            </a:pPr>
            <a:r>
              <a:rPr lang="en-US" dirty="0">
                <a:latin typeface="Calibri" charset="0"/>
                <a:ea typeface="MS PGothic" charset="0"/>
              </a:rPr>
              <a:t>What differences are there between the two maps?</a:t>
            </a:r>
          </a:p>
          <a:p>
            <a:pPr marL="0" indent="0">
              <a:buFont typeface="Arial" charset="0"/>
              <a:buNone/>
            </a:pPr>
            <a:r>
              <a:rPr lang="en-US" dirty="0">
                <a:latin typeface="Calibri" charset="0"/>
                <a:ea typeface="MS PGothic" charset="0"/>
              </a:rPr>
              <a:t>What generalizations can you make about your maps?</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dirty="0" smtClean="0">
                <a:latin typeface="Calibri" charset="0"/>
                <a:ea typeface="MS PGothic" charset="0"/>
              </a:rPr>
              <a:t>Discussion</a:t>
            </a:r>
            <a:endParaRPr lang="en-US" dirty="0">
              <a:latin typeface="Calibri" charset="0"/>
              <a:ea typeface="MS PGothic" charset="0"/>
            </a:endParaRPr>
          </a:p>
        </p:txBody>
      </p:sp>
      <p:sp>
        <p:nvSpPr>
          <p:cNvPr id="5123" name="Content Placeholder 2"/>
          <p:cNvSpPr>
            <a:spLocks noGrp="1"/>
          </p:cNvSpPr>
          <p:nvPr>
            <p:ph idx="1"/>
          </p:nvPr>
        </p:nvSpPr>
        <p:spPr/>
        <p:txBody>
          <a:bodyPr/>
          <a:lstStyle/>
          <a:p>
            <a:pPr>
              <a:spcBef>
                <a:spcPts val="0"/>
              </a:spcBef>
            </a:pPr>
            <a:r>
              <a:rPr lang="en-US" sz="3300" dirty="0" smtClean="0"/>
              <a:t>What </a:t>
            </a:r>
            <a:r>
              <a:rPr lang="en-US" sz="3300" dirty="0"/>
              <a:t>generalizations can you make about your maps?</a:t>
            </a:r>
          </a:p>
          <a:p>
            <a:pPr lvl="0">
              <a:spcBef>
                <a:spcPts val="0"/>
              </a:spcBef>
            </a:pPr>
            <a:r>
              <a:rPr lang="en-US" sz="3300" dirty="0"/>
              <a:t>What are some things your maps had in common? </a:t>
            </a:r>
          </a:p>
          <a:p>
            <a:pPr lvl="0">
              <a:spcBef>
                <a:spcPts val="0"/>
              </a:spcBef>
            </a:pPr>
            <a:r>
              <a:rPr lang="en-US" sz="3300" dirty="0"/>
              <a:t>What were some differences?</a:t>
            </a:r>
          </a:p>
          <a:p>
            <a:pPr lvl="0">
              <a:spcBef>
                <a:spcPts val="0"/>
              </a:spcBef>
            </a:pPr>
            <a:r>
              <a:rPr lang="en-US" sz="3300" dirty="0"/>
              <a:t>What are some possible explanations for the commonalities and differences?</a:t>
            </a:r>
          </a:p>
          <a:p>
            <a:pPr lvl="0">
              <a:spcBef>
                <a:spcPts val="0"/>
              </a:spcBef>
            </a:pPr>
            <a:r>
              <a:rPr lang="en-US" sz="3300" dirty="0"/>
              <a:t>How accurate do you think your maps are?</a:t>
            </a:r>
          </a:p>
        </p:txBody>
      </p:sp>
    </p:spTree>
    <p:extLst>
      <p:ext uri="{BB962C8B-B14F-4D97-AF65-F5344CB8AC3E}">
        <p14:creationId xmlns:p14="http://schemas.microsoft.com/office/powerpoint/2010/main" val="3484299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fade">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fade">
                                      <p:cBhvr>
                                        <p:cTn id="17" dur="5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fade">
                                      <p:cBhvr>
                                        <p:cTn id="22" dur="500"/>
                                        <p:tgtEl>
                                          <p:spTgt spid="51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123">
                                            <p:txEl>
                                              <p:pRg st="4" end="4"/>
                                            </p:txEl>
                                          </p:spTgt>
                                        </p:tgtEl>
                                        <p:attrNameLst>
                                          <p:attrName>style.visibility</p:attrName>
                                        </p:attrNameLst>
                                      </p:cBhvr>
                                      <p:to>
                                        <p:strVal val="visible"/>
                                      </p:to>
                                    </p:set>
                                    <p:animEffect transition="in" filter="fade">
                                      <p:cBhvr>
                                        <p:cTn id="27" dur="500"/>
                                        <p:tgtEl>
                                          <p:spTgt spid="51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fld id="{379D0CCC-DA8A-E843-BE85-4187D48E5CB6}" type="slidenum">
              <a:rPr lang="en-US" sz="1200">
                <a:latin typeface="Verdana" charset="0"/>
              </a:rPr>
              <a:pPr/>
              <a:t>5</a:t>
            </a:fld>
            <a:endParaRPr lang="en-US" sz="1200">
              <a:latin typeface="Verdana" charset="0"/>
            </a:endParaRPr>
          </a:p>
        </p:txBody>
      </p:sp>
      <p:pic>
        <p:nvPicPr>
          <p:cNvPr id="6147" name="Picture 5" descr="https://upload.wikimedia.org/wikipedia/commons/f/f3/N%26SAmerica-po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39" y="0"/>
            <a:ext cx="4560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3902244" y="-40974"/>
            <a:ext cx="5771676" cy="702701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60338" y="101600"/>
            <a:ext cx="8229600" cy="1143000"/>
          </a:xfrm>
        </p:spPr>
        <p:txBody>
          <a:bodyPr/>
          <a:lstStyle/>
          <a:p>
            <a:r>
              <a:rPr lang="en-US">
                <a:latin typeface="Calibri" charset="0"/>
                <a:ea typeface="MS PGothic" charset="0"/>
              </a:rPr>
              <a:t>Facts about Brazil</a:t>
            </a:r>
          </a:p>
        </p:txBody>
      </p:sp>
      <p:sp>
        <p:nvSpPr>
          <p:cNvPr id="7171" name="Content Placeholder 2"/>
          <p:cNvSpPr>
            <a:spLocks noGrp="1"/>
          </p:cNvSpPr>
          <p:nvPr>
            <p:ph idx="1"/>
          </p:nvPr>
        </p:nvSpPr>
        <p:spPr>
          <a:xfrm>
            <a:off x="0" y="1117600"/>
            <a:ext cx="6862763" cy="4525963"/>
          </a:xfrm>
        </p:spPr>
        <p:txBody>
          <a:bodyPr/>
          <a:lstStyle/>
          <a:p>
            <a:r>
              <a:rPr lang="en-US" sz="3100">
                <a:latin typeface="Calibri" charset="0"/>
                <a:ea typeface="MS PGothic" charset="0"/>
              </a:rPr>
              <a:t>5</a:t>
            </a:r>
            <a:r>
              <a:rPr lang="en-US" sz="3100" baseline="30000">
                <a:latin typeface="Calibri" charset="0"/>
                <a:ea typeface="MS PGothic" charset="0"/>
              </a:rPr>
              <a:t>th</a:t>
            </a:r>
            <a:r>
              <a:rPr lang="en-US" sz="3100">
                <a:latin typeface="Calibri" charset="0"/>
                <a:ea typeface="MS PGothic" charset="0"/>
              </a:rPr>
              <a:t> largest country in the world                       (both geographic size and population)</a:t>
            </a:r>
          </a:p>
          <a:p>
            <a:r>
              <a:rPr lang="en-US" sz="3100">
                <a:latin typeface="Calibri" charset="0"/>
                <a:ea typeface="MS PGothic" charset="0"/>
              </a:rPr>
              <a:t>Largest Portuguese-speaking          country in the world</a:t>
            </a:r>
          </a:p>
          <a:p>
            <a:r>
              <a:rPr lang="en-US" sz="3100">
                <a:latin typeface="Calibri" charset="0"/>
                <a:ea typeface="MS PGothic" charset="0"/>
              </a:rPr>
              <a:t>Has the world's largest              population of Roman Catholics </a:t>
            </a:r>
          </a:p>
          <a:p>
            <a:r>
              <a:rPr lang="en-US" sz="3100">
                <a:latin typeface="Calibri" charset="0"/>
                <a:ea typeface="MS PGothic" charset="0"/>
              </a:rPr>
              <a:t>It is a federal republic, composed         of the Federal District, 26 states,        and 5,570 municipalities</a:t>
            </a:r>
          </a:p>
          <a:p>
            <a:r>
              <a:rPr lang="en-US" sz="3100">
                <a:latin typeface="Calibri" charset="0"/>
                <a:ea typeface="MS PGothic" charset="0"/>
              </a:rPr>
              <a:t>Capital is Brasília</a:t>
            </a:r>
          </a:p>
        </p:txBody>
      </p:sp>
      <p:pic>
        <p:nvPicPr>
          <p:cNvPr id="7172" name="Picture 8" descr="https://www.awesomestories.com/images/user/7b5c18a0c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3100" y="92075"/>
            <a:ext cx="2022475"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6" descr="http://www.brazil-help.com/mapa_do_brasi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1513" y="2803525"/>
            <a:ext cx="3392487"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2"/>
          <p:cNvSpPr txBox="1">
            <a:spLocks noChangeArrowheads="1"/>
          </p:cNvSpPr>
          <p:nvPr/>
        </p:nvSpPr>
        <p:spPr bwMode="auto">
          <a:xfrm>
            <a:off x="568325" y="2830513"/>
            <a:ext cx="35036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eaLnBrk="1" hangingPunct="1"/>
            <a:r>
              <a:rPr lang="en-US" sz="2500"/>
              <a:t>Brasília, capital of Brazil</a:t>
            </a:r>
          </a:p>
        </p:txBody>
      </p:sp>
      <p:pic>
        <p:nvPicPr>
          <p:cNvPr id="8195" name="Picture 14" descr="http://www.picpicx.com/wp-content/uploads/2014/08/cfadfedeed20f88c82125b6aa8dc8c8b.jpg?63bea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06763"/>
            <a:ext cx="5326063" cy="355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12" descr="http://www.greece-map.net/south-america/maps/brazil-map.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1938" y="26988"/>
            <a:ext cx="5072062"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3648075" y="406400"/>
            <a:ext cx="2532063" cy="1143000"/>
          </a:xfrm>
        </p:spPr>
        <p:txBody>
          <a:bodyPr>
            <a:normAutofit fontScale="90000"/>
          </a:bodyPr>
          <a:lstStyle/>
          <a:p>
            <a:pPr eaLnBrk="1" hangingPunct="1">
              <a:defRPr/>
            </a:pPr>
            <a:r>
              <a:rPr lang="en-US" sz="4000" dirty="0">
                <a:ea typeface="ＭＳ Ｐゴシック" charset="0"/>
                <a:cs typeface="ＭＳ Ｐゴシック" charset="0"/>
              </a:rPr>
              <a:t>A Brief History of</a:t>
            </a:r>
            <a:br>
              <a:rPr lang="en-US" sz="4000" dirty="0">
                <a:ea typeface="ＭＳ Ｐゴシック" charset="0"/>
                <a:cs typeface="ＭＳ Ｐゴシック" charset="0"/>
              </a:rPr>
            </a:br>
            <a:r>
              <a:rPr lang="en-US" sz="4000" dirty="0" smtClean="0">
                <a:ea typeface="ＭＳ Ｐゴシック" charset="0"/>
                <a:cs typeface="ＭＳ Ｐゴシック" charset="0"/>
              </a:rPr>
              <a:t>Brazil</a:t>
            </a:r>
            <a:endParaRPr lang="en-US" sz="4000" dirty="0">
              <a:ea typeface="ＭＳ Ｐゴシック" charset="0"/>
              <a:cs typeface="ＭＳ Ｐゴシック" charset="0"/>
            </a:endParaRPr>
          </a:p>
        </p:txBody>
      </p:sp>
      <p:sp>
        <p:nvSpPr>
          <p:cNvPr id="18434" name="Content Placeholder 2"/>
          <p:cNvSpPr>
            <a:spLocks noGrp="1"/>
          </p:cNvSpPr>
          <p:nvPr>
            <p:ph idx="1"/>
          </p:nvPr>
        </p:nvSpPr>
        <p:spPr>
          <a:xfrm>
            <a:off x="203200" y="2728913"/>
            <a:ext cx="8229600" cy="4002087"/>
          </a:xfrm>
        </p:spPr>
        <p:txBody>
          <a:bodyPr/>
          <a:lstStyle/>
          <a:p>
            <a:pPr eaLnBrk="1" hangingPunct="1">
              <a:lnSpc>
                <a:spcPct val="80000"/>
              </a:lnSpc>
            </a:pPr>
            <a:r>
              <a:rPr lang="en-US" sz="2800">
                <a:latin typeface="Calibri" charset="0"/>
                <a:ea typeface="MS PGothic" charset="0"/>
              </a:rPr>
              <a:t>Brazil was inhabited by indigenous peoples </a:t>
            </a:r>
          </a:p>
          <a:p>
            <a:pPr eaLnBrk="1" hangingPunct="1">
              <a:lnSpc>
                <a:spcPct val="80000"/>
              </a:lnSpc>
            </a:pPr>
            <a:r>
              <a:rPr lang="en-US" sz="2800">
                <a:latin typeface="Calibri" charset="0"/>
                <a:ea typeface="MS PGothic" charset="0"/>
              </a:rPr>
              <a:t>1500: Portuguese explorer Pedro Álvares Cabral claimed the area for Portugal</a:t>
            </a:r>
          </a:p>
          <a:p>
            <a:pPr eaLnBrk="1" hangingPunct="1">
              <a:lnSpc>
                <a:spcPct val="80000"/>
              </a:lnSpc>
            </a:pPr>
            <a:r>
              <a:rPr lang="en-US" sz="2800">
                <a:latin typeface="Calibri" charset="0"/>
                <a:ea typeface="MS PGothic" charset="0"/>
              </a:rPr>
              <a:t>1822: independence from Portugal, with the creation of the Empire of Brazil</a:t>
            </a:r>
          </a:p>
          <a:p>
            <a:pPr eaLnBrk="1" hangingPunct="1">
              <a:lnSpc>
                <a:spcPct val="80000"/>
              </a:lnSpc>
            </a:pPr>
            <a:r>
              <a:rPr lang="en-US" sz="2800">
                <a:latin typeface="Calibri" charset="0"/>
                <a:ea typeface="MS PGothic" charset="0"/>
              </a:rPr>
              <a:t>1889: became a presidential republic following a military </a:t>
            </a:r>
            <a:r>
              <a:rPr lang="en-US" sz="2800" i="1">
                <a:latin typeface="Calibri" charset="0"/>
                <a:ea typeface="MS PGothic" charset="0"/>
              </a:rPr>
              <a:t>coup d'état</a:t>
            </a:r>
            <a:r>
              <a:rPr lang="en-US" sz="2800">
                <a:latin typeface="Calibri" charset="0"/>
                <a:ea typeface="MS PGothic" charset="0"/>
              </a:rPr>
              <a:t> </a:t>
            </a:r>
          </a:p>
          <a:p>
            <a:pPr eaLnBrk="1" hangingPunct="1">
              <a:lnSpc>
                <a:spcPct val="80000"/>
              </a:lnSpc>
            </a:pPr>
            <a:r>
              <a:rPr lang="en-US" sz="2800">
                <a:latin typeface="Calibri" charset="0"/>
                <a:ea typeface="MS PGothic" charset="0"/>
              </a:rPr>
              <a:t>1964: a military junta came to power </a:t>
            </a:r>
          </a:p>
          <a:p>
            <a:pPr eaLnBrk="1" hangingPunct="1">
              <a:lnSpc>
                <a:spcPct val="80000"/>
              </a:lnSpc>
            </a:pPr>
            <a:r>
              <a:rPr lang="en-US" sz="2800">
                <a:latin typeface="Calibri" charset="0"/>
                <a:ea typeface="MS PGothic" charset="0"/>
              </a:rPr>
              <a:t>1985: a civilian government was instituted</a:t>
            </a:r>
            <a:endParaRPr lang="en-US" sz="2700">
              <a:latin typeface="Calibri" charset="0"/>
              <a:ea typeface="MS PGothic" charset="0"/>
            </a:endParaRPr>
          </a:p>
        </p:txBody>
      </p:sp>
      <p:pic>
        <p:nvPicPr>
          <p:cNvPr id="10244" name="Picture 10" descr="http://www.thirteen.org/edonline/wideangle/videobank/maps/samerica_brazi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6313" y="187325"/>
            <a:ext cx="2995612"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6" descr="https://upload.wikimedia.org/wikipedia/commons/e/ea/Pedro_alvares_cabral_discovery_of_brazil_1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7325"/>
            <a:ext cx="3648075"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additive="base">
                                        <p:cTn id="7" dur="500"/>
                                        <p:tgtEl>
                                          <p:spTgt spid="18434"/>
                                        </p:tgtEl>
                                        <p:attrNameLst>
                                          <p:attrName>ppt_y</p:attrName>
                                        </p:attrNameLst>
                                      </p:cBhvr>
                                      <p:tavLst>
                                        <p:tav tm="0">
                                          <p:val>
                                            <p:strVal val="#ppt_y+#ppt_h*1.125000"/>
                                          </p:val>
                                        </p:tav>
                                        <p:tav tm="100000">
                                          <p:val>
                                            <p:strVal val="#ppt_y"/>
                                          </p:val>
                                        </p:tav>
                                      </p:tavLst>
                                    </p:anim>
                                    <p:animEffect transition="in" filter="wipe(up)">
                                      <p:cBhvr>
                                        <p:cTn id="8"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31750"/>
            <a:ext cx="8229600" cy="1143000"/>
          </a:xfrm>
        </p:spPr>
        <p:txBody>
          <a:bodyPr/>
          <a:lstStyle/>
          <a:p>
            <a:r>
              <a:rPr lang="en-US">
                <a:latin typeface="Calibri" charset="0"/>
                <a:ea typeface="MS PGothic" charset="0"/>
              </a:rPr>
              <a:t>Current Government</a:t>
            </a:r>
          </a:p>
        </p:txBody>
      </p:sp>
      <p:sp>
        <p:nvSpPr>
          <p:cNvPr id="12291" name="Content Placeholder 2"/>
          <p:cNvSpPr>
            <a:spLocks noGrp="1"/>
          </p:cNvSpPr>
          <p:nvPr>
            <p:ph sz="half" idx="1"/>
          </p:nvPr>
        </p:nvSpPr>
        <p:spPr>
          <a:xfrm>
            <a:off x="396875" y="2300288"/>
            <a:ext cx="4219575" cy="4021137"/>
          </a:xfrm>
        </p:spPr>
        <p:txBody>
          <a:bodyPr/>
          <a:lstStyle/>
          <a:p>
            <a:r>
              <a:rPr lang="en-US" sz="3000">
                <a:latin typeface="Calibri" charset="0"/>
                <a:ea typeface="MS PGothic" charset="0"/>
              </a:rPr>
              <a:t>Voting: voluntary 16-18 years and over 70; compulsory 18 to 70 years of age</a:t>
            </a:r>
          </a:p>
          <a:p>
            <a:r>
              <a:rPr lang="en-US" sz="3000">
                <a:latin typeface="Calibri" charset="0"/>
                <a:ea typeface="MS PGothic" charset="0"/>
              </a:rPr>
              <a:t>Chief of state:  President</a:t>
            </a:r>
          </a:p>
          <a:p>
            <a:r>
              <a:rPr lang="en-US" sz="3000">
                <a:latin typeface="Calibri" charset="0"/>
                <a:ea typeface="MS PGothic" charset="0"/>
              </a:rPr>
              <a:t>Cabinet: appointed by the President </a:t>
            </a:r>
          </a:p>
        </p:txBody>
      </p:sp>
      <p:sp>
        <p:nvSpPr>
          <p:cNvPr id="12292" name="Content Placeholder 3"/>
          <p:cNvSpPr>
            <a:spLocks noGrp="1"/>
          </p:cNvSpPr>
          <p:nvPr>
            <p:ph sz="half" idx="2"/>
          </p:nvPr>
        </p:nvSpPr>
        <p:spPr>
          <a:xfrm>
            <a:off x="4846638" y="5837238"/>
            <a:ext cx="4038600" cy="969962"/>
          </a:xfrm>
        </p:spPr>
        <p:txBody>
          <a:bodyPr/>
          <a:lstStyle/>
          <a:p>
            <a:pPr marL="0" indent="0">
              <a:buFont typeface="Arial" charset="0"/>
              <a:buNone/>
            </a:pPr>
            <a:r>
              <a:rPr lang="en-US">
                <a:latin typeface="Calibri" charset="0"/>
                <a:ea typeface="MS PGothic" charset="0"/>
              </a:rPr>
              <a:t>President Dilma Rousseff </a:t>
            </a:r>
            <a:r>
              <a:rPr lang="en-US" sz="2200">
                <a:latin typeface="Calibri" charset="0"/>
                <a:ea typeface="MS PGothic" charset="0"/>
              </a:rPr>
              <a:t>(assumed office January 1, 2011)</a:t>
            </a:r>
          </a:p>
        </p:txBody>
      </p:sp>
      <p:pic>
        <p:nvPicPr>
          <p:cNvPr id="12293" name="Picture 2" descr="https://upload.wikimedia.org/wikipedia/commons/8/81/Dilma_Rousseff_-_foto_oficial_2011-01-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7150" y="1022350"/>
            <a:ext cx="3190875"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4" descr="https://upload.wikimedia.org/wikipedia/commons/thumb/b/bf/Coat_of_arms_of_Brazil.svg/140px-Coat_of_arms_of_Brazil.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5" y="120650"/>
            <a:ext cx="2092325"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3321</TotalTime>
  <Words>1362</Words>
  <Application>Microsoft Macintosh PowerPoint</Application>
  <PresentationFormat>On-screen Show (4:3)</PresentationFormat>
  <Paragraphs>134</Paragraphs>
  <Slides>19</Slides>
  <Notes>11</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Histórias/Histories:</vt:lpstr>
      <vt:lpstr>Mental Cartography</vt:lpstr>
      <vt:lpstr>With a shoulder partner…</vt:lpstr>
      <vt:lpstr>Discussion</vt:lpstr>
      <vt:lpstr>PowerPoint Presentation</vt:lpstr>
      <vt:lpstr>Facts about Brazil</vt:lpstr>
      <vt:lpstr>PowerPoint Presentation</vt:lpstr>
      <vt:lpstr>A Brief History of Brazil</vt:lpstr>
      <vt:lpstr>Current Government</vt:lpstr>
      <vt:lpstr>Languages &amp; Cultures</vt:lpstr>
      <vt:lpstr>Religion</vt:lpstr>
      <vt:lpstr>Economy</vt:lpstr>
      <vt:lpstr>Urbanization</vt:lpstr>
      <vt:lpstr>Water</vt:lpstr>
      <vt:lpstr>Environmental Concerns</vt:lpstr>
      <vt:lpstr>Histórias/Histories Artist Introduction:  Caio Reisewitz  </vt:lpstr>
      <vt:lpstr>Histórias/Histories  Artist Introduction:  Virginia de Medeiros </vt:lpstr>
      <vt:lpstr>Histórias/Histories  Artist Introduction:   Jonathas de Andrade </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Ramón Esono Ebalé b. 1977, Equatorial Guinea</dc:title>
  <dc:creator>SARAH T TRAVIS</dc:creator>
  <cp:lastModifiedBy>Noel Smith</cp:lastModifiedBy>
  <cp:revision>120</cp:revision>
  <dcterms:created xsi:type="dcterms:W3CDTF">2013-07-02T01:47:56Z</dcterms:created>
  <dcterms:modified xsi:type="dcterms:W3CDTF">2016-01-21T17:22:09Z</dcterms:modified>
</cp:coreProperties>
</file>