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notesMasterIdLst>
    <p:notesMasterId r:id="rId18"/>
  </p:notesMasterIdLst>
  <p:sldIdLst>
    <p:sldId id="256" r:id="rId2"/>
    <p:sldId id="260" r:id="rId3"/>
    <p:sldId id="257" r:id="rId4"/>
    <p:sldId id="262" r:id="rId5"/>
    <p:sldId id="261" r:id="rId6"/>
    <p:sldId id="267" r:id="rId7"/>
    <p:sldId id="268" r:id="rId8"/>
    <p:sldId id="269" r:id="rId9"/>
    <p:sldId id="270" r:id="rId10"/>
    <p:sldId id="271" r:id="rId11"/>
    <p:sldId id="272" r:id="rId12"/>
    <p:sldId id="273" r:id="rId13"/>
    <p:sldId id="274"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36202" autoAdjust="0"/>
  </p:normalViewPr>
  <p:slideViewPr>
    <p:cSldViewPr snapToGrid="0" snapToObjects="1" showGuides="1">
      <p:cViewPr varScale="1">
        <p:scale>
          <a:sx n="28" d="100"/>
          <a:sy n="28" d="100"/>
        </p:scale>
        <p:origin x="-4144" y="-112"/>
      </p:cViewPr>
      <p:guideLst>
        <p:guide orient="horz" pos="642"/>
        <p:guide pos="17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9D18E-16B8-3444-B140-092A65F28264}" type="datetimeFigureOut">
              <a:rPr lang="en-US" smtClean="0"/>
              <a:t>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70EAB5-78E7-F246-AC67-575A171A4B29}" type="slidenum">
              <a:rPr lang="en-US" smtClean="0"/>
              <a:t>‹#›</a:t>
            </a:fld>
            <a:endParaRPr lang="en-US"/>
          </a:p>
        </p:txBody>
      </p:sp>
    </p:spTree>
    <p:extLst>
      <p:ext uri="{BB962C8B-B14F-4D97-AF65-F5344CB8AC3E}">
        <p14:creationId xmlns:p14="http://schemas.microsoft.com/office/powerpoint/2010/main" val="36951747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terbras.eu/region/" TargetMode="External"/><Relationship Id="rId4" Type="http://schemas.openxmlformats.org/officeDocument/2006/relationships/hyperlink" Target="http://www.brazil.org.za/recife.html" TargetMode="External"/><Relationship Id="rId5" Type="http://schemas.openxmlformats.org/officeDocument/2006/relationships/hyperlink" Target="http://www.geographia.com/brazil/recife/recife04.htm" TargetMode="External"/><Relationship Id="rId6" Type="http://schemas.openxmlformats.org/officeDocument/2006/relationships/hyperlink" Target="http://www.geographia.com/brazil/recife/business.htm" TargetMode="External"/><Relationship Id="rId7" Type="http://schemas.openxmlformats.org/officeDocument/2006/relationships/hyperlink" Target="http://www.geographia.com/brazil/recife/usefulfacts.htm" TargetMode="External"/><Relationship Id="rId8" Type="http://schemas.openxmlformats.org/officeDocument/2006/relationships/hyperlink" Target="http://articles.latimes.com/2012/may/24/world/la-fg-brazil-migration-20120524" TargetMode="External"/><Relationship Id="rId9" Type="http://schemas.openxmlformats.org/officeDocument/2006/relationships/hyperlink" Target="http://www.recifeguide.com/basics/history.php" TargetMode="External"/><Relationship Id="rId10" Type="http://schemas.openxmlformats.org/officeDocument/2006/relationships/hyperlink" Target="http://www.nationsonline.org/oneworld/countries_by_area.htm"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blogs.guggenheim.org/map/on-the-map-jonathas-de-andrades-political-practice-map-artists-at-the-biennale-and-sara-razas-curatorial-approach/"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retrieved from: https://</a:t>
            </a:r>
            <a:r>
              <a:rPr lang="en-US" dirty="0" err="1" smtClean="0"/>
              <a:t>flagspot.net</a:t>
            </a:r>
            <a:r>
              <a:rPr lang="en-US" dirty="0" smtClean="0"/>
              <a:t>/flags/</a:t>
            </a:r>
            <a:r>
              <a:rPr lang="en-US" dirty="0" err="1" smtClean="0"/>
              <a:t>br-pe-re.html</a:t>
            </a:r>
            <a:endParaRPr lang="en-US" dirty="0" smtClean="0"/>
          </a:p>
          <a:p>
            <a:endParaRPr lang="en-US" dirty="0" smtClean="0"/>
          </a:p>
          <a:p>
            <a:r>
              <a:rPr lang="en-US" sz="1200" b="1" u="sng" kern="1200" dirty="0" smtClean="0">
                <a:solidFill>
                  <a:schemeClr val="tx1"/>
                </a:solidFill>
                <a:effectLst/>
                <a:latin typeface="+mn-lt"/>
                <a:ea typeface="+mn-ea"/>
                <a:cs typeface="+mn-cs"/>
              </a:rPr>
              <a:t>Essential Questions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what ways may bureaucracy and the manipulation of the law in Recife, Brazil decide who is in charge of what?  </a:t>
            </a:r>
          </a:p>
          <a:p>
            <a:pPr lvl="0"/>
            <a:r>
              <a:rPr lang="en-US" sz="1200" kern="1200" dirty="0" smtClean="0">
                <a:solidFill>
                  <a:schemeClr val="tx1"/>
                </a:solidFill>
                <a:effectLst/>
                <a:latin typeface="+mn-lt"/>
                <a:ea typeface="+mn-ea"/>
                <a:cs typeface="+mn-cs"/>
              </a:rPr>
              <a:t>In what ways may bureaucracy and the manipulation of the law in Recife, Brazil decide who and what is important?</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Instructional Objective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will:</a:t>
            </a:r>
          </a:p>
          <a:p>
            <a:pPr lvl="0"/>
            <a:r>
              <a:rPr lang="en-US" sz="1200" kern="1200" dirty="0" smtClean="0">
                <a:solidFill>
                  <a:schemeClr val="tx1"/>
                </a:solidFill>
                <a:effectLst/>
                <a:latin typeface="+mn-lt"/>
                <a:ea typeface="+mn-ea"/>
                <a:cs typeface="+mn-cs"/>
              </a:rPr>
              <a:t>Contemplate the purpose of laws by thinking about and discussing a series of questions via a think-pair-share activity.</a:t>
            </a:r>
          </a:p>
          <a:p>
            <a:pPr lvl="0"/>
            <a:r>
              <a:rPr lang="en-US" sz="1200" kern="1200" dirty="0" smtClean="0">
                <a:solidFill>
                  <a:schemeClr val="tx1"/>
                </a:solidFill>
                <a:effectLst/>
                <a:latin typeface="+mn-lt"/>
                <a:ea typeface="+mn-ea"/>
                <a:cs typeface="+mn-cs"/>
              </a:rPr>
              <a:t>Unpack, via small group and whole class discussion, in what ways bureaucracy and the manipulation of the law decides who is in charge of what as well as who and what is important?</a:t>
            </a:r>
          </a:p>
          <a:p>
            <a:pPr lvl="0"/>
            <a:r>
              <a:rPr lang="en-US" sz="1200" kern="1200" dirty="0" smtClean="0">
                <a:solidFill>
                  <a:schemeClr val="tx1"/>
                </a:solidFill>
                <a:effectLst/>
                <a:latin typeface="+mn-lt"/>
                <a:ea typeface="+mn-ea"/>
                <a:cs typeface="+mn-cs"/>
              </a:rPr>
              <a:t>Write thoughts and feelings evoked from the words and images of Andrade’s </a:t>
            </a:r>
            <a:r>
              <a:rPr lang="en-US" sz="1200" i="1" kern="1200" dirty="0" smtClean="0">
                <a:solidFill>
                  <a:schemeClr val="tx1"/>
                </a:solidFill>
                <a:effectLst/>
                <a:latin typeface="+mn-lt"/>
                <a:ea typeface="+mn-ea"/>
                <a:cs typeface="+mn-cs"/>
              </a:rPr>
              <a:t>The Uprising</a:t>
            </a:r>
            <a:r>
              <a:rPr lang="en-US" sz="1200" kern="1200" dirty="0" smtClean="0">
                <a:solidFill>
                  <a:schemeClr val="tx1"/>
                </a:solidFill>
                <a:effectLst/>
                <a:latin typeface="+mn-lt"/>
                <a:ea typeface="+mn-ea"/>
                <a:cs typeface="+mn-cs"/>
              </a:rPr>
              <a:t> via a gallery walk.</a:t>
            </a:r>
          </a:p>
          <a:p>
            <a:pPr lvl="0"/>
            <a:r>
              <a:rPr lang="en-US" sz="1200" kern="1200" dirty="0" smtClean="0">
                <a:solidFill>
                  <a:schemeClr val="tx1"/>
                </a:solidFill>
                <a:effectLst/>
                <a:latin typeface="+mn-lt"/>
                <a:ea typeface="+mn-ea"/>
                <a:cs typeface="+mn-cs"/>
              </a:rPr>
              <a:t>Demonstrate their comprehension of the ways the government and laws of Recife affect the daily lives and livelihood of the carters via an exit card</a:t>
            </a:r>
          </a:p>
          <a:p>
            <a:pPr lvl="0"/>
            <a:r>
              <a:rPr lang="en-US" sz="1200" kern="1200" dirty="0" smtClean="0">
                <a:solidFill>
                  <a:schemeClr val="tx1"/>
                </a:solidFill>
                <a:effectLst/>
                <a:latin typeface="+mn-lt"/>
                <a:ea typeface="+mn-ea"/>
                <a:cs typeface="+mn-cs"/>
              </a:rPr>
              <a:t>Show their comprehension of the ways Andrade’s work is important to the carters via an exit card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a:t>
            </a:fld>
            <a:endParaRPr lang="en-US"/>
          </a:p>
        </p:txBody>
      </p:sp>
    </p:spTree>
    <p:extLst>
      <p:ext uri="{BB962C8B-B14F-4D97-AF65-F5344CB8AC3E}">
        <p14:creationId xmlns:p14="http://schemas.microsoft.com/office/powerpoint/2010/main" val="2733287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sz="1200" kern="1200" dirty="0" smtClean="0">
                <a:solidFill>
                  <a:schemeClr val="tx1"/>
                </a:solidFill>
                <a:latin typeface="+mn-lt"/>
                <a:ea typeface="+mn-ea"/>
                <a:cs typeface="+mn-cs"/>
              </a:rPr>
              <a:t>“Alongside this panorama, from the point of view of legality, having farm animals within the urban perimeter is not on. Recife is officially regarded as an entirely urban city, unlike several others which combine rural stretches with urban ones. Therefore, all this rural circuit is illegal: the carts, the horses, the fairs, everything has to be invisible to the eyes of the authorities and, as absolutely concrete fact, it does exist in the marginalization and by virtue of a certain pact of cynicism.” </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10</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 </a:t>
            </a:r>
            <a:r>
              <a:rPr lang="en-US" baseline="0" dirty="0" smtClean="0"/>
              <a:t>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sz="1200" kern="1200" dirty="0" smtClean="0">
                <a:solidFill>
                  <a:schemeClr val="tx1"/>
                </a:solidFill>
                <a:latin typeface="+mn-lt"/>
                <a:ea typeface="+mn-ea"/>
                <a:cs typeface="+mn-cs"/>
              </a:rPr>
              <a:t>“I have always thought that this contradiction is tantamount to a madness that is very revealing of the forces and ideologies present in the city. That is, what is understood, in silence, is that laws do not need to be exactly complied with, but they are there as reminders of who the real owner of the land is, and are used with a false legitimacy and the façade of democracy, to evict anyone who makes a nuisance of himself when it suits the owner.”</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11</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dirty="0" smtClean="0">
                <a:solidFill>
                  <a:srgbClr val="FFFFFF"/>
                </a:solidFill>
              </a:rPr>
              <a:t>“The idea of the project was to celebrate the giving of existence to the carts and horsemen by having them take the city by storm, the means being a cart race in the center of Recife. What would be impossible from the point of view of officialdom became possible because a movie was being shot. That is, the race would exist in movie and fictional terms and therefore could be authorized by the administration of the city/ the authorities. As to the men driving the carts, for them, the movie barely existed, what existed in concrete terms were precisely the race and the prizes.” </a:t>
            </a:r>
            <a:endParaRPr lang="en-US" b="1"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12</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dirty="0" smtClean="0">
                <a:solidFill>
                  <a:srgbClr val="FFFFFF"/>
                </a:solidFill>
              </a:rPr>
              <a:t>“In this case, art was what made it possible to have the node that meshed concreteness and invisibility, marginality and celebration, impossibility and insurrection, illegality and fiction. It was art that sparked off something that was absolutely uncertain and quite risky which would bring the men with carts and horses for a race through the city. It took place. After a long delay and being darned scared that no-one would turn up, 40 carts and various horsemen appeared and it all swelled to massive proportions that were difficult to control. Despite the difficulties in managing and organizing it all, the race was run and 10 carts won goats as a prize.”</a:t>
            </a:r>
            <a:endParaRPr lang="en-US" b="1"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13</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dirty="0" smtClean="0">
                <a:solidFill>
                  <a:srgbClr val="FFFFFF"/>
                </a:solidFill>
              </a:rPr>
              <a:t>“And before the prize-giving ceremony, a procession moved through the city with all those present. In a huge mélange of people, horses, carts, everyone got mixed up, climbed on the carts, got on to the sidewalks, and mass and action kept on being added to the procession. The cavalcade began on the route set; after a gallop, a cry went up; anarchy; and when it arrived in the final straight of </a:t>
            </a:r>
            <a:r>
              <a:rPr lang="en-US" dirty="0" err="1" smtClean="0">
                <a:solidFill>
                  <a:srgbClr val="FFFFFF"/>
                </a:solidFill>
              </a:rPr>
              <a:t>Guararapes</a:t>
            </a:r>
            <a:r>
              <a:rPr lang="en-US" dirty="0" smtClean="0">
                <a:solidFill>
                  <a:srgbClr val="FFFFFF"/>
                </a:solidFill>
              </a:rPr>
              <a:t> Avenue, it took on a life of its own that spurred the center into party spirit; burst through the original route and flew out of control in a magnificently autonomous way.”</a:t>
            </a:r>
          </a:p>
          <a:p>
            <a:endParaRPr lang="en-US" b="1"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14</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sz="1200" kern="1200" dirty="0" smtClean="0">
                <a:solidFill>
                  <a:schemeClr val="tx1"/>
                </a:solidFill>
                <a:latin typeface="+mn-lt"/>
                <a:ea typeface="+mn-ea"/>
                <a:cs typeface="+mn-cs"/>
              </a:rPr>
              <a:t>“The 1st Horse-Drawn Cart Race in the Centre of Recife took place in a context of imported rules, taken from boxes and whisked away when this fits in with developing the power of those who pronounce on rules. The asphalt city, the prohibition on carts disguising the backwardness. The backdrop is a system with a development plan, the power structure of which is cemented by the total dependence on the looseness of its own structures. This same spirit of underdevelopment with all its cosmetics and looseness offers up its constituent breaches as a space for the new </a:t>
            </a:r>
            <a:r>
              <a:rPr lang="en-US" sz="1200" kern="1200" dirty="0" err="1" smtClean="0">
                <a:solidFill>
                  <a:schemeClr val="tx1"/>
                </a:solidFill>
                <a:latin typeface="+mn-lt"/>
                <a:ea typeface="+mn-ea"/>
                <a:cs typeface="+mn-cs"/>
              </a:rPr>
              <a:t>invertedness</a:t>
            </a:r>
            <a:r>
              <a:rPr lang="en-US" sz="1200" kern="1200" dirty="0" smtClean="0">
                <a:solidFill>
                  <a:schemeClr val="tx1"/>
                </a:solidFill>
                <a:latin typeface="+mn-lt"/>
                <a:ea typeface="+mn-ea"/>
                <a:cs typeface="+mn-cs"/>
              </a:rPr>
              <a:t>, for other forms of permanence so that experimental freedom might be exercised within the oppression that it </a:t>
            </a:r>
            <a:r>
              <a:rPr lang="en-US" sz="1200" kern="1200" dirty="0" err="1" smtClean="0">
                <a:solidFill>
                  <a:schemeClr val="tx1"/>
                </a:solidFill>
                <a:latin typeface="+mn-lt"/>
                <a:ea typeface="+mn-ea"/>
                <a:cs typeface="+mn-cs"/>
              </a:rPr>
              <a:t>protagonizes</a:t>
            </a:r>
            <a:r>
              <a:rPr lang="en-US" sz="1200" kern="1200" dirty="0" smtClean="0">
                <a:solidFill>
                  <a:schemeClr val="tx1"/>
                </a:solidFill>
                <a:latin typeface="+mn-lt"/>
                <a:ea typeface="+mn-ea"/>
                <a:cs typeface="+mn-cs"/>
              </a:rPr>
              <a:t>.”</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15</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Quote taken</a:t>
            </a:r>
            <a:r>
              <a:rPr lang="en-US" sz="1200" kern="1200" baseline="0" dirty="0" smtClean="0">
                <a:solidFill>
                  <a:schemeClr val="tx1"/>
                </a:solidFill>
                <a:effectLst/>
                <a:latin typeface="+mn-lt"/>
                <a:ea typeface="+mn-ea"/>
                <a:cs typeface="+mn-cs"/>
              </a:rPr>
              <a:t> directly from: http://</a:t>
            </a:r>
            <a:r>
              <a:rPr lang="en-US" sz="1200" kern="1200" baseline="0" dirty="0" err="1" smtClean="0">
                <a:solidFill>
                  <a:schemeClr val="tx1"/>
                </a:solidFill>
                <a:effectLst/>
                <a:latin typeface="+mn-lt"/>
                <a:ea typeface="+mn-ea"/>
                <a:cs typeface="+mn-cs"/>
              </a:rPr>
              <a:t>www.guggenheim.org</a:t>
            </a:r>
            <a:r>
              <a:rPr lang="en-US" sz="1200" kern="1200" baseline="0" dirty="0" smtClean="0">
                <a:solidFill>
                  <a:schemeClr val="tx1"/>
                </a:solidFill>
                <a:effectLst/>
                <a:latin typeface="+mn-lt"/>
                <a:ea typeface="+mn-ea"/>
                <a:cs typeface="+mn-cs"/>
              </a:rPr>
              <a:t>/video/</a:t>
            </a:r>
            <a:r>
              <a:rPr lang="en-US" sz="1200" kern="1200" baseline="0" dirty="0" err="1" smtClean="0">
                <a:solidFill>
                  <a:schemeClr val="tx1"/>
                </a:solidFill>
                <a:effectLst/>
                <a:latin typeface="+mn-lt"/>
                <a:ea typeface="+mn-ea"/>
                <a:cs typeface="+mn-cs"/>
              </a:rPr>
              <a:t>jonathas</a:t>
            </a:r>
            <a:r>
              <a:rPr lang="en-US" sz="1200" kern="1200" baseline="0" dirty="0" smtClean="0">
                <a:solidFill>
                  <a:schemeClr val="tx1"/>
                </a:solidFill>
                <a:effectLst/>
                <a:latin typeface="+mn-lt"/>
                <a:ea typeface="+mn-ea"/>
                <a:cs typeface="+mn-cs"/>
              </a:rPr>
              <a:t>-de-</a:t>
            </a:r>
            <a:r>
              <a:rPr lang="en-US" sz="1200" kern="1200" baseline="0" dirty="0" err="1" smtClean="0">
                <a:solidFill>
                  <a:schemeClr val="tx1"/>
                </a:solidFill>
                <a:effectLst/>
                <a:latin typeface="+mn-lt"/>
                <a:ea typeface="+mn-ea"/>
                <a:cs typeface="+mn-cs"/>
              </a:rPr>
              <a:t>andrade</a:t>
            </a:r>
            <a:r>
              <a:rPr lang="en-US" sz="1200" kern="1200" baseline="0" dirty="0" smtClean="0">
                <a:solidFill>
                  <a:schemeClr val="tx1"/>
                </a:solidFill>
                <a:effectLst/>
                <a:latin typeface="+mn-lt"/>
                <a:ea typeface="+mn-ea"/>
                <a:cs typeface="+mn-cs"/>
              </a:rPr>
              <a:t>-on-history-fiction-and-power</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Think-Pair-Stand and Share:</a:t>
            </a:r>
            <a:r>
              <a:rPr lang="en-US" sz="1200" kern="1200" dirty="0" smtClean="0">
                <a:solidFill>
                  <a:schemeClr val="tx1"/>
                </a:solidFill>
                <a:effectLst/>
                <a:latin typeface="+mn-lt"/>
                <a:ea typeface="+mn-ea"/>
                <a:cs typeface="+mn-cs"/>
              </a:rPr>
              <a:t> Have a student volunteer read aloud the statement made by Andrade in the video, “For me, the mechanism of negotiating with the administration of the city . . . was interesting because it had to do so much [with] how bureaucracy and the manipulation of the law decides who is in charge of what—what is the limit or what is the borderline of being an outcast in society.” Tell the class that they will be engaging in a think-pair-stand and share process. In pairs, have students reflect on and share their insights regarding the statement based on what they learned in this lesson. Have each group come to a consensus. Each group will select a representative to stand and share their response with the class using the stand and share process. If students need a prompt, read aloud the remainder of the statement from Andrade (listed below and also stated in the video clip earlier).</a:t>
            </a:r>
            <a:endParaRPr lang="en-US" dirty="0" smtClean="0">
              <a:effectLst/>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Quote:</a:t>
            </a:r>
            <a:endParaRPr lang="en-US" dirty="0" smtClean="0">
              <a:effectLst/>
            </a:endParaRPr>
          </a:p>
          <a:p>
            <a:r>
              <a:rPr lang="en-US" sz="1200" kern="1200" dirty="0" smtClean="0">
                <a:solidFill>
                  <a:schemeClr val="tx1"/>
                </a:solidFill>
                <a:effectLst/>
                <a:latin typeface="+mn-lt"/>
                <a:ea typeface="+mn-ea"/>
                <a:cs typeface="+mn-cs"/>
              </a:rPr>
              <a:t>“Which makes the idea of law completely, explicitly, class-based. So I think the project is also speaking about this issue of the carters—they’re being prohibited by the city from going around—where they are so much a part of the local landscape. They make their living from the horse, through the transportation of goods. By law, they are invisible, also because of a lot of issues that are happening in Brazil with cities being totally gentrified and socially cleaned up in a very heavy way.”</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70EAB5-78E7-F246-AC67-575A171A4B29}" type="slidenum">
              <a:rPr lang="en-US" smtClean="0"/>
              <a:t>16</a:t>
            </a:fld>
            <a:endParaRPr lang="en-US"/>
          </a:p>
        </p:txBody>
      </p:sp>
    </p:spTree>
    <p:extLst>
      <p:ext uri="{BB962C8B-B14F-4D97-AF65-F5344CB8AC3E}">
        <p14:creationId xmlns:p14="http://schemas.microsoft.com/office/powerpoint/2010/main" val="378991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r</a:t>
            </a:r>
            <a:r>
              <a:rPr lang="en-US" dirty="0" smtClean="0"/>
              <a:t>etrieved from: http://</a:t>
            </a:r>
            <a:r>
              <a:rPr lang="en-US" dirty="0" err="1" smtClean="0"/>
              <a:t>cargocollective.com</a:t>
            </a:r>
            <a:r>
              <a:rPr lang="en-US" dirty="0" smtClean="0"/>
              <a:t>/</a:t>
            </a:r>
            <a:r>
              <a:rPr lang="en-US" dirty="0" err="1" smtClean="0"/>
              <a:t>jonathasdeandrade-eng</a:t>
            </a:r>
            <a:r>
              <a:rPr lang="en-US" dirty="0" smtClean="0"/>
              <a:t>/uprising</a:t>
            </a:r>
          </a:p>
          <a:p>
            <a:endParaRPr lang="en-US" dirty="0" smtClean="0"/>
          </a:p>
          <a:p>
            <a:r>
              <a:rPr lang="en-US" sz="1200" kern="1200" dirty="0" smtClean="0">
                <a:solidFill>
                  <a:schemeClr val="tx1"/>
                </a:solidFill>
                <a:effectLst/>
                <a:latin typeface="+mn-lt"/>
                <a:ea typeface="+mn-ea"/>
                <a:cs typeface="+mn-cs"/>
              </a:rPr>
              <a:t>Notes:</a:t>
            </a:r>
          </a:p>
          <a:p>
            <a:r>
              <a:rPr lang="en-US" sz="1200" kern="1200" dirty="0" smtClean="0">
                <a:solidFill>
                  <a:schemeClr val="tx1"/>
                </a:solidFill>
                <a:effectLst/>
                <a:latin typeface="+mn-lt"/>
                <a:ea typeface="+mn-ea"/>
                <a:cs typeface="+mn-cs"/>
              </a:rPr>
              <a:t>Have students engage in a Think-Pair-Share centered on the question, “What is the purpose of a law?” Have each group share their response/s with the entire class and write down all responses on the whiteboard. Have students examine all responses and engage in a whole class conversation on the topic. Additional questions to ask, “Who creates laws?” “For whom are laws created?” “In what ways may laws favor and/or limit certain groups of people?” “How does something become a law in the United States?” “Do you think laws are created in the same manner in Brazil as they are in the United States?”</a:t>
            </a:r>
            <a:r>
              <a:rPr lang="en-US" dirty="0" smtClean="0">
                <a:effectLst/>
              </a:rPr>
              <a:t> </a:t>
            </a:r>
          </a:p>
          <a:p>
            <a:r>
              <a:rPr lang="en-US" sz="1200" kern="1200" dirty="0" smtClean="0">
                <a:solidFill>
                  <a:schemeClr val="tx1"/>
                </a:solidFill>
                <a:effectLst/>
                <a:latin typeface="+mn-lt"/>
                <a:ea typeface="+mn-ea"/>
                <a:cs typeface="+mn-cs"/>
              </a:rPr>
              <a:t>Here it may be helpful to review the term bureaucracy with students and explain Andrade’s use of the term, carters (individuals whose mode of transportation is a horse-drawn carriage/cart). </a:t>
            </a:r>
            <a:endParaRPr lang="en-US" dirty="0"/>
          </a:p>
        </p:txBody>
      </p:sp>
      <p:sp>
        <p:nvSpPr>
          <p:cNvPr id="4" name="Slide Number Placeholder 3"/>
          <p:cNvSpPr>
            <a:spLocks noGrp="1"/>
          </p:cNvSpPr>
          <p:nvPr>
            <p:ph type="sldNum" sz="quarter" idx="10"/>
          </p:nvPr>
        </p:nvSpPr>
        <p:spPr/>
        <p:txBody>
          <a:bodyPr/>
          <a:lstStyle/>
          <a:p>
            <a:fld id="{F670EAB5-78E7-F246-AC67-575A171A4B29}" type="slidenum">
              <a:rPr lang="en-US" smtClean="0"/>
              <a:t>2</a:t>
            </a:fld>
            <a:endParaRPr lang="en-US"/>
          </a:p>
        </p:txBody>
      </p:sp>
    </p:spTree>
    <p:extLst>
      <p:ext uri="{BB962C8B-B14F-4D97-AF65-F5344CB8AC3E}">
        <p14:creationId xmlns:p14="http://schemas.microsoft.com/office/powerpoint/2010/main" val="133153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of Brazil retrieved from: </a:t>
            </a:r>
            <a:r>
              <a:rPr lang="en-US" sz="1200" u="sng" kern="1200" dirty="0" smtClean="0">
                <a:solidFill>
                  <a:schemeClr val="tx1"/>
                </a:solidFill>
                <a:effectLst/>
                <a:latin typeface="+mn-lt"/>
                <a:ea typeface="+mn-ea"/>
                <a:cs typeface="+mn-cs"/>
                <a:hlinkClick r:id="rId3"/>
              </a:rPr>
              <a:t>http://www.interbras.eu/region/</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Linked</a:t>
            </a:r>
            <a:r>
              <a:rPr lang="en-US" baseline="0" dirty="0" smtClean="0">
                <a:effectLst/>
              </a:rPr>
              <a:t> website: </a:t>
            </a:r>
            <a:r>
              <a:rPr lang="en-US" dirty="0" smtClean="0"/>
              <a:t>Image retrieved from: https://</a:t>
            </a:r>
            <a:r>
              <a:rPr lang="en-US" dirty="0" err="1" smtClean="0"/>
              <a:t>www.google.com</a:t>
            </a:r>
            <a:r>
              <a:rPr lang="en-US" dirty="0" smtClean="0"/>
              <a:t>/maps/place/Recife,+</a:t>
            </a:r>
            <a:r>
              <a:rPr lang="en-US" dirty="0" err="1" smtClean="0"/>
              <a:t>State+of+Pernambuco</a:t>
            </a:r>
            <a:r>
              <a:rPr lang="en-US" dirty="0" smtClean="0"/>
              <a:t>,+Brazil/@-8.0432874,-35.0766305,11z/data=!4m2!3m1!1s0x7ab196f94e5408b:0xe5800ef782bde3a6</a:t>
            </a:r>
          </a:p>
          <a:p>
            <a:r>
              <a:rPr lang="en-US" baseline="0" dirty="0" smtClean="0"/>
              <a:t>Notes on Brazil taken from: http://</a:t>
            </a:r>
            <a:r>
              <a:rPr lang="en-US" baseline="0" dirty="0" err="1" smtClean="0"/>
              <a:t>www.nationsonline.org</a:t>
            </a:r>
            <a:r>
              <a:rPr lang="en-US" baseline="0" dirty="0" smtClean="0"/>
              <a:t>/</a:t>
            </a:r>
            <a:r>
              <a:rPr lang="en-US" baseline="0" dirty="0" err="1" smtClean="0"/>
              <a:t>oneworld</a:t>
            </a:r>
            <a:r>
              <a:rPr lang="en-US" baseline="0" dirty="0" smtClean="0"/>
              <a:t>/map/brazil-</a:t>
            </a:r>
            <a:r>
              <a:rPr lang="en-US" baseline="0" dirty="0" err="1" smtClean="0"/>
              <a:t>map.htm</a:t>
            </a:r>
            <a:endParaRPr lang="en-US" baseline="0" dirty="0" smtClean="0"/>
          </a:p>
          <a:p>
            <a:r>
              <a:rPr lang="en-US" dirty="0" smtClean="0"/>
              <a:t>Notes on Recife taken</a:t>
            </a:r>
            <a:r>
              <a:rPr lang="en-US" baseline="0" dirty="0" smtClean="0"/>
              <a:t> from:</a:t>
            </a:r>
          </a:p>
          <a:p>
            <a:r>
              <a:rPr lang="en-US" sz="1200" kern="1200" dirty="0" smtClean="0">
                <a:solidFill>
                  <a:schemeClr val="tx1"/>
                </a:solidFill>
                <a:effectLst/>
                <a:latin typeface="+mn-lt"/>
                <a:ea typeface="+mn-ea"/>
                <a:cs typeface="+mn-cs"/>
              </a:rPr>
              <a:t>Overview:</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http://www.brazil.org.za/recife.html</a:t>
            </a:r>
            <a:endParaRPr lang="en-US" sz="1200" u="sng"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Introduction:</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http://www.geographia.com/brazil/recife/recife04.htm</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Business:</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6"/>
              </a:rPr>
              <a:t>http://www.geographia.com/brazil/recife/business.htm</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Useful Facts:</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7"/>
              </a:rPr>
              <a:t>http://www.geographia.com/brazil/recife/usefulfacts.htm</a:t>
            </a:r>
            <a:endParaRPr lang="en-US" dirty="0" smtClean="0">
              <a:effectLst/>
            </a:endParaRPr>
          </a:p>
          <a:p>
            <a:r>
              <a:rPr lang="en-US" sz="1200" kern="1200" dirty="0" smtClean="0">
                <a:solidFill>
                  <a:schemeClr val="tx1"/>
                </a:solidFill>
                <a:effectLst/>
                <a:latin typeface="+mn-lt"/>
                <a:ea typeface="+mn-ea"/>
                <a:cs typeface="+mn-cs"/>
              </a:rPr>
              <a:t>Article on economy: </a:t>
            </a:r>
            <a:r>
              <a:rPr lang="en-US" sz="1200" u="sng" kern="1200" dirty="0" smtClean="0">
                <a:solidFill>
                  <a:schemeClr val="tx1"/>
                </a:solidFill>
                <a:effectLst/>
                <a:latin typeface="+mn-lt"/>
                <a:ea typeface="+mn-ea"/>
                <a:cs typeface="+mn-cs"/>
                <a:hlinkClick r:id="rId8"/>
              </a:rPr>
              <a:t>http://articles.latimes.com/2012/may/24/world/la-fg-brazil-migration-20120524</a:t>
            </a:r>
            <a:endParaRPr lang="en-US" dirty="0" smtClean="0">
              <a:effectLst/>
            </a:endParaRPr>
          </a:p>
          <a:p>
            <a:r>
              <a:rPr lang="en-US" sz="1200" kern="1200" dirty="0" smtClean="0">
                <a:solidFill>
                  <a:schemeClr val="tx1"/>
                </a:solidFill>
                <a:effectLst/>
                <a:latin typeface="+mn-lt"/>
                <a:ea typeface="+mn-ea"/>
                <a:cs typeface="+mn-cs"/>
              </a:rPr>
              <a:t>History of Recife: </a:t>
            </a:r>
            <a:r>
              <a:rPr lang="en-US" sz="1200" u="sng" kern="1200" dirty="0" smtClean="0">
                <a:solidFill>
                  <a:schemeClr val="tx1"/>
                </a:solidFill>
                <a:effectLst/>
                <a:latin typeface="+mn-lt"/>
                <a:ea typeface="+mn-ea"/>
                <a:cs typeface="+mn-cs"/>
                <a:hlinkClick r:id="rId9"/>
              </a:rPr>
              <a:t>http://www.recifeguide.com/basics/history.php</a:t>
            </a:r>
            <a:endParaRPr lang="en-US" dirty="0" smtClean="0">
              <a:effectLst/>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Notes:</a:t>
            </a:r>
          </a:p>
          <a:p>
            <a:r>
              <a:rPr lang="en-US" sz="1200" kern="1200" dirty="0" smtClean="0">
                <a:solidFill>
                  <a:schemeClr val="tx1"/>
                </a:solidFill>
                <a:effectLst/>
                <a:latin typeface="+mn-lt"/>
                <a:ea typeface="+mn-ea"/>
                <a:cs typeface="+mn-cs"/>
              </a:rPr>
              <a:t>Use the map of Brazil to introduce/reintroduce the country of Brazil (see notes below and also Day 1 of </a:t>
            </a:r>
            <a:r>
              <a:rPr lang="en-US" sz="1200" kern="1200" dirty="0" err="1" smtClean="0">
                <a:solidFill>
                  <a:schemeClr val="tx1"/>
                </a:solidFill>
                <a:effectLst/>
                <a:latin typeface="+mn-lt"/>
                <a:ea typeface="+mn-ea"/>
                <a:cs typeface="+mn-cs"/>
              </a:rPr>
              <a:t>Histórias</a:t>
            </a:r>
            <a:r>
              <a:rPr lang="en-US" sz="1200" kern="1200" dirty="0" smtClean="0">
                <a:solidFill>
                  <a:schemeClr val="tx1"/>
                </a:solidFill>
                <a:effectLst/>
                <a:latin typeface="+mn-lt"/>
                <a:ea typeface="+mn-ea"/>
                <a:cs typeface="+mn-cs"/>
              </a:rPr>
              <a:t> curriculum). Tell the students that today we are going to learn more about the city of Recife, Brazil and the work of artist </a:t>
            </a:r>
            <a:r>
              <a:rPr lang="en-US" sz="1200" kern="1200" dirty="0" err="1" smtClean="0">
                <a:solidFill>
                  <a:schemeClr val="tx1"/>
                </a:solidFill>
                <a:effectLst/>
                <a:latin typeface="+mn-lt"/>
                <a:ea typeface="+mn-ea"/>
                <a:cs typeface="+mn-cs"/>
              </a:rPr>
              <a:t>Jonathas</a:t>
            </a:r>
            <a:r>
              <a:rPr lang="en-US" sz="1200" kern="1200" dirty="0" smtClean="0">
                <a:solidFill>
                  <a:schemeClr val="tx1"/>
                </a:solidFill>
                <a:effectLst/>
                <a:latin typeface="+mn-lt"/>
                <a:ea typeface="+mn-ea"/>
                <a:cs typeface="+mn-cs"/>
              </a:rPr>
              <a:t> de Andrade (An-DRAH-je). Point to Recife on the map as you share the information about this area (see notes below). Click on the map of Brazil to go to a Google image map of Recife that outlines the boundary and images of the city. </a:t>
            </a:r>
            <a:endParaRPr lang="en-US" dirty="0" smtClean="0"/>
          </a:p>
          <a:p>
            <a:endParaRPr lang="en-US" dirty="0" smtClean="0"/>
          </a:p>
          <a:p>
            <a:r>
              <a:rPr lang="en-US" sz="1200" b="0" kern="1200" dirty="0" smtClean="0">
                <a:solidFill>
                  <a:schemeClr val="tx1"/>
                </a:solidFill>
                <a:latin typeface="+mn-lt"/>
                <a:ea typeface="+mn-ea"/>
                <a:cs typeface="+mn-cs"/>
              </a:rPr>
              <a:t>Notes on Brazil:</a:t>
            </a:r>
            <a:r>
              <a:rPr lang="en-US" sz="1200" b="0" kern="1200" baseline="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Brazil, the fifth</a:t>
            </a:r>
            <a:r>
              <a:rPr lang="en-US" sz="1200" b="0" kern="1200" baseline="0" dirty="0" smtClean="0">
                <a:solidFill>
                  <a:schemeClr val="tx1"/>
                </a:solidFill>
                <a:latin typeface="+mn-lt"/>
                <a:ea typeface="+mn-ea"/>
                <a:cs typeface="+mn-cs"/>
              </a:rPr>
              <a:t> largest country in the world and the larges country in South America,</a:t>
            </a:r>
            <a:r>
              <a:rPr lang="en-US" sz="1200" b="0" kern="1200" dirty="0" smtClean="0">
                <a:solidFill>
                  <a:schemeClr val="tx1"/>
                </a:solidFill>
                <a:latin typeface="+mn-lt"/>
                <a:ea typeface="+mn-ea"/>
                <a:cs typeface="+mn-cs"/>
              </a:rPr>
              <a:t> is located in the east-central part of South America</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It is bordered by French</a:t>
            </a:r>
            <a:r>
              <a:rPr lang="en-US" sz="1200" kern="1200" baseline="0" dirty="0" smtClean="0">
                <a:solidFill>
                  <a:schemeClr val="tx1"/>
                </a:solidFill>
                <a:latin typeface="+mn-lt"/>
                <a:ea typeface="+mn-ea"/>
                <a:cs typeface="+mn-cs"/>
              </a:rPr>
              <a:t> Guiana, Suriname, Guyana, and Venezuela in the north, by Colombia in the north west, by Peru, Bolivia, and Paraguay in the west, by Argentina in the south west, and by Uruguay in the south. </a:t>
            </a:r>
            <a:r>
              <a:rPr lang="en-US" sz="1200" kern="1200" dirty="0" smtClean="0">
                <a:solidFill>
                  <a:schemeClr val="tx1"/>
                </a:solidFill>
                <a:latin typeface="+mn-lt"/>
                <a:ea typeface="+mn-ea"/>
                <a:cs typeface="+mn-cs"/>
              </a:rPr>
              <a:t>Brazil has a population</a:t>
            </a:r>
            <a:r>
              <a:rPr lang="en-US" sz="1200" kern="1200" baseline="0" dirty="0" smtClean="0">
                <a:solidFill>
                  <a:schemeClr val="tx1"/>
                </a:solidFill>
                <a:latin typeface="+mn-lt"/>
                <a:ea typeface="+mn-ea"/>
                <a:cs typeface="+mn-cs"/>
              </a:rPr>
              <a:t> of about 203 million people (2014 statistic). </a:t>
            </a:r>
            <a:endParaRPr lang="en-US" sz="1200" b="0" kern="1200" dirty="0" smtClean="0">
              <a:solidFill>
                <a:schemeClr val="tx1"/>
              </a:solidFill>
              <a:latin typeface="+mn-lt"/>
              <a:ea typeface="+mn-ea"/>
              <a:cs typeface="+mn-cs"/>
              <a:hlinkClick r:id="rId10"/>
            </a:endParaRPr>
          </a:p>
          <a:p>
            <a:endParaRPr lang="en-US" dirty="0" smtClean="0"/>
          </a:p>
          <a:p>
            <a:r>
              <a:rPr lang="en-US" dirty="0" smtClean="0"/>
              <a:t>Notes on Recife: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Recife, meaning </a:t>
            </a:r>
            <a:r>
              <a:rPr lang="en-US" sz="1200" kern="1200" dirty="0" smtClean="0">
                <a:solidFill>
                  <a:schemeClr val="tx1"/>
                </a:solidFill>
                <a:latin typeface="+mn-lt"/>
                <a:ea typeface="+mn-ea"/>
                <a:cs typeface="+mn-cs"/>
              </a:rPr>
              <a:t>reef</a:t>
            </a:r>
            <a:r>
              <a:rPr lang="en-US" sz="1200" kern="1200" baseline="0" dirty="0" smtClean="0">
                <a:solidFill>
                  <a:schemeClr val="tx1"/>
                </a:solidFill>
                <a:latin typeface="+mn-lt"/>
                <a:ea typeface="+mn-ea"/>
                <a:cs typeface="+mn-cs"/>
              </a:rPr>
              <a:t> in </a:t>
            </a:r>
            <a:r>
              <a:rPr lang="en-US" sz="1200" kern="1200" dirty="0" smtClean="0">
                <a:solidFill>
                  <a:schemeClr val="tx1"/>
                </a:solidFill>
                <a:latin typeface="+mn-lt"/>
                <a:ea typeface="+mn-ea"/>
                <a:cs typeface="+mn-cs"/>
              </a:rPr>
              <a:t>Portuguese,</a:t>
            </a:r>
            <a:r>
              <a:rPr lang="en-US" sz="1200" kern="1200" baseline="0" dirty="0" smtClean="0">
                <a:solidFill>
                  <a:schemeClr val="tx1"/>
                </a:solidFill>
                <a:effectLst/>
                <a:latin typeface="+mn-lt"/>
                <a:ea typeface="+mn-ea"/>
                <a:cs typeface="+mn-cs"/>
              </a:rPr>
              <a:t> is located in Northeast Brazil. </a:t>
            </a:r>
            <a:r>
              <a:rPr lang="en-US" sz="1200" kern="1200" dirty="0" smtClean="0">
                <a:solidFill>
                  <a:schemeClr val="tx1"/>
                </a:solidFill>
                <a:latin typeface="+mn-lt"/>
                <a:ea typeface="+mn-ea"/>
                <a:cs typeface="+mn-cs"/>
              </a:rPr>
              <a:t>Northeast Brazil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has</a:t>
            </a:r>
            <a:r>
              <a:rPr lang="en-US" sz="1200" kern="1200" baseline="0" dirty="0" smtClean="0">
                <a:solidFill>
                  <a:schemeClr val="tx1"/>
                </a:solidFill>
                <a:latin typeface="+mn-lt"/>
                <a:ea typeface="+mn-ea"/>
                <a:cs typeface="+mn-cs"/>
              </a:rPr>
              <a:t> grown </a:t>
            </a:r>
            <a:r>
              <a:rPr lang="en-US" sz="1200" kern="1200" dirty="0" smtClean="0">
                <a:solidFill>
                  <a:schemeClr val="tx1"/>
                </a:solidFill>
                <a:latin typeface="+mn-lt"/>
                <a:ea typeface="+mn-ea"/>
                <a:cs typeface="+mn-cs"/>
              </a:rPr>
              <a:t>four times as fast as the richer states of Sao Paulo and Rio, said Marcelo </a:t>
            </a:r>
            <a:r>
              <a:rPr lang="en-US" sz="1200" kern="1200" dirty="0" err="1" smtClean="0">
                <a:solidFill>
                  <a:schemeClr val="tx1"/>
                </a:solidFill>
                <a:latin typeface="+mn-lt"/>
                <a:ea typeface="+mn-ea"/>
                <a:cs typeface="+mn-cs"/>
              </a:rPr>
              <a:t>Neri</a:t>
            </a:r>
            <a:r>
              <a:rPr lang="en-US" sz="1200" kern="1200" baseline="0" dirty="0" smtClean="0">
                <a:solidFill>
                  <a:schemeClr val="tx1"/>
                </a:solidFill>
                <a:latin typeface="+mn-lt"/>
                <a:ea typeface="+mn-ea"/>
                <a:cs typeface="+mn-cs"/>
              </a:rPr>
              <a:t>. This is partially due </a:t>
            </a:r>
            <a:r>
              <a:rPr lang="en-US" sz="1200" kern="1200" dirty="0" smtClean="0">
                <a:solidFill>
                  <a:schemeClr val="tx1"/>
                </a:solidFill>
                <a:latin typeface="+mn-lt"/>
                <a:ea typeface="+mn-ea"/>
                <a:cs typeface="+mn-cs"/>
              </a:rPr>
              <a:t>government investments and projects to advance this area. </a:t>
            </a:r>
            <a:r>
              <a:rPr lang="en-US" sz="1200" kern="1200" baseline="0" dirty="0" smtClean="0">
                <a:solidFill>
                  <a:schemeClr val="tx1"/>
                </a:solidFill>
                <a:effectLst/>
                <a:latin typeface="+mn-lt"/>
                <a:ea typeface="+mn-ea"/>
                <a:cs typeface="+mn-cs"/>
              </a:rPr>
              <a:t>Recife is, however, less modern than other large Brazilian cities. Today it is Brazil’s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largest city. It is r</a:t>
            </a:r>
            <a:r>
              <a:rPr lang="en-US" sz="1200" kern="1200" dirty="0" smtClean="0">
                <a:solidFill>
                  <a:schemeClr val="tx1"/>
                </a:solidFill>
                <a:latin typeface="+mn-lt"/>
                <a:ea typeface="+mn-ea"/>
                <a:cs typeface="+mn-cs"/>
              </a:rPr>
              <a:t>eferred</a:t>
            </a:r>
            <a:r>
              <a:rPr lang="en-US" sz="1200" kern="1200" baseline="0" dirty="0" smtClean="0">
                <a:solidFill>
                  <a:schemeClr val="tx1"/>
                </a:solidFill>
                <a:latin typeface="+mn-lt"/>
                <a:ea typeface="+mn-ea"/>
                <a:cs typeface="+mn-cs"/>
              </a:rPr>
              <a:t> to as </a:t>
            </a:r>
            <a:r>
              <a:rPr lang="en-US" sz="1200" kern="1200" dirty="0" smtClean="0">
                <a:solidFill>
                  <a:schemeClr val="tx1"/>
                </a:solidFill>
                <a:latin typeface="+mn-lt"/>
                <a:ea typeface="+mn-ea"/>
                <a:cs typeface="+mn-cs"/>
              </a:rPr>
              <a:t>the Venice of Brazil due</a:t>
            </a:r>
            <a:r>
              <a:rPr lang="en-US" sz="1200" kern="1200" baseline="0" dirty="0" smtClean="0">
                <a:solidFill>
                  <a:schemeClr val="tx1"/>
                </a:solidFill>
                <a:latin typeface="+mn-lt"/>
                <a:ea typeface="+mn-ea"/>
                <a:cs typeface="+mn-cs"/>
              </a:rPr>
              <a:t> the number of </a:t>
            </a:r>
            <a:r>
              <a:rPr lang="en-US" sz="1200" kern="1200" dirty="0" smtClean="0">
                <a:solidFill>
                  <a:schemeClr val="tx1"/>
                </a:solidFill>
                <a:latin typeface="+mn-lt"/>
                <a:ea typeface="+mn-ea"/>
                <a:cs typeface="+mn-cs"/>
              </a:rPr>
              <a:t>canals, bridges, and one-way streets</a:t>
            </a:r>
            <a:r>
              <a:rPr lang="en-US" sz="1200" kern="1200" baseline="0" dirty="0" smtClean="0">
                <a:solidFill>
                  <a:schemeClr val="tx1"/>
                </a:solidFill>
                <a:latin typeface="+mn-lt"/>
                <a:ea typeface="+mn-ea"/>
                <a:cs typeface="+mn-cs"/>
              </a:rPr>
              <a:t>. </a:t>
            </a:r>
            <a:r>
              <a:rPr lang="en-US" sz="1200" kern="1200" baseline="0" dirty="0" smtClean="0">
                <a:solidFill>
                  <a:schemeClr val="tx1"/>
                </a:solidFill>
                <a:effectLst/>
                <a:latin typeface="+mn-lt"/>
                <a:ea typeface="+mn-ea"/>
                <a:cs typeface="+mn-cs"/>
              </a:rPr>
              <a:t>The weather is tropical (temp between 28 and 34 degrees Celsius). Recife is a major trading center today due its ports. Industries include </a:t>
            </a:r>
            <a:r>
              <a:rPr lang="en-US" sz="1200" kern="1200" dirty="0" smtClean="0">
                <a:solidFill>
                  <a:schemeClr val="tx1"/>
                </a:solidFill>
                <a:latin typeface="+mn-lt"/>
                <a:ea typeface="+mn-ea"/>
                <a:cs typeface="+mn-cs"/>
              </a:rPr>
              <a:t>textile, chemical, food and drink,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minerals processing</a:t>
            </a:r>
            <a:r>
              <a:rPr lang="en-US" sz="1200" kern="1200" baseline="0" dirty="0" smtClean="0">
                <a:solidFill>
                  <a:schemeClr val="tx1"/>
                </a:solidFill>
                <a:latin typeface="+mn-lt"/>
                <a:ea typeface="+mn-ea"/>
                <a:cs typeface="+mn-cs"/>
              </a:rPr>
              <a:t> as well as software development.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F670EAB5-78E7-F246-AC67-575A171A4B29}" type="slidenum">
              <a:rPr lang="en-US" smtClean="0"/>
              <a:t>3</a:t>
            </a:fld>
            <a:endParaRPr lang="en-US"/>
          </a:p>
        </p:txBody>
      </p:sp>
    </p:spTree>
    <p:extLst>
      <p:ext uri="{BB962C8B-B14F-4D97-AF65-F5344CB8AC3E}">
        <p14:creationId xmlns:p14="http://schemas.microsoft.com/office/powerpoint/2010/main" val="26475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dirty="0" err="1" smtClean="0"/>
              <a:t>Jonathas</a:t>
            </a:r>
            <a:r>
              <a:rPr lang="en-US" dirty="0" smtClean="0"/>
              <a:t> de Andrade</a:t>
            </a:r>
          </a:p>
          <a:p>
            <a:r>
              <a:rPr lang="en-US" dirty="0" smtClean="0"/>
              <a:t>Retrieved from: http://</a:t>
            </a:r>
            <a:r>
              <a:rPr lang="en-US" dirty="0" err="1" smtClean="0"/>
              <a:t>www.guggenheim.org</a:t>
            </a:r>
            <a:r>
              <a:rPr lang="en-US" dirty="0" smtClean="0"/>
              <a:t>/</a:t>
            </a:r>
            <a:r>
              <a:rPr lang="en-US" dirty="0" err="1" smtClean="0"/>
              <a:t>guggenheim</a:t>
            </a:r>
            <a:r>
              <a:rPr lang="en-US" dirty="0" smtClean="0"/>
              <a:t>-foundation/collaborations/map/</a:t>
            </a:r>
            <a:r>
              <a:rPr lang="en-US" dirty="0" err="1" smtClean="0"/>
              <a:t>latinamerica</a:t>
            </a:r>
            <a:r>
              <a:rPr lang="en-US" dirty="0" smtClean="0"/>
              <a:t>/artist/</a:t>
            </a:r>
            <a:r>
              <a:rPr lang="en-US" dirty="0" err="1" smtClean="0"/>
              <a:t>jonathas</a:t>
            </a:r>
            <a:r>
              <a:rPr lang="en-US" dirty="0" smtClean="0"/>
              <a:t>-de-</a:t>
            </a:r>
            <a:r>
              <a:rPr lang="en-US" dirty="0" err="1" smtClean="0"/>
              <a:t>andrade</a:t>
            </a:r>
            <a:endParaRPr lang="en-US" dirty="0" smtClean="0"/>
          </a:p>
          <a:p>
            <a:r>
              <a:rPr lang="en-US" dirty="0" smtClean="0"/>
              <a:t>Statement taken and</a:t>
            </a:r>
            <a:r>
              <a:rPr lang="en-US" baseline="0" dirty="0" smtClean="0"/>
              <a:t> slightly modified from</a:t>
            </a:r>
            <a:r>
              <a:rPr lang="en-US" dirty="0" smtClean="0"/>
              <a:t>: http://</a:t>
            </a:r>
            <a:r>
              <a:rPr lang="en-US" dirty="0" err="1" smtClean="0"/>
              <a:t>blogs.guggenheim.org</a:t>
            </a:r>
            <a:r>
              <a:rPr lang="en-US" dirty="0" smtClean="0"/>
              <a:t>/map/on-the-map-jonathas-de-andrades-political-practice-map-artists-at-the-biennale-and-sara-razas-curatorial-approach/</a:t>
            </a:r>
          </a:p>
          <a:p>
            <a:endParaRPr lang="en-US" dirty="0" smtClean="0"/>
          </a:p>
          <a:p>
            <a:r>
              <a:rPr lang="en-US" dirty="0" smtClean="0"/>
              <a:t>Introduce the artists (notes below).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Notes</a:t>
            </a:r>
            <a:r>
              <a:rPr lang="en-US" baseline="0" dirty="0" smtClean="0"/>
              <a:t> on </a:t>
            </a:r>
            <a:r>
              <a:rPr lang="en-US" dirty="0" err="1" smtClean="0"/>
              <a:t>Jonathas</a:t>
            </a:r>
            <a:r>
              <a:rPr lang="en-US" dirty="0" smtClean="0"/>
              <a:t> de Andrade:</a:t>
            </a:r>
          </a:p>
          <a:p>
            <a:r>
              <a:rPr lang="en-US" sz="1200" kern="1200" dirty="0" smtClean="0">
                <a:solidFill>
                  <a:schemeClr val="tx1"/>
                </a:solidFill>
                <a:latin typeface="+mn-lt"/>
                <a:ea typeface="+mn-ea"/>
                <a:cs typeface="+mn-cs"/>
              </a:rPr>
              <a:t>Born in 1982</a:t>
            </a:r>
            <a:r>
              <a:rPr lang="en-US" sz="1200" kern="1200" baseline="0" dirty="0" smtClean="0">
                <a:solidFill>
                  <a:schemeClr val="tx1"/>
                </a:solidFill>
                <a:latin typeface="+mn-lt"/>
                <a:ea typeface="+mn-ea"/>
                <a:cs typeface="+mn-cs"/>
              </a:rPr>
              <a:t> in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Maceió</a:t>
            </a:r>
            <a:r>
              <a:rPr lang="en-US" sz="1200" kern="1200" dirty="0" smtClean="0">
                <a:solidFill>
                  <a:schemeClr val="tx1"/>
                </a:solidFill>
                <a:latin typeface="+mn-lt"/>
                <a:ea typeface="+mn-ea"/>
                <a:cs typeface="+mn-cs"/>
              </a:rPr>
              <a:t>, Brazil,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Jonathas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lives and works in Recife, Brazil.</a:t>
            </a:r>
            <a:r>
              <a:rPr lang="en-US" sz="1200" kern="1200" baseline="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In his multimedia practice, artist </a:t>
            </a:r>
            <a:r>
              <a:rPr lang="en-US" sz="1200" kern="1200" dirty="0" err="1" smtClean="0">
                <a:solidFill>
                  <a:schemeClr val="tx1"/>
                </a:solidFill>
                <a:effectLst/>
                <a:latin typeface="+mn-lt"/>
                <a:ea typeface="+mn-ea"/>
                <a:cs typeface="+mn-cs"/>
              </a:rPr>
              <a:t>Jonathas</a:t>
            </a:r>
            <a:r>
              <a:rPr lang="en-US" sz="1200" kern="1200" dirty="0" smtClean="0">
                <a:solidFill>
                  <a:schemeClr val="tx1"/>
                </a:solidFill>
                <a:effectLst/>
                <a:latin typeface="+mn-lt"/>
                <a:ea typeface="+mn-ea"/>
                <a:cs typeface="+mn-cs"/>
              </a:rPr>
              <a:t> de Andrade often confronts sociopolitical issues, including those he encounters in his home city of Recife. On</a:t>
            </a:r>
            <a:r>
              <a:rPr lang="en-US" sz="1200" kern="1200" baseline="0" dirty="0" smtClean="0">
                <a:solidFill>
                  <a:schemeClr val="tx1"/>
                </a:solidFill>
                <a:effectLst/>
                <a:latin typeface="+mn-lt"/>
                <a:ea typeface="+mn-ea"/>
                <a:cs typeface="+mn-cs"/>
              </a:rPr>
              <a:t> the next slide we w ill watch a short video clip where </a:t>
            </a:r>
            <a:r>
              <a:rPr lang="en-US" sz="1200" kern="1200" baseline="0" dirty="0" err="1" smtClean="0">
                <a:solidFill>
                  <a:schemeClr val="tx1"/>
                </a:solidFill>
                <a:effectLst/>
                <a:latin typeface="+mn-lt"/>
                <a:ea typeface="+mn-ea"/>
                <a:cs typeface="+mn-cs"/>
              </a:rPr>
              <a:t>Jonathas</a:t>
            </a:r>
            <a:r>
              <a:rPr lang="en-US" sz="1200" kern="1200" baseline="0" dirty="0" smtClean="0">
                <a:solidFill>
                  <a:schemeClr val="tx1"/>
                </a:solidFill>
                <a:effectLst/>
                <a:latin typeface="+mn-lt"/>
                <a:ea typeface="+mn-ea"/>
                <a:cs typeface="+mn-cs"/>
              </a:rPr>
              <a:t> d</a:t>
            </a:r>
            <a:r>
              <a:rPr lang="en-US" sz="1200" kern="1200" dirty="0" smtClean="0">
                <a:solidFill>
                  <a:schemeClr val="tx1"/>
                </a:solidFill>
                <a:effectLst/>
                <a:latin typeface="+mn-lt"/>
                <a:ea typeface="+mn-ea"/>
                <a:cs typeface="+mn-cs"/>
              </a:rPr>
              <a:t>iscusses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his performance </a:t>
            </a:r>
            <a:r>
              <a:rPr lang="en-US" sz="1200" i="1" kern="1200" dirty="0" smtClean="0">
                <a:solidFill>
                  <a:schemeClr val="tx1"/>
                </a:solidFill>
                <a:effectLst/>
                <a:latin typeface="+mn-lt"/>
                <a:ea typeface="+mn-ea"/>
                <a:cs typeface="+mn-cs"/>
              </a:rPr>
              <a:t>The</a:t>
            </a:r>
            <a:r>
              <a:rPr lang="en-US" sz="1200" i="1" kern="1200" baseline="0" dirty="0" smtClean="0">
                <a:solidFill>
                  <a:schemeClr val="tx1"/>
                </a:solidFill>
                <a:effectLst/>
                <a:latin typeface="+mn-lt"/>
                <a:ea typeface="+mn-ea"/>
                <a:cs typeface="+mn-cs"/>
              </a:rPr>
              <a:t> Uprising </a:t>
            </a:r>
            <a:r>
              <a:rPr lang="en-US" sz="1200" kern="1200" dirty="0" smtClean="0">
                <a:solidFill>
                  <a:schemeClr val="tx1"/>
                </a:solidFill>
                <a:effectLst/>
                <a:latin typeface="+mn-lt"/>
                <a:ea typeface="+mn-ea"/>
                <a:cs typeface="+mn-cs"/>
              </a:rPr>
              <a:t>(2012–13) where he describes the complex process of bringing the work into being. </a:t>
            </a:r>
            <a:r>
              <a:rPr lang="en-US" sz="1200" i="1" u="none" strike="noStrike" kern="1200" dirty="0" smtClean="0">
                <a:solidFill>
                  <a:schemeClr val="tx1"/>
                </a:solidFill>
                <a:effectLst/>
                <a:latin typeface="+mn-lt"/>
                <a:ea typeface="+mn-ea"/>
                <a:cs typeface="+mn-cs"/>
              </a:rPr>
              <a:t>The Uprising </a:t>
            </a:r>
            <a:r>
              <a:rPr lang="en-US" sz="1200" kern="1200" dirty="0" smtClean="0">
                <a:solidFill>
                  <a:schemeClr val="tx1"/>
                </a:solidFill>
                <a:effectLst/>
                <a:latin typeface="+mn-lt"/>
                <a:ea typeface="+mn-ea"/>
                <a:cs typeface="+mn-cs"/>
              </a:rPr>
              <a:t>consisted of a race held between local carters who drove their horses and vehicles through the streets of Recife at de Andrade’s invitation. The artist notes that the city government has imposed restrictions on the movements of carters as part of an ongoing wave of gentrification, and only gave him a permit for the race because he framed the event as a film shoot.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4</a:t>
            </a:fld>
            <a:endParaRPr lang="en-US"/>
          </a:p>
        </p:txBody>
      </p:sp>
    </p:spTree>
    <p:extLst>
      <p:ext uri="{BB962C8B-B14F-4D97-AF65-F5344CB8AC3E}">
        <p14:creationId xmlns:p14="http://schemas.microsoft.com/office/powerpoint/2010/main" val="49563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Video retrieved from:</a:t>
            </a:r>
          </a:p>
          <a:p>
            <a:r>
              <a:rPr lang="en-US" dirty="0" smtClean="0"/>
              <a:t>http://</a:t>
            </a:r>
            <a:r>
              <a:rPr lang="en-US" dirty="0" err="1" smtClean="0"/>
              <a:t>blogs.guggenheim.org</a:t>
            </a:r>
            <a:r>
              <a:rPr lang="en-US" dirty="0" smtClean="0"/>
              <a:t>/map/on-the-map-jonathas-de-andrades-political-practice-map-artists-at-the-biennale-and-sara-razas-curatorial-approach/</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Notes:</a:t>
            </a:r>
          </a:p>
          <a:p>
            <a:pPr lvl="0"/>
            <a:r>
              <a:rPr lang="en-US" sz="1200" b="1" kern="1200" dirty="0" smtClean="0">
                <a:solidFill>
                  <a:schemeClr val="tx1"/>
                </a:solidFill>
                <a:effectLst/>
                <a:latin typeface="+mn-lt"/>
                <a:ea typeface="+mn-ea"/>
                <a:cs typeface="+mn-cs"/>
              </a:rPr>
              <a:t>VTS Class Discussion &amp; Video Viewing:</a:t>
            </a:r>
            <a:r>
              <a:rPr lang="en-US" sz="1200" kern="1200" dirty="0" smtClean="0">
                <a:solidFill>
                  <a:schemeClr val="tx1"/>
                </a:solidFill>
                <a:effectLst/>
                <a:latin typeface="+mn-lt"/>
                <a:ea typeface="+mn-ea"/>
                <a:cs typeface="+mn-cs"/>
              </a:rPr>
              <a:t> Advance to slide 5. Tell students that they will preview an excerpt from a video highlighting </a:t>
            </a:r>
            <a:r>
              <a:rPr lang="en-US" sz="1200" kern="1200" dirty="0" err="1" smtClean="0">
                <a:solidFill>
                  <a:schemeClr val="tx1"/>
                </a:solidFill>
                <a:effectLst/>
                <a:latin typeface="+mn-lt"/>
                <a:ea typeface="+mn-ea"/>
                <a:cs typeface="+mn-cs"/>
              </a:rPr>
              <a:t>Jonathas</a:t>
            </a:r>
            <a:r>
              <a:rPr lang="en-US" sz="1200" kern="1200" dirty="0" smtClean="0">
                <a:solidFill>
                  <a:schemeClr val="tx1"/>
                </a:solidFill>
                <a:effectLst/>
                <a:latin typeface="+mn-lt"/>
                <a:ea typeface="+mn-ea"/>
                <a:cs typeface="+mn-cs"/>
              </a:rPr>
              <a:t> de Andrade, an artist whose work focuses on his hometown of Recife, Brazil. Use the link below (also listed on slide 5) to access a video. </a:t>
            </a:r>
          </a:p>
          <a:p>
            <a:r>
              <a:rPr lang="en-US" sz="1200" u="sng" kern="1200" dirty="0" smtClean="0">
                <a:solidFill>
                  <a:schemeClr val="tx1"/>
                </a:solidFill>
                <a:effectLst/>
                <a:latin typeface="+mn-lt"/>
                <a:ea typeface="+mn-ea"/>
                <a:cs typeface="+mn-cs"/>
                <a:hlinkClick r:id="rId3"/>
              </a:rPr>
              <a:t>http://blogs.guggenheim.org/map/on-the-map-jonathas-de-andrades-political-practice-map-artists-at-the-biennale-and-sara-razas-curatorial-approach/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Prior to showing the video excerpt, advance to 2:19 in the video and ask students the following questions:</a:t>
            </a:r>
          </a:p>
          <a:p>
            <a:pPr lvl="0"/>
            <a:r>
              <a:rPr lang="en-US" sz="1200" kern="1200" dirty="0" smtClean="0">
                <a:solidFill>
                  <a:schemeClr val="tx1"/>
                </a:solidFill>
                <a:effectLst/>
                <a:latin typeface="+mn-lt"/>
                <a:ea typeface="+mn-ea"/>
                <a:cs typeface="+mn-cs"/>
              </a:rPr>
              <a:t>What's going on in this picture?</a:t>
            </a:r>
          </a:p>
          <a:p>
            <a:pPr lvl="0"/>
            <a:r>
              <a:rPr lang="en-US" sz="1200" kern="1200" dirty="0" smtClean="0">
                <a:solidFill>
                  <a:schemeClr val="tx1"/>
                </a:solidFill>
                <a:effectLst/>
                <a:latin typeface="+mn-lt"/>
                <a:ea typeface="+mn-ea"/>
                <a:cs typeface="+mn-cs"/>
              </a:rPr>
              <a:t>What do you see that makes you say that?</a:t>
            </a:r>
          </a:p>
          <a:p>
            <a:pPr lvl="0"/>
            <a:r>
              <a:rPr lang="en-US" sz="1200" kern="1200" dirty="0" smtClean="0">
                <a:solidFill>
                  <a:schemeClr val="tx1"/>
                </a:solidFill>
                <a:effectLst/>
                <a:latin typeface="+mn-lt"/>
                <a:ea typeface="+mn-ea"/>
                <a:cs typeface="+mn-cs"/>
              </a:rPr>
              <a:t>What more can we find</a:t>
            </a:r>
          </a:p>
          <a:p>
            <a:r>
              <a:rPr lang="en-US" sz="1200" kern="1200" dirty="0" smtClean="0">
                <a:solidFill>
                  <a:schemeClr val="tx1"/>
                </a:solidFill>
                <a:effectLst/>
                <a:latin typeface="+mn-lt"/>
                <a:ea typeface="+mn-ea"/>
                <a:cs typeface="+mn-cs"/>
              </a:rPr>
              <a:t>Rewind the video to 1:55 and show through to the end. As students watch the short video, ask them to think about what they believe is the purpose/intent of this work of art.</a:t>
            </a:r>
          </a:p>
          <a:p>
            <a:pPr lvl="0"/>
            <a:r>
              <a:rPr lang="en-US" sz="1200" b="1" kern="1200" dirty="0" smtClean="0">
                <a:solidFill>
                  <a:schemeClr val="tx1"/>
                </a:solidFill>
                <a:effectLst/>
                <a:latin typeface="+mn-lt"/>
                <a:ea typeface="+mn-ea"/>
                <a:cs typeface="+mn-cs"/>
              </a:rPr>
              <a:t>Stand and Share:</a:t>
            </a:r>
            <a:r>
              <a:rPr lang="en-US" sz="1200" kern="1200" dirty="0" smtClean="0">
                <a:solidFill>
                  <a:schemeClr val="tx1"/>
                </a:solidFill>
                <a:effectLst/>
                <a:latin typeface="+mn-lt"/>
                <a:ea typeface="+mn-ea"/>
                <a:cs typeface="+mn-cs"/>
              </a:rPr>
              <a:t> Have students stand and share their thoughts. Once a student shares, s/he sits down. If one student shares what another was going to say, both students sit down once the statement is shared. </a:t>
            </a:r>
          </a:p>
          <a:p>
            <a:pPr lvl="0"/>
            <a:r>
              <a:rPr lang="en-US" sz="1200" kern="1200" smtClean="0">
                <a:solidFill>
                  <a:schemeClr val="tx1"/>
                </a:solidFill>
                <a:effectLst/>
                <a:latin typeface="+mn-lt"/>
                <a:ea typeface="+mn-ea"/>
                <a:cs typeface="+mn-cs"/>
              </a:rPr>
              <a:t>Once complete, tell the students that during the next class they will explore images of Andrade’s work from </a:t>
            </a:r>
            <a:r>
              <a:rPr lang="en-US" sz="1200" i="1" kern="1200" smtClean="0">
                <a:solidFill>
                  <a:schemeClr val="tx1"/>
                </a:solidFill>
                <a:effectLst/>
                <a:latin typeface="+mn-lt"/>
                <a:ea typeface="+mn-ea"/>
                <a:cs typeface="+mn-cs"/>
              </a:rPr>
              <a:t>The Uprising</a:t>
            </a:r>
            <a:r>
              <a:rPr lang="en-US" sz="1200" kern="1200" smtClean="0">
                <a:solidFill>
                  <a:schemeClr val="tx1"/>
                </a:solidFill>
                <a:effectLst/>
                <a:latin typeface="+mn-lt"/>
                <a:ea typeface="+mn-ea"/>
                <a:cs typeface="+mn-cs"/>
              </a:rPr>
              <a:t> along with quotes that outline the intent and process of his work.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5</a:t>
            </a:fld>
            <a:endParaRPr lang="en-US"/>
          </a:p>
        </p:txBody>
      </p:sp>
    </p:spTree>
    <p:extLst>
      <p:ext uri="{BB962C8B-B14F-4D97-AF65-F5344CB8AC3E}">
        <p14:creationId xmlns:p14="http://schemas.microsoft.com/office/powerpoint/2010/main" val="310381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notes retrieved from: http://</a:t>
            </a:r>
            <a:r>
              <a:rPr lang="en-US" dirty="0" err="1" smtClean="0"/>
              <a:t>cargocollective.com</a:t>
            </a:r>
            <a:r>
              <a:rPr lang="en-US" dirty="0" smtClean="0"/>
              <a:t>/</a:t>
            </a:r>
            <a:r>
              <a:rPr lang="en-US" dirty="0" err="1" smtClean="0"/>
              <a:t>jonathasdeandrade-eng</a:t>
            </a:r>
            <a:r>
              <a:rPr lang="en-US" dirty="0" smtClean="0"/>
              <a:t>/uprising</a:t>
            </a:r>
            <a:endParaRPr lang="en-US" dirty="0" smtClean="0">
              <a:solidFill>
                <a:srgbClr val="FFFFFF"/>
              </a:solidFill>
            </a:endParaRPr>
          </a:p>
          <a:p>
            <a:endParaRPr lang="en-US" dirty="0" smtClean="0"/>
          </a:p>
          <a:p>
            <a:pPr lvl="0"/>
            <a:r>
              <a:rPr lang="en-US" sz="1200" b="0" kern="1200" dirty="0" smtClean="0">
                <a:solidFill>
                  <a:schemeClr val="tx1"/>
                </a:solidFill>
                <a:effectLst/>
                <a:latin typeface="+mn-lt"/>
                <a:ea typeface="+mn-ea"/>
                <a:cs typeface="+mn-cs"/>
              </a:rPr>
              <a:t>Gallery Walk: </a:t>
            </a:r>
            <a:r>
              <a:rPr lang="en-US" sz="1200" kern="1200" dirty="0" smtClean="0">
                <a:solidFill>
                  <a:schemeClr val="tx1"/>
                </a:solidFill>
                <a:effectLst/>
                <a:latin typeface="+mn-lt"/>
                <a:ea typeface="+mn-ea"/>
                <a:cs typeface="+mn-cs"/>
              </a:rPr>
              <a:t>Advance to slide 6. The next nine slides contain images of </a:t>
            </a:r>
            <a:r>
              <a:rPr lang="en-US" sz="1200" kern="1200" dirty="0" err="1" smtClean="0">
                <a:solidFill>
                  <a:schemeClr val="tx1"/>
                </a:solidFill>
                <a:effectLst/>
                <a:latin typeface="+mn-lt"/>
                <a:ea typeface="+mn-ea"/>
                <a:cs typeface="+mn-cs"/>
              </a:rPr>
              <a:t>Jonathas</a:t>
            </a:r>
            <a:r>
              <a:rPr lang="en-US" sz="1200" kern="1200" dirty="0" smtClean="0">
                <a:solidFill>
                  <a:schemeClr val="tx1"/>
                </a:solidFill>
                <a:effectLst/>
                <a:latin typeface="+mn-lt"/>
                <a:ea typeface="+mn-ea"/>
                <a:cs typeface="+mn-cs"/>
              </a:rPr>
              <a:t> de Andrade’s work from </a:t>
            </a:r>
            <a:r>
              <a:rPr lang="en-US" sz="1200" i="1" kern="1200" dirty="0" smtClean="0">
                <a:solidFill>
                  <a:schemeClr val="tx1"/>
                </a:solidFill>
                <a:effectLst/>
                <a:latin typeface="+mn-lt"/>
                <a:ea typeface="+mn-ea"/>
                <a:cs typeface="+mn-cs"/>
              </a:rPr>
              <a:t>The Uprising</a:t>
            </a:r>
            <a:r>
              <a:rPr lang="en-US" sz="1200" kern="1200" dirty="0" smtClean="0">
                <a:solidFill>
                  <a:schemeClr val="tx1"/>
                </a:solidFill>
                <a:effectLst/>
                <a:latin typeface="+mn-lt"/>
                <a:ea typeface="+mn-ea"/>
                <a:cs typeface="+mn-cs"/>
              </a:rPr>
              <a:t> with a quote from Andrade about the intent and process of this work. Using a gallery walk, print out the attached file of pictures and quotes and display them on walls throughout the room in numbered order along with a large sheet of white paper (see supplemental file labeled Gallery Walk for images and quotes). In groups of 2-3, students will start at an image and write their responses to the images and the artist’s words. Possible prompts to guide student responses include:</a:t>
            </a:r>
          </a:p>
          <a:p>
            <a:pPr lvl="0"/>
            <a:r>
              <a:rPr lang="en-US" sz="1200" kern="1200" dirty="0" smtClean="0">
                <a:solidFill>
                  <a:schemeClr val="tx1"/>
                </a:solidFill>
                <a:effectLst/>
                <a:latin typeface="+mn-lt"/>
                <a:ea typeface="+mn-ea"/>
                <a:cs typeface="+mn-cs"/>
              </a:rPr>
              <a:t>What feelings does the image evoke?</a:t>
            </a:r>
            <a:endParaRPr lang="en-US" dirty="0" smtClean="0">
              <a:effectLst/>
            </a:endParaRPr>
          </a:p>
          <a:p>
            <a:pPr lvl="0"/>
            <a:r>
              <a:rPr lang="en-US" sz="1200" kern="1200" dirty="0" smtClean="0">
                <a:solidFill>
                  <a:schemeClr val="tx1"/>
                </a:solidFill>
                <a:effectLst/>
                <a:latin typeface="+mn-lt"/>
                <a:ea typeface="+mn-ea"/>
                <a:cs typeface="+mn-cs"/>
              </a:rPr>
              <a:t>What feelings does the artist’s words evoke?</a:t>
            </a:r>
            <a:endParaRPr lang="en-US" dirty="0" smtClean="0">
              <a:effectLst/>
            </a:endParaRPr>
          </a:p>
          <a:p>
            <a:pPr lvl="0"/>
            <a:r>
              <a:rPr lang="en-US" sz="1200" kern="1200" dirty="0" smtClean="0">
                <a:solidFill>
                  <a:schemeClr val="tx1"/>
                </a:solidFill>
                <a:effectLst/>
                <a:latin typeface="+mn-lt"/>
                <a:ea typeface="+mn-ea"/>
                <a:cs typeface="+mn-cs"/>
              </a:rPr>
              <a:t>What message is the artist trying to convey in the image? </a:t>
            </a:r>
            <a:endParaRPr lang="en-US" dirty="0" smtClean="0">
              <a:effectLst/>
            </a:endParaRPr>
          </a:p>
          <a:p>
            <a:pPr lvl="0"/>
            <a:r>
              <a:rPr lang="en-US" sz="1200" kern="1200" dirty="0" smtClean="0">
                <a:solidFill>
                  <a:schemeClr val="tx1"/>
                </a:solidFill>
                <a:effectLst/>
                <a:latin typeface="+mn-lt"/>
                <a:ea typeface="+mn-ea"/>
                <a:cs typeface="+mn-cs"/>
              </a:rPr>
              <a:t>What message is the artist trying to convey through his words?</a:t>
            </a:r>
            <a:endParaRPr lang="en-US" dirty="0" smtClean="0">
              <a:effectLst/>
            </a:endParaRPr>
          </a:p>
          <a:p>
            <a:r>
              <a:rPr lang="en-US" sz="1200" kern="1200" dirty="0" smtClean="0">
                <a:solidFill>
                  <a:schemeClr val="tx1"/>
                </a:solidFill>
                <a:effectLst/>
                <a:latin typeface="+mn-lt"/>
                <a:ea typeface="+mn-ea"/>
                <a:cs typeface="+mn-cs"/>
              </a:rPr>
              <a:t>Once all groups have previewed and written their response to each image and artist’s words, reconvene the class and go through slides 7-15 together (in order), sharing group responses and engaging in a class discussion on the manipulation of laws using the essential questions highlighted above. </a:t>
            </a:r>
            <a:endParaRPr lang="en-US"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FFFF"/>
                </a:solidFill>
              </a:rPr>
              <a:t>The idea of the project was to undertake whatever would be needed to make it possible to hold the 1st Horse-Drawn Cart Race in the Center of Recife.</a:t>
            </a:r>
          </a:p>
          <a:p>
            <a:endParaRPr lang="en-US" dirty="0"/>
          </a:p>
        </p:txBody>
      </p:sp>
      <p:sp>
        <p:nvSpPr>
          <p:cNvPr id="4" name="Slide Number Placeholder 3"/>
          <p:cNvSpPr>
            <a:spLocks noGrp="1"/>
          </p:cNvSpPr>
          <p:nvPr>
            <p:ph type="sldNum" sz="quarter" idx="10"/>
          </p:nvPr>
        </p:nvSpPr>
        <p:spPr/>
        <p:txBody>
          <a:bodyPr/>
          <a:lstStyle/>
          <a:p>
            <a:fld id="{F670EAB5-78E7-F246-AC67-575A171A4B29}" type="slidenum">
              <a:rPr lang="en-US" smtClean="0"/>
              <a:t>6</a:t>
            </a:fld>
            <a:endParaRPr lang="en-US"/>
          </a:p>
        </p:txBody>
      </p:sp>
    </p:spTree>
    <p:extLst>
      <p:ext uri="{BB962C8B-B14F-4D97-AF65-F5344CB8AC3E}">
        <p14:creationId xmlns:p14="http://schemas.microsoft.com/office/powerpoint/2010/main" val="1846400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dirty="0" smtClean="0">
                <a:solidFill>
                  <a:srgbClr val="FFFFFF"/>
                </a:solidFill>
              </a:rPr>
              <a:t>“As farm animals are prohibited anywhere in Recife, everyone who gets about by horse is made invisible from the point of view of the law. Only by dealing with the race as if it were scene from a movie – by being able, therefore, to have it considered as being to some extent a piece of "fiction" - is what would make the event feasible and fit to obtain the authorizations needed to make it happen from the official point of view.”</a:t>
            </a:r>
          </a:p>
          <a:p>
            <a:endParaRPr lang="en-US" dirty="0"/>
          </a:p>
        </p:txBody>
      </p:sp>
      <p:sp>
        <p:nvSpPr>
          <p:cNvPr id="4" name="Slide Number Placeholder 3"/>
          <p:cNvSpPr>
            <a:spLocks noGrp="1"/>
          </p:cNvSpPr>
          <p:nvPr>
            <p:ph type="sldNum" sz="quarter" idx="10"/>
          </p:nvPr>
        </p:nvSpPr>
        <p:spPr/>
        <p:txBody>
          <a:bodyPr/>
          <a:lstStyle/>
          <a:p>
            <a:fld id="{F670EAB5-78E7-F246-AC67-575A171A4B29}" type="slidenum">
              <a:rPr lang="en-US" smtClean="0"/>
              <a:t>7</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sz="1200" kern="1200" dirty="0" smtClean="0">
                <a:solidFill>
                  <a:schemeClr val="tx1"/>
                </a:solidFill>
                <a:latin typeface="+mn-lt"/>
                <a:ea typeface="+mn-ea"/>
                <a:cs typeface="+mn-cs"/>
              </a:rPr>
              <a:t>“Two things about the presence of men and horses pulling carts in every part of the city. On the one hand, they are apart from the ongoing developmental logic of the city (and the Country), their presence contrasting with the traffic, the asphalt, the 40-storey towers and, on the other, an entire design for civilization that runs in the opposite direction, the men with carts and their horses are echoes of </a:t>
            </a:r>
            <a:r>
              <a:rPr lang="en-US" sz="1200" kern="1200" dirty="0" err="1" smtClean="0">
                <a:solidFill>
                  <a:schemeClr val="tx1"/>
                </a:solidFill>
                <a:latin typeface="+mn-lt"/>
                <a:ea typeface="+mn-ea"/>
                <a:cs typeface="+mn-cs"/>
              </a:rPr>
              <a:t>rurality</a:t>
            </a:r>
            <a:r>
              <a:rPr lang="en-US" sz="1200" kern="1200" dirty="0" smtClean="0">
                <a:solidFill>
                  <a:schemeClr val="tx1"/>
                </a:solidFill>
                <a:latin typeface="+mn-lt"/>
                <a:ea typeface="+mn-ea"/>
                <a:cs typeface="+mn-cs"/>
              </a:rPr>
              <a:t> which point to the origins of this region.” </a:t>
            </a:r>
            <a:endParaRPr lang="en-US" dirty="0"/>
          </a:p>
        </p:txBody>
      </p:sp>
      <p:sp>
        <p:nvSpPr>
          <p:cNvPr id="4" name="Slide Number Placeholder 3"/>
          <p:cNvSpPr>
            <a:spLocks noGrp="1"/>
          </p:cNvSpPr>
          <p:nvPr>
            <p:ph type="sldNum" sz="quarter" idx="10"/>
          </p:nvPr>
        </p:nvSpPr>
        <p:spPr/>
        <p:txBody>
          <a:bodyPr/>
          <a:lstStyle/>
          <a:p>
            <a:fld id="{F670EAB5-78E7-F246-AC67-575A171A4B29}" type="slidenum">
              <a:rPr lang="en-US" smtClean="0"/>
              <a:t>8</a:t>
            </a:fld>
            <a:endParaRPr lang="en-US"/>
          </a:p>
        </p:txBody>
      </p:sp>
    </p:spTree>
    <p:extLst>
      <p:ext uri="{BB962C8B-B14F-4D97-AF65-F5344CB8AC3E}">
        <p14:creationId xmlns:p14="http://schemas.microsoft.com/office/powerpoint/2010/main" val="539080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and quote taken</a:t>
            </a:r>
            <a:r>
              <a:rPr lang="en-US" baseline="0" dirty="0" smtClean="0"/>
              <a:t> directly from: http://</a:t>
            </a:r>
            <a:r>
              <a:rPr lang="en-US" baseline="0" dirty="0" err="1" smtClean="0"/>
              <a:t>cargocollective.com</a:t>
            </a:r>
            <a:r>
              <a:rPr lang="en-US" baseline="0" dirty="0" smtClean="0"/>
              <a:t>/</a:t>
            </a:r>
            <a:r>
              <a:rPr lang="en-US" baseline="0" dirty="0" err="1" smtClean="0"/>
              <a:t>jonathasdeandrade-eng</a:t>
            </a:r>
            <a:r>
              <a:rPr lang="en-US" baseline="0" dirty="0" smtClean="0"/>
              <a:t>/uprising</a:t>
            </a:r>
          </a:p>
          <a:p>
            <a:endParaRPr lang="en-US" dirty="0" smtClean="0"/>
          </a:p>
          <a:p>
            <a:r>
              <a:rPr lang="en-US" dirty="0" smtClean="0"/>
              <a:t>Quote:</a:t>
            </a:r>
            <a:endParaRPr lang="en-US" dirty="0" smtClean="0">
              <a:solidFill>
                <a:srgbClr val="FFFFFF"/>
              </a:solidFill>
            </a:endParaRPr>
          </a:p>
          <a:p>
            <a:r>
              <a:rPr lang="en-US" dirty="0" smtClean="0"/>
              <a:t>“Little by little it dawned on me that these men, carts, and nags are just other pieces of ballast from a much greater circuit of </a:t>
            </a:r>
            <a:r>
              <a:rPr lang="en-US" dirty="0" err="1" smtClean="0"/>
              <a:t>rurality</a:t>
            </a:r>
            <a:r>
              <a:rPr lang="en-US" dirty="0" smtClean="0"/>
              <a:t>, which cuts across the city and contains within itself a design for civilizing that is underpinned by another paradigm – all of its own and non-hegemonic: a rural parallel civilization that coexists in the proto-urban Recife of a super-under-developing Brazil.” </a:t>
            </a:r>
            <a:endParaRPr lang="en-US" dirty="0">
              <a:solidFill>
                <a:srgbClr val="FFFFFF"/>
              </a:solidFill>
            </a:endParaRPr>
          </a:p>
        </p:txBody>
      </p:sp>
      <p:sp>
        <p:nvSpPr>
          <p:cNvPr id="4" name="Slide Number Placeholder 3"/>
          <p:cNvSpPr>
            <a:spLocks noGrp="1"/>
          </p:cNvSpPr>
          <p:nvPr>
            <p:ph type="sldNum" sz="quarter" idx="10"/>
          </p:nvPr>
        </p:nvSpPr>
        <p:spPr/>
        <p:txBody>
          <a:bodyPr/>
          <a:lstStyle/>
          <a:p>
            <a:fld id="{F670EAB5-78E7-F246-AC67-575A171A4B29}" type="slidenum">
              <a:rPr lang="en-US" smtClean="0"/>
              <a:t>9</a:t>
            </a:fld>
            <a:endParaRPr lang="en-US"/>
          </a:p>
        </p:txBody>
      </p:sp>
    </p:spTree>
    <p:extLst>
      <p:ext uri="{BB962C8B-B14F-4D97-AF65-F5344CB8AC3E}">
        <p14:creationId xmlns:p14="http://schemas.microsoft.com/office/powerpoint/2010/main" val="539080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E36636D-D922-432D-A958-524484B5923D}"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E36636D-D922-432D-A958-524484B5923D}"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E36636D-D922-432D-A958-524484B5923D}" type="datetimeFigureOut">
              <a:rPr lang="en-US" smtClean="0"/>
              <a:pPr/>
              <a:t>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8E36636D-D922-432D-A958-524484B5923D}" type="datetimeFigureOut">
              <a:rPr lang="en-US" smtClean="0"/>
              <a:pPr/>
              <a:t>2/4/16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maps/place/Recife,+State+of+Pernambuco,+Brazil/@-8.0432874,-35.0766305,11z/data=!4m2!3m1!1s0x7ab196f94e5408b:0xe5800ef782bde3a6" TargetMode="External"/><Relationship Id="rId4" Type="http://schemas.openxmlformats.org/officeDocument/2006/relationships/image" Target="../media/image5.gif"/><Relationship Id="rId5" Type="http://schemas.openxmlformats.org/officeDocument/2006/relationships/hyperlink" Target="https://www.google.com/maps/place/Recife,+State+of+Pernambuco,+Brazil/@-8.0432874,-35.0766305,11z/data=!4m2!3m1!1s0x07ab196f94e5408b:0xe5800ef782bde3a6"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blogs.guggenheim.org/map/on-the-map-jonathas-de-andrades-political-practice-map-artists-at-the-biennale-and-sara-razas-curatorial-approach/"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ag of Recif.gif"/>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a:off x="1411293" y="273949"/>
            <a:ext cx="6341544" cy="4476384"/>
          </a:xfrm>
          <a:prstGeom prst="rect">
            <a:avLst/>
          </a:prstGeom>
        </p:spPr>
      </p:pic>
      <p:sp>
        <p:nvSpPr>
          <p:cNvPr id="2" name="Title 1"/>
          <p:cNvSpPr>
            <a:spLocks noGrp="1"/>
          </p:cNvSpPr>
          <p:nvPr>
            <p:ph type="ctrTitle"/>
          </p:nvPr>
        </p:nvSpPr>
        <p:spPr>
          <a:xfrm>
            <a:off x="30056" y="5205339"/>
            <a:ext cx="9144000" cy="1679575"/>
          </a:xfrm>
        </p:spPr>
        <p:txBody>
          <a:bodyPr/>
          <a:lstStyle/>
          <a:p>
            <a:r>
              <a:rPr lang="en-US" dirty="0" smtClean="0">
                <a:solidFill>
                  <a:schemeClr val="tx1"/>
                </a:solidFill>
                <a:effectLst/>
              </a:rPr>
              <a:t>“Manipulation </a:t>
            </a:r>
            <a:r>
              <a:rPr lang="en-US" dirty="0">
                <a:solidFill>
                  <a:schemeClr val="tx1"/>
                </a:solidFill>
                <a:effectLst/>
              </a:rPr>
              <a:t>of </a:t>
            </a:r>
            <a:r>
              <a:rPr lang="en-US" dirty="0" smtClean="0">
                <a:solidFill>
                  <a:schemeClr val="tx1"/>
                </a:solidFill>
                <a:effectLst/>
              </a:rPr>
              <a:t>Law” in</a:t>
            </a:r>
            <a:br>
              <a:rPr lang="en-US" dirty="0" smtClean="0">
                <a:solidFill>
                  <a:schemeClr val="tx1"/>
                </a:solidFill>
                <a:effectLst/>
              </a:rPr>
            </a:br>
            <a:r>
              <a:rPr lang="en-US" dirty="0" smtClean="0">
                <a:solidFill>
                  <a:schemeClr val="tx1"/>
                </a:solidFill>
                <a:effectLst/>
              </a:rPr>
              <a:t>Recife</a:t>
            </a:r>
            <a:r>
              <a:rPr lang="en-US" dirty="0">
                <a:solidFill>
                  <a:schemeClr val="tx1"/>
                </a:solidFill>
                <a:effectLst/>
              </a:rPr>
              <a:t>, </a:t>
            </a:r>
            <a:r>
              <a:rPr lang="en-US" dirty="0" smtClean="0">
                <a:solidFill>
                  <a:schemeClr val="tx1"/>
                </a:solidFill>
                <a:effectLst/>
              </a:rPr>
              <a:t>Brazil </a:t>
            </a:r>
            <a:br>
              <a:rPr lang="en-US" dirty="0" smtClean="0">
                <a:solidFill>
                  <a:schemeClr val="tx1"/>
                </a:solidFill>
                <a:effectLst/>
              </a:rPr>
            </a:br>
            <a:r>
              <a:rPr lang="en-US" sz="2800" dirty="0" smtClean="0">
                <a:solidFill>
                  <a:schemeClr val="tx1"/>
                </a:solidFill>
                <a:effectLst/>
              </a:rPr>
              <a:t>The </a:t>
            </a:r>
            <a:r>
              <a:rPr lang="en-US" sz="2800" dirty="0">
                <a:solidFill>
                  <a:schemeClr val="tx1"/>
                </a:solidFill>
                <a:effectLst/>
              </a:rPr>
              <a:t>Work of </a:t>
            </a:r>
            <a:r>
              <a:rPr lang="en-US" sz="2800" dirty="0" err="1">
                <a:solidFill>
                  <a:schemeClr val="tx1"/>
                </a:solidFill>
                <a:effectLst/>
              </a:rPr>
              <a:t>Jonathas</a:t>
            </a:r>
            <a:r>
              <a:rPr lang="en-US" sz="2800" dirty="0">
                <a:solidFill>
                  <a:schemeClr val="tx1"/>
                </a:solidFill>
                <a:effectLst/>
              </a:rPr>
              <a:t> de </a:t>
            </a:r>
            <a:r>
              <a:rPr lang="en-US" sz="2800" dirty="0" smtClean="0">
                <a:solidFill>
                  <a:schemeClr val="tx1"/>
                </a:solidFill>
                <a:effectLst/>
              </a:rPr>
              <a:t>Andrade</a:t>
            </a:r>
            <a:endParaRPr lang="en-US" sz="2800" dirty="0">
              <a:solidFill>
                <a:schemeClr val="tx1"/>
              </a:solidFill>
            </a:endParaRPr>
          </a:p>
        </p:txBody>
      </p:sp>
    </p:spTree>
    <p:extLst>
      <p:ext uri="{BB962C8B-B14F-4D97-AF65-F5344CB8AC3E}">
        <p14:creationId xmlns:p14="http://schemas.microsoft.com/office/powerpoint/2010/main" val="19023276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4607284"/>
            <a:ext cx="9019513" cy="2031325"/>
          </a:xfrm>
          <a:prstGeom prst="rect">
            <a:avLst/>
          </a:prstGeom>
          <a:noFill/>
        </p:spPr>
        <p:txBody>
          <a:bodyPr wrap="square" rtlCol="0">
            <a:spAutoFit/>
          </a:bodyPr>
          <a:lstStyle/>
          <a:p>
            <a:r>
              <a:rPr lang="en-US" dirty="0" smtClean="0">
                <a:solidFill>
                  <a:srgbClr val="FFFFFF"/>
                </a:solidFill>
              </a:rPr>
              <a:t>“Alongside </a:t>
            </a:r>
            <a:r>
              <a:rPr lang="en-US" dirty="0">
                <a:solidFill>
                  <a:srgbClr val="FFFFFF"/>
                </a:solidFill>
              </a:rPr>
              <a:t>this panorama, from the point of view of legality, having farm animals within the urban perimeter is not on. Recife is officially regarded as an entirely urban city, unlike several others which combine rural stretches with urban ones. Therefore, all this rural circuit is illegal: the carts, the horses, the fairs, everything has to be invisible to the eyes of the authorities and, as absolutely concrete fact, it does exist in the marginalization and by virtue of a certain pact of cynicism</a:t>
            </a:r>
            <a:r>
              <a:rPr lang="en-US" dirty="0" smtClean="0">
                <a:solidFill>
                  <a:srgbClr val="FFFFFF"/>
                </a:solidFill>
              </a:rPr>
              <a:t>.” </a:t>
            </a:r>
            <a:endParaRPr lang="en-US" dirty="0">
              <a:solidFill>
                <a:srgbClr val="FFFFFF"/>
              </a:solidFill>
            </a:endParaRPr>
          </a:p>
        </p:txBody>
      </p:sp>
      <p:pic>
        <p:nvPicPr>
          <p:cNvPr id="7" name="Content Placeholder 6" descr="chegada4_o.jpg"/>
          <p:cNvPicPr>
            <a:picLocks noGrp="1" noChangeAspect="1"/>
          </p:cNvPicPr>
          <p:nvPr>
            <p:ph idx="1"/>
          </p:nvPr>
        </p:nvPicPr>
        <p:blipFill>
          <a:blip r:embed="rId3">
            <a:extLst>
              <a:ext uri="{28A0092B-C50C-407E-A947-70E740481C1C}">
                <a14:useLocalDpi xmlns:a14="http://schemas.microsoft.com/office/drawing/2010/main" val="0"/>
              </a:ext>
            </a:extLst>
          </a:blip>
          <a:srcRect t="5451" b="5451"/>
          <a:stretch>
            <a:fillRect/>
          </a:stretch>
        </p:blipFill>
        <p:spPr>
          <a:xfrm>
            <a:off x="955675" y="305192"/>
            <a:ext cx="7232650" cy="4291013"/>
          </a:xfrm>
        </p:spPr>
      </p:pic>
    </p:spTree>
    <p:extLst>
      <p:ext uri="{BB962C8B-B14F-4D97-AF65-F5344CB8AC3E}">
        <p14:creationId xmlns:p14="http://schemas.microsoft.com/office/powerpoint/2010/main" val="17518860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4607284"/>
            <a:ext cx="9019513" cy="1754327"/>
          </a:xfrm>
          <a:prstGeom prst="rect">
            <a:avLst/>
          </a:prstGeom>
          <a:noFill/>
        </p:spPr>
        <p:txBody>
          <a:bodyPr wrap="square" rtlCol="0">
            <a:spAutoFit/>
          </a:bodyPr>
          <a:lstStyle/>
          <a:p>
            <a:r>
              <a:rPr lang="en-US" dirty="0" smtClean="0">
                <a:solidFill>
                  <a:srgbClr val="FFFFFF"/>
                </a:solidFill>
              </a:rPr>
              <a:t>“I </a:t>
            </a:r>
            <a:r>
              <a:rPr lang="en-US" dirty="0">
                <a:solidFill>
                  <a:srgbClr val="FFFFFF"/>
                </a:solidFill>
              </a:rPr>
              <a:t>have always thought that this contradiction is tantamount to a madness that is very revealing of the forces and ideologies present in the city. That is, what is understood, in silence</a:t>
            </a:r>
            <a:r>
              <a:rPr lang="en-US" b="1" dirty="0">
                <a:solidFill>
                  <a:srgbClr val="FFFFFF"/>
                </a:solidFill>
              </a:rPr>
              <a:t>, </a:t>
            </a:r>
            <a:r>
              <a:rPr lang="en-US" dirty="0">
                <a:solidFill>
                  <a:srgbClr val="FFFFFF"/>
                </a:solidFill>
              </a:rPr>
              <a:t>is that laws do not need to be exactly complied with, but they are there as reminders of who the real owner of the land is, and are used with a false legitimacy and the façade of democracy, to evict anyone who makes a nuisance of himself when it suits the owner</a:t>
            </a:r>
            <a:r>
              <a:rPr lang="en-US" dirty="0" smtClean="0">
                <a:solidFill>
                  <a:srgbClr val="FFFFFF"/>
                </a:solidFill>
              </a:rPr>
              <a:t>.”</a:t>
            </a:r>
            <a:endParaRPr lang="en-US" dirty="0">
              <a:solidFill>
                <a:srgbClr val="FFFFFF"/>
              </a:solidFill>
            </a:endParaRPr>
          </a:p>
        </p:txBody>
      </p:sp>
      <p:sp>
        <p:nvSpPr>
          <p:cNvPr id="2" name="Content Placeholder 1"/>
          <p:cNvSpPr>
            <a:spLocks noGrp="1"/>
          </p:cNvSpPr>
          <p:nvPr>
            <p:ph idx="1"/>
          </p:nvPr>
        </p:nvSpPr>
        <p:spPr/>
        <p:txBody>
          <a:bodyPr/>
          <a:lstStyle/>
          <a:p>
            <a:endParaRPr lang="en-US"/>
          </a:p>
        </p:txBody>
      </p:sp>
      <p:pic>
        <p:nvPicPr>
          <p:cNvPr id="6" name="Content Placeholder 3" descr="Josivan_Rodrigues-0639_o.jpg"/>
          <p:cNvPicPr>
            <a:picLocks noChangeAspect="1"/>
          </p:cNvPicPr>
          <p:nvPr/>
        </p:nvPicPr>
        <p:blipFill>
          <a:blip r:embed="rId3">
            <a:extLst>
              <a:ext uri="{28A0092B-C50C-407E-A947-70E740481C1C}">
                <a14:useLocalDpi xmlns:a14="http://schemas.microsoft.com/office/drawing/2010/main" val="0"/>
              </a:ext>
            </a:extLst>
          </a:blip>
          <a:srcRect t="5530" b="5530"/>
          <a:stretch>
            <a:fillRect/>
          </a:stretch>
        </p:blipFill>
        <p:spPr>
          <a:xfrm>
            <a:off x="955675" y="257175"/>
            <a:ext cx="7232650" cy="4291013"/>
          </a:xfrm>
          <a:prstGeom prst="rect">
            <a:avLst/>
          </a:prstGeom>
        </p:spPr>
      </p:pic>
    </p:spTree>
    <p:extLst>
      <p:ext uri="{BB962C8B-B14F-4D97-AF65-F5344CB8AC3E}">
        <p14:creationId xmlns:p14="http://schemas.microsoft.com/office/powerpoint/2010/main" val="6996005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4607284"/>
            <a:ext cx="9019513" cy="2308324"/>
          </a:xfrm>
          <a:prstGeom prst="rect">
            <a:avLst/>
          </a:prstGeom>
          <a:noFill/>
        </p:spPr>
        <p:txBody>
          <a:bodyPr wrap="square" rtlCol="0">
            <a:spAutoFit/>
          </a:bodyPr>
          <a:lstStyle/>
          <a:p>
            <a:r>
              <a:rPr lang="en-US" dirty="0" smtClean="0">
                <a:solidFill>
                  <a:srgbClr val="FFFFFF"/>
                </a:solidFill>
              </a:rPr>
              <a:t>“The </a:t>
            </a:r>
            <a:r>
              <a:rPr lang="en-US" dirty="0">
                <a:solidFill>
                  <a:srgbClr val="FFFFFF"/>
                </a:solidFill>
              </a:rPr>
              <a:t>idea of the project was to celebrate the giving of existence to the carts and horsemen by having them take the city by storm, the means being a cart race in the center of Recife. What would be impossible from the point of view of officialdom became possible because a movie was being shot. That is, the race would exist in movie and fictional terms and therefore could be authorized by the administration of the city/ the authorities. As to the men driving the carts, for them, the movie barely existed, what existed in concrete terms were precisely the race and the prizes</a:t>
            </a:r>
            <a:r>
              <a:rPr lang="en-US" dirty="0" smtClean="0">
                <a:solidFill>
                  <a:srgbClr val="FFFFFF"/>
                </a:solidFill>
              </a:rPr>
              <a:t>.” </a:t>
            </a:r>
            <a:endParaRPr lang="en-US" b="1" dirty="0">
              <a:solidFill>
                <a:srgbClr val="FFFFFF"/>
              </a:solidFill>
            </a:endParaRPr>
          </a:p>
        </p:txBody>
      </p:sp>
      <p:pic>
        <p:nvPicPr>
          <p:cNvPr id="4" name="Content Placeholder 3" descr="Josivan_Rodrigues-0310_o.jpg"/>
          <p:cNvPicPr>
            <a:picLocks noGrp="1" noChangeAspect="1"/>
          </p:cNvPicPr>
          <p:nvPr>
            <p:ph idx="1"/>
          </p:nvPr>
        </p:nvPicPr>
        <p:blipFill>
          <a:blip r:embed="rId3">
            <a:extLst>
              <a:ext uri="{28A0092B-C50C-407E-A947-70E740481C1C}">
                <a14:useLocalDpi xmlns:a14="http://schemas.microsoft.com/office/drawing/2010/main" val="0"/>
              </a:ext>
            </a:extLst>
          </a:blip>
          <a:srcRect t="5530" b="5530"/>
          <a:stretch>
            <a:fillRect/>
          </a:stretch>
        </p:blipFill>
        <p:spPr>
          <a:xfrm>
            <a:off x="955675" y="240876"/>
            <a:ext cx="7232650" cy="4291013"/>
          </a:xfrm>
        </p:spPr>
      </p:pic>
    </p:spTree>
    <p:extLst>
      <p:ext uri="{BB962C8B-B14F-4D97-AF65-F5344CB8AC3E}">
        <p14:creationId xmlns:p14="http://schemas.microsoft.com/office/powerpoint/2010/main" val="10103106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051136"/>
            <a:ext cx="9143999" cy="2862322"/>
          </a:xfrm>
          <a:prstGeom prst="rect">
            <a:avLst/>
          </a:prstGeom>
          <a:noFill/>
        </p:spPr>
        <p:txBody>
          <a:bodyPr wrap="square" rtlCol="0">
            <a:spAutoFit/>
          </a:bodyPr>
          <a:lstStyle/>
          <a:p>
            <a:r>
              <a:rPr lang="en-US" sz="2000" dirty="0" smtClean="0">
                <a:solidFill>
                  <a:srgbClr val="FFFFFF"/>
                </a:solidFill>
              </a:rPr>
              <a:t>“In </a:t>
            </a:r>
            <a:r>
              <a:rPr lang="en-US" sz="2000" dirty="0">
                <a:solidFill>
                  <a:srgbClr val="FFFFFF"/>
                </a:solidFill>
              </a:rPr>
              <a:t>this case, art was what made it possible to have the node that meshed concreteness and invisibility, marginality and celebration, impossibility and insurrection, illegality and fiction. It was art that sparked off something that was absolutely uncertain and quite risky which would bring the men with carts and horses for a race through the city. It took place. After a long delay and being darned scared that no-one would turn up, 40 carts and various horsemen appeared and it all swelled to massive proportions that were difficult to control. Despite the difficulties in managing and organizing it all, the race was run and 10 carts won goats as a prize</a:t>
            </a:r>
            <a:r>
              <a:rPr lang="en-US" sz="2000" dirty="0" smtClean="0">
                <a:solidFill>
                  <a:srgbClr val="FFFFFF"/>
                </a:solidFill>
              </a:rPr>
              <a:t>.”</a:t>
            </a:r>
            <a:endParaRPr lang="en-US" sz="2000" b="1" dirty="0">
              <a:solidFill>
                <a:srgbClr val="FFFFFF"/>
              </a:solidFill>
            </a:endParaRPr>
          </a:p>
        </p:txBody>
      </p:sp>
      <p:pic>
        <p:nvPicPr>
          <p:cNvPr id="3" name="Content Placeholder 2" descr="Josivan_Rodrigues-0031_o.jpg"/>
          <p:cNvPicPr>
            <a:picLocks noGrp="1" noChangeAspect="1"/>
          </p:cNvPicPr>
          <p:nvPr>
            <p:ph idx="1"/>
          </p:nvPr>
        </p:nvPicPr>
        <p:blipFill>
          <a:blip r:embed="rId3">
            <a:extLst>
              <a:ext uri="{28A0092B-C50C-407E-A947-70E740481C1C}">
                <a14:useLocalDpi xmlns:a14="http://schemas.microsoft.com/office/drawing/2010/main" val="0"/>
              </a:ext>
            </a:extLst>
          </a:blip>
          <a:srcRect t="5530" b="5530"/>
          <a:stretch>
            <a:fillRect/>
          </a:stretch>
        </p:blipFill>
        <p:spPr>
          <a:xfrm>
            <a:off x="1387771" y="110372"/>
            <a:ext cx="6800554" cy="4034658"/>
          </a:xfrm>
        </p:spPr>
      </p:pic>
    </p:spTree>
    <p:extLst>
      <p:ext uri="{BB962C8B-B14F-4D97-AF65-F5344CB8AC3E}">
        <p14:creationId xmlns:p14="http://schemas.microsoft.com/office/powerpoint/2010/main" val="7897780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osivan_Rodrigues-0673_o.jpg"/>
          <p:cNvPicPr>
            <a:picLocks noGrp="1" noChangeAspect="1"/>
          </p:cNvPicPr>
          <p:nvPr>
            <p:ph idx="1"/>
          </p:nvPr>
        </p:nvPicPr>
        <p:blipFill>
          <a:blip r:embed="rId3">
            <a:extLst>
              <a:ext uri="{28A0092B-C50C-407E-A947-70E740481C1C}">
                <a14:useLocalDpi xmlns:a14="http://schemas.microsoft.com/office/drawing/2010/main" val="0"/>
              </a:ext>
            </a:extLst>
          </a:blip>
          <a:srcRect t="5530" b="5530"/>
          <a:stretch>
            <a:fillRect/>
          </a:stretch>
        </p:blipFill>
        <p:spPr>
          <a:xfrm>
            <a:off x="1129031" y="205577"/>
            <a:ext cx="6918162" cy="4104432"/>
          </a:xfrm>
        </p:spPr>
      </p:pic>
      <p:sp>
        <p:nvSpPr>
          <p:cNvPr id="6" name="TextBox 5"/>
          <p:cNvSpPr txBox="1"/>
          <p:nvPr/>
        </p:nvSpPr>
        <p:spPr>
          <a:xfrm>
            <a:off x="124486" y="4347210"/>
            <a:ext cx="9019513" cy="2862322"/>
          </a:xfrm>
          <a:prstGeom prst="rect">
            <a:avLst/>
          </a:prstGeom>
          <a:noFill/>
        </p:spPr>
        <p:txBody>
          <a:bodyPr wrap="square" rtlCol="0">
            <a:spAutoFit/>
          </a:bodyPr>
          <a:lstStyle/>
          <a:p>
            <a:r>
              <a:rPr lang="en-US" sz="2000" dirty="0" smtClean="0">
                <a:solidFill>
                  <a:srgbClr val="FFFFFF"/>
                </a:solidFill>
              </a:rPr>
              <a:t>“And </a:t>
            </a:r>
            <a:r>
              <a:rPr lang="en-US" sz="2000" dirty="0">
                <a:solidFill>
                  <a:srgbClr val="FFFFFF"/>
                </a:solidFill>
              </a:rPr>
              <a:t>before the prize-giving ceremony, a procession moved through the city with all those present. In a huge mélange of people, horses, carts, everyone got mixed up, climbed on the carts, got on to the sidewalks, and mass and action kept on being added to the procession. The cavalcade began on the route set; after a gallop, a cry went up; anarchy; and when it arrived in the final straight of </a:t>
            </a:r>
            <a:r>
              <a:rPr lang="en-US" sz="2000" dirty="0" err="1">
                <a:solidFill>
                  <a:srgbClr val="FFFFFF"/>
                </a:solidFill>
              </a:rPr>
              <a:t>Guararapes</a:t>
            </a:r>
            <a:r>
              <a:rPr lang="en-US" sz="2000" dirty="0">
                <a:solidFill>
                  <a:srgbClr val="FFFFFF"/>
                </a:solidFill>
              </a:rPr>
              <a:t> Avenue, it took on a life of its own that spurred the center into party spirit; burst through the original route and flew out of control in a magnificently autonomous way</a:t>
            </a:r>
            <a:r>
              <a:rPr lang="en-US" sz="2000" dirty="0" smtClean="0">
                <a:solidFill>
                  <a:srgbClr val="FFFFFF"/>
                </a:solidFill>
              </a:rPr>
              <a:t>.”</a:t>
            </a:r>
            <a:endParaRPr lang="en-US" sz="2000" dirty="0">
              <a:solidFill>
                <a:srgbClr val="FFFFFF"/>
              </a:solidFill>
            </a:endParaRPr>
          </a:p>
          <a:p>
            <a:endParaRPr lang="en-US" sz="2000" b="1" dirty="0">
              <a:solidFill>
                <a:srgbClr val="FFFFFF"/>
              </a:solidFill>
            </a:endParaRPr>
          </a:p>
        </p:txBody>
      </p:sp>
    </p:spTree>
    <p:extLst>
      <p:ext uri="{BB962C8B-B14F-4D97-AF65-F5344CB8AC3E}">
        <p14:creationId xmlns:p14="http://schemas.microsoft.com/office/powerpoint/2010/main" val="437580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3744463"/>
            <a:ext cx="9019513" cy="3170099"/>
          </a:xfrm>
          <a:prstGeom prst="rect">
            <a:avLst/>
          </a:prstGeom>
          <a:noFill/>
        </p:spPr>
        <p:txBody>
          <a:bodyPr wrap="square" rtlCol="0">
            <a:spAutoFit/>
          </a:bodyPr>
          <a:lstStyle/>
          <a:p>
            <a:r>
              <a:rPr lang="en-US" sz="2000" dirty="0" smtClean="0">
                <a:solidFill>
                  <a:srgbClr val="FFFFFF"/>
                </a:solidFill>
              </a:rPr>
              <a:t>“The </a:t>
            </a:r>
            <a:r>
              <a:rPr lang="en-US" sz="2000" dirty="0">
                <a:solidFill>
                  <a:srgbClr val="FFFFFF"/>
                </a:solidFill>
              </a:rPr>
              <a:t>1st Horse-Drawn Cart Race in the Centre of Recife took place in a context of imported rules, taken from boxes and whisked away when this fits in with developing the power of those who pronounce on rules. The asphalt city, the prohibition on carts disguising the backwardness. The backdrop is a system with a development plan, the power structure of which is cemented by the total dependence on the looseness of its own structures. This same spirit of underdevelopment with all its cosmetics and looseness offers up its constituent breaches as a space for the new </a:t>
            </a:r>
            <a:r>
              <a:rPr lang="en-US" sz="2000" dirty="0" err="1">
                <a:solidFill>
                  <a:srgbClr val="FFFFFF"/>
                </a:solidFill>
              </a:rPr>
              <a:t>invertedness</a:t>
            </a:r>
            <a:r>
              <a:rPr lang="en-US" sz="2000" dirty="0">
                <a:solidFill>
                  <a:srgbClr val="FFFFFF"/>
                </a:solidFill>
              </a:rPr>
              <a:t>, for other forms of permanence so that experimental freedom might be exercised within the oppression that it </a:t>
            </a:r>
            <a:r>
              <a:rPr lang="en-US" sz="2000" dirty="0" err="1">
                <a:solidFill>
                  <a:srgbClr val="FFFFFF"/>
                </a:solidFill>
              </a:rPr>
              <a:t>protagonizes</a:t>
            </a:r>
            <a:r>
              <a:rPr lang="en-US" sz="2000" dirty="0" smtClean="0">
                <a:solidFill>
                  <a:srgbClr val="FFFFFF"/>
                </a:solidFill>
              </a:rPr>
              <a:t>.”</a:t>
            </a:r>
            <a:endParaRPr lang="en-US" sz="2000" dirty="0">
              <a:solidFill>
                <a:srgbClr val="FFFFFF"/>
              </a:solidFill>
            </a:endParaRPr>
          </a:p>
        </p:txBody>
      </p:sp>
      <p:pic>
        <p:nvPicPr>
          <p:cNvPr id="3" name="Content Placeholder 2" descr="Josivan_Rodrigues-0722_o.jpg"/>
          <p:cNvPicPr>
            <a:picLocks noGrp="1" noChangeAspect="1"/>
          </p:cNvPicPr>
          <p:nvPr>
            <p:ph idx="1"/>
          </p:nvPr>
        </p:nvPicPr>
        <p:blipFill>
          <a:blip r:embed="rId3">
            <a:extLst>
              <a:ext uri="{28A0092B-C50C-407E-A947-70E740481C1C}">
                <a14:useLocalDpi xmlns:a14="http://schemas.microsoft.com/office/drawing/2010/main" val="0"/>
              </a:ext>
            </a:extLst>
          </a:blip>
          <a:srcRect t="5530" b="5530"/>
          <a:stretch>
            <a:fillRect/>
          </a:stretch>
        </p:blipFill>
        <p:spPr>
          <a:xfrm>
            <a:off x="1481858" y="94157"/>
            <a:ext cx="6273193" cy="3721782"/>
          </a:xfrm>
        </p:spPr>
      </p:pic>
    </p:spTree>
    <p:extLst>
      <p:ext uri="{BB962C8B-B14F-4D97-AF65-F5344CB8AC3E}">
        <p14:creationId xmlns:p14="http://schemas.microsoft.com/office/powerpoint/2010/main" val="17183138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248986" y="323758"/>
            <a:ext cx="8515311" cy="5603449"/>
          </a:xfrm>
          <a:prstGeom prst="wedgeEllipseCallou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34372" y="1354486"/>
            <a:ext cx="6473628" cy="4832093"/>
          </a:xfrm>
          <a:prstGeom prst="rect">
            <a:avLst/>
          </a:prstGeom>
          <a:noFill/>
        </p:spPr>
        <p:txBody>
          <a:bodyPr wrap="square" rtlCol="0">
            <a:spAutoFit/>
          </a:bodyPr>
          <a:lstStyle/>
          <a:p>
            <a:pPr lvl="0"/>
            <a:r>
              <a:rPr lang="en-US" sz="2800" dirty="0" smtClean="0">
                <a:solidFill>
                  <a:srgbClr val="FFFFFF"/>
                </a:solidFill>
              </a:rPr>
              <a:t>“For </a:t>
            </a:r>
            <a:r>
              <a:rPr lang="en-US" sz="2800" dirty="0">
                <a:solidFill>
                  <a:srgbClr val="FFFFFF"/>
                </a:solidFill>
              </a:rPr>
              <a:t>me, the mechanism of negotiating with the administration of the city . . . was interesting because it had to do so much [with] how </a:t>
            </a:r>
            <a:r>
              <a:rPr lang="en-US" sz="2800" b="1" dirty="0">
                <a:solidFill>
                  <a:srgbClr val="FFFFFF"/>
                </a:solidFill>
              </a:rPr>
              <a:t>bureaucracy </a:t>
            </a:r>
            <a:r>
              <a:rPr lang="en-US" sz="2800" dirty="0">
                <a:solidFill>
                  <a:srgbClr val="FFFFFF"/>
                </a:solidFill>
              </a:rPr>
              <a:t>and the </a:t>
            </a:r>
            <a:r>
              <a:rPr lang="en-US" sz="2800" b="1" dirty="0">
                <a:solidFill>
                  <a:srgbClr val="FFFFFF"/>
                </a:solidFill>
              </a:rPr>
              <a:t>manipulation of the law </a:t>
            </a:r>
            <a:r>
              <a:rPr lang="en-US" sz="2800" dirty="0">
                <a:solidFill>
                  <a:srgbClr val="FFFFFF"/>
                </a:solidFill>
              </a:rPr>
              <a:t>decides who is in charge of what—what is the limit or what is the borderline of being an outcast in society.</a:t>
            </a:r>
            <a:r>
              <a:rPr lang="en-US" sz="2800" dirty="0" smtClean="0">
                <a:solidFill>
                  <a:srgbClr val="FFFFFF"/>
                </a:solidFill>
              </a:rPr>
              <a:t>”</a:t>
            </a:r>
          </a:p>
          <a:p>
            <a:pPr lvl="0" algn="ctr"/>
            <a:r>
              <a:rPr lang="en-US" sz="2200" dirty="0" smtClean="0">
                <a:solidFill>
                  <a:srgbClr val="FFFFFF"/>
                </a:solidFill>
              </a:rPr>
              <a:t>            --</a:t>
            </a:r>
            <a:r>
              <a:rPr lang="en-US" sz="2200" dirty="0" err="1">
                <a:solidFill>
                  <a:srgbClr val="FFFFFF"/>
                </a:solidFill>
              </a:rPr>
              <a:t>Jonathas</a:t>
            </a:r>
            <a:r>
              <a:rPr lang="en-US" sz="2200" dirty="0">
                <a:solidFill>
                  <a:srgbClr val="FFFFFF"/>
                </a:solidFill>
              </a:rPr>
              <a:t> de Andrade </a:t>
            </a:r>
          </a:p>
          <a:p>
            <a:endParaRPr lang="en-US" sz="2800" dirty="0">
              <a:solidFill>
                <a:srgbClr val="FFFFFF"/>
              </a:solidFill>
            </a:endParaRPr>
          </a:p>
        </p:txBody>
      </p:sp>
    </p:spTree>
    <p:extLst>
      <p:ext uri="{BB962C8B-B14F-4D97-AF65-F5344CB8AC3E}">
        <p14:creationId xmlns:p14="http://schemas.microsoft.com/office/powerpoint/2010/main" val="2270876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41479"/>
            <a:ext cx="7583488" cy="1143000"/>
          </a:xfrm>
        </p:spPr>
        <p:txBody>
          <a:bodyPr/>
          <a:lstStyle/>
          <a:p>
            <a:r>
              <a:rPr lang="en-US" dirty="0" smtClean="0"/>
              <a:t>Think-Pair-Share</a:t>
            </a:r>
            <a:endParaRPr lang="en-US" dirty="0"/>
          </a:p>
        </p:txBody>
      </p:sp>
      <p:sp>
        <p:nvSpPr>
          <p:cNvPr id="3" name="Content Placeholder 2"/>
          <p:cNvSpPr>
            <a:spLocks noGrp="1"/>
          </p:cNvSpPr>
          <p:nvPr>
            <p:ph idx="1"/>
          </p:nvPr>
        </p:nvSpPr>
        <p:spPr>
          <a:xfrm>
            <a:off x="955675" y="2558025"/>
            <a:ext cx="7232650" cy="4291013"/>
          </a:xfrm>
        </p:spPr>
        <p:txBody>
          <a:bodyPr>
            <a:normAutofit/>
          </a:bodyPr>
          <a:lstStyle/>
          <a:p>
            <a:pPr marL="0" indent="0" algn="ctr">
              <a:buNone/>
            </a:pPr>
            <a:r>
              <a:rPr lang="en-US" sz="4000" b="1" dirty="0" smtClean="0">
                <a:effectLst/>
              </a:rPr>
              <a:t>What is the purpose </a:t>
            </a:r>
            <a:br>
              <a:rPr lang="en-US" sz="4000" b="1" dirty="0" smtClean="0">
                <a:effectLst/>
              </a:rPr>
            </a:br>
            <a:r>
              <a:rPr lang="en-US" sz="4000" b="1" dirty="0" smtClean="0">
                <a:effectLst/>
              </a:rPr>
              <a:t>of a law?</a:t>
            </a:r>
            <a:endParaRPr lang="en-US" sz="4000" b="1" dirty="0">
              <a:effectLst/>
            </a:endParaRPr>
          </a:p>
        </p:txBody>
      </p:sp>
    </p:spTree>
    <p:extLst>
      <p:ext uri="{BB962C8B-B14F-4D97-AF65-F5344CB8AC3E}">
        <p14:creationId xmlns:p14="http://schemas.microsoft.com/office/powerpoint/2010/main" val="140929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a:t>
            </a:r>
            <a:endParaRPr lang="en-US" dirty="0"/>
          </a:p>
        </p:txBody>
      </p:sp>
      <p:pic>
        <p:nvPicPr>
          <p:cNvPr id="8" name="Content Placeholder 7" descr="Brazil.gif">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rcRect t="21654" b="21654"/>
          <a:stretch>
            <a:fillRect/>
          </a:stretch>
        </p:blipFill>
        <p:spPr/>
      </p:pic>
      <p:sp>
        <p:nvSpPr>
          <p:cNvPr id="9" name="Rectangle 8"/>
          <p:cNvSpPr/>
          <p:nvPr/>
        </p:nvSpPr>
        <p:spPr>
          <a:xfrm>
            <a:off x="125592" y="6401064"/>
            <a:ext cx="8693624" cy="461665"/>
          </a:xfrm>
          <a:prstGeom prst="rect">
            <a:avLst/>
          </a:prstGeom>
        </p:spPr>
        <p:txBody>
          <a:bodyPr wrap="square">
            <a:spAutoFit/>
          </a:bodyPr>
          <a:lstStyle/>
          <a:p>
            <a:r>
              <a:rPr lang="en-US" sz="1200" u="sng" dirty="0">
                <a:hlinkClick r:id="rId5"/>
              </a:rPr>
              <a:t>https://www.google.com/maps/place/Recife,+State+of+Pernambuco,+Brazil/@-8.0432874,-35.0766305,11z/data=!4m2!3m1!1s0x07ab196f94e5408b:0xe5800ef782bde3a6</a:t>
            </a:r>
            <a:r>
              <a:rPr lang="en-US" sz="1200" dirty="0"/>
              <a:t>. </a:t>
            </a:r>
          </a:p>
        </p:txBody>
      </p:sp>
    </p:spTree>
    <p:extLst>
      <p:ext uri="{BB962C8B-B14F-4D97-AF65-F5344CB8AC3E}">
        <p14:creationId xmlns:p14="http://schemas.microsoft.com/office/powerpoint/2010/main" val="2975215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Jonathas</a:t>
            </a:r>
            <a:r>
              <a:rPr lang="en-US" dirty="0"/>
              <a:t> de </a:t>
            </a:r>
            <a:r>
              <a:rPr lang="en-US" dirty="0" smtClean="0"/>
              <a:t>Andrade</a:t>
            </a:r>
            <a:endParaRPr lang="en-US" dirty="0"/>
          </a:p>
        </p:txBody>
      </p:sp>
      <p:pic>
        <p:nvPicPr>
          <p:cNvPr id="4" name="Content Placeholder 3" descr="bio_andrade_275.jpg"/>
          <p:cNvPicPr>
            <a:picLocks noGrp="1" noChangeAspect="1"/>
          </p:cNvPicPr>
          <p:nvPr>
            <p:ph idx="1"/>
          </p:nvPr>
        </p:nvPicPr>
        <p:blipFill>
          <a:blip r:embed="rId3">
            <a:extLst>
              <a:ext uri="{28A0092B-C50C-407E-A947-70E740481C1C}">
                <a14:useLocalDpi xmlns:a14="http://schemas.microsoft.com/office/drawing/2010/main" val="0"/>
              </a:ext>
            </a:extLst>
          </a:blip>
          <a:srcRect t="14125" b="14125"/>
          <a:stretch>
            <a:fillRect/>
          </a:stretch>
        </p:blipFill>
        <p:spPr/>
      </p:pic>
    </p:spTree>
    <p:extLst>
      <p:ext uri="{BB962C8B-B14F-4D97-AF65-F5344CB8AC3E}">
        <p14:creationId xmlns:p14="http://schemas.microsoft.com/office/powerpoint/2010/main" val="2510785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16298"/>
            <a:ext cx="7583488" cy="1143000"/>
          </a:xfrm>
        </p:spPr>
        <p:txBody>
          <a:bodyPr>
            <a:normAutofit fontScale="90000"/>
          </a:bodyPr>
          <a:lstStyle/>
          <a:p>
            <a:r>
              <a:rPr lang="en-US" dirty="0" err="1"/>
              <a:t>Jonathas</a:t>
            </a:r>
            <a:r>
              <a:rPr lang="en-US" dirty="0"/>
              <a:t> de </a:t>
            </a:r>
            <a:r>
              <a:rPr lang="en-US" dirty="0" smtClean="0"/>
              <a:t>Andrade</a:t>
            </a:r>
            <a:r>
              <a:rPr lang="en-US" dirty="0"/>
              <a:t> </a:t>
            </a:r>
            <a:r>
              <a:rPr lang="en-US" dirty="0" smtClean="0"/>
              <a:t>on History, Fiction, and Power</a:t>
            </a:r>
            <a:endParaRPr lang="en-US" dirty="0"/>
          </a:p>
        </p:txBody>
      </p:sp>
      <p:sp>
        <p:nvSpPr>
          <p:cNvPr id="3" name="Content Placeholder 2"/>
          <p:cNvSpPr>
            <a:spLocks noGrp="1"/>
          </p:cNvSpPr>
          <p:nvPr>
            <p:ph idx="1"/>
          </p:nvPr>
        </p:nvSpPr>
        <p:spPr>
          <a:xfrm>
            <a:off x="183816" y="6162421"/>
            <a:ext cx="8760992" cy="4291013"/>
          </a:xfrm>
        </p:spPr>
        <p:txBody>
          <a:bodyPr/>
          <a:lstStyle/>
          <a:p>
            <a:pPr marL="0" indent="0">
              <a:buNone/>
            </a:pPr>
            <a:r>
              <a:rPr lang="en-US" sz="1800" dirty="0">
                <a:effectLst/>
                <a:hlinkClick r:id="rId3"/>
              </a:rPr>
              <a:t>http://blogs.guggenheim.org/map/on-the-map-jonathas-de-andrades-political-practice-map-artists-at-the-biennale-and-sara-razas-curatorial-approach</a:t>
            </a:r>
            <a:r>
              <a:rPr lang="en-US" sz="1800" dirty="0" smtClean="0">
                <a:effectLst/>
                <a:hlinkClick r:id="rId3"/>
              </a:rPr>
              <a:t>/</a:t>
            </a:r>
            <a:endParaRPr lang="en-US" sz="1800" dirty="0" smtClean="0">
              <a:effectLst/>
            </a:endParaRPr>
          </a:p>
          <a:p>
            <a:pPr marL="0" indent="0">
              <a:buNone/>
            </a:pPr>
            <a:endParaRPr lang="en-US" dirty="0"/>
          </a:p>
        </p:txBody>
      </p:sp>
      <p:pic>
        <p:nvPicPr>
          <p:cNvPr id="4" name="Content Placeholder 3" descr="Jonathas_de_Andrade_O Levante [2012-2013]  - still 3.jpg"/>
          <p:cNvPicPr>
            <a:picLocks noChangeAspect="1"/>
          </p:cNvPicPr>
          <p:nvPr/>
        </p:nvPicPr>
        <p:blipFill>
          <a:blip r:embed="rId4" cstate="print">
            <a:extLst>
              <a:ext uri="{28A0092B-C50C-407E-A947-70E740481C1C}">
                <a14:useLocalDpi xmlns:a14="http://schemas.microsoft.com/office/drawing/2010/main" val="0"/>
              </a:ext>
            </a:extLst>
          </a:blip>
          <a:srcRect t="5504" b="5504"/>
          <a:stretch>
            <a:fillRect/>
          </a:stretch>
        </p:blipFill>
        <p:spPr>
          <a:xfrm>
            <a:off x="1270165" y="1968195"/>
            <a:ext cx="6612382" cy="3923018"/>
          </a:xfrm>
          <a:prstGeom prst="rect">
            <a:avLst/>
          </a:prstGeom>
        </p:spPr>
      </p:pic>
    </p:spTree>
    <p:extLst>
      <p:ext uri="{BB962C8B-B14F-4D97-AF65-F5344CB8AC3E}">
        <p14:creationId xmlns:p14="http://schemas.microsoft.com/office/powerpoint/2010/main" val="39810974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Uprising</a:t>
            </a:r>
            <a:endParaRPr lang="en-US" dirty="0"/>
          </a:p>
        </p:txBody>
      </p:sp>
      <p:pic>
        <p:nvPicPr>
          <p:cNvPr id="4" name="Content Placeholder 3" descr="Jonathas_de_Andrade_O Levante [2012-2013]  - still 3.jpg"/>
          <p:cNvPicPr>
            <a:picLocks noGrp="1" noChangeAspect="1"/>
          </p:cNvPicPr>
          <p:nvPr>
            <p:ph idx="1"/>
          </p:nvPr>
        </p:nvPicPr>
        <p:blipFill>
          <a:blip r:embed="rId3" cstate="print">
            <a:extLst>
              <a:ext uri="{28A0092B-C50C-407E-A947-70E740481C1C}">
                <a14:useLocalDpi xmlns:a14="http://schemas.microsoft.com/office/drawing/2010/main" val="0"/>
              </a:ext>
            </a:extLst>
          </a:blip>
          <a:srcRect t="8907" b="8907"/>
          <a:stretch>
            <a:fillRect/>
          </a:stretch>
        </p:blipFill>
        <p:spPr>
          <a:xfrm>
            <a:off x="2163982" y="1375294"/>
            <a:ext cx="4763731" cy="2609676"/>
          </a:xfrm>
        </p:spPr>
      </p:pic>
      <p:sp>
        <p:nvSpPr>
          <p:cNvPr id="5" name="Rectangle 4"/>
          <p:cNvSpPr/>
          <p:nvPr/>
        </p:nvSpPr>
        <p:spPr>
          <a:xfrm>
            <a:off x="2644359" y="4185518"/>
            <a:ext cx="4004559" cy="369332"/>
          </a:xfrm>
          <a:prstGeom prst="rect">
            <a:avLst/>
          </a:prstGeom>
        </p:spPr>
        <p:txBody>
          <a:bodyPr wrap="none">
            <a:spAutoFit/>
          </a:bodyPr>
          <a:lstStyle/>
          <a:p>
            <a:r>
              <a:rPr lang="en-US" dirty="0">
                <a:solidFill>
                  <a:srgbClr val="FFFFFF"/>
                </a:solidFill>
              </a:rPr>
              <a:t>The Work of </a:t>
            </a:r>
            <a:r>
              <a:rPr lang="en-US" dirty="0" err="1">
                <a:solidFill>
                  <a:srgbClr val="FFFFFF"/>
                </a:solidFill>
              </a:rPr>
              <a:t>Jonathas</a:t>
            </a:r>
            <a:r>
              <a:rPr lang="en-US" dirty="0">
                <a:solidFill>
                  <a:srgbClr val="FFFFFF"/>
                </a:solidFill>
              </a:rPr>
              <a:t> de Andrade</a:t>
            </a:r>
          </a:p>
        </p:txBody>
      </p:sp>
    </p:spTree>
    <p:extLst>
      <p:ext uri="{BB962C8B-B14F-4D97-AF65-F5344CB8AC3E}">
        <p14:creationId xmlns:p14="http://schemas.microsoft.com/office/powerpoint/2010/main" val="6424903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4358244"/>
            <a:ext cx="9019513" cy="2246769"/>
          </a:xfrm>
          <a:prstGeom prst="rect">
            <a:avLst/>
          </a:prstGeom>
          <a:noFill/>
        </p:spPr>
        <p:txBody>
          <a:bodyPr wrap="square" rtlCol="0">
            <a:spAutoFit/>
          </a:bodyPr>
          <a:lstStyle/>
          <a:p>
            <a:endParaRPr lang="en-US" sz="2000" dirty="0">
              <a:solidFill>
                <a:srgbClr val="FFFFFF"/>
              </a:solidFill>
            </a:endParaRPr>
          </a:p>
          <a:p>
            <a:r>
              <a:rPr lang="en-US" sz="2000" dirty="0" smtClean="0">
                <a:solidFill>
                  <a:srgbClr val="FFFFFF"/>
                </a:solidFill>
              </a:rPr>
              <a:t>“As </a:t>
            </a:r>
            <a:r>
              <a:rPr lang="en-US" sz="2000" dirty="0">
                <a:solidFill>
                  <a:srgbClr val="FFFFFF"/>
                </a:solidFill>
              </a:rPr>
              <a:t>farm animals are prohibited anywhere in Recife, everyone who gets about by horse is made invisible from the point of view of the law. Only by dealing with the race as if it were scene from a movie – by being able, therefore, to have it considered as being to some extent a piece of "fiction" - is what would make the event feasible and fit to obtain the authorizations needed to make it happen from the official point of view</a:t>
            </a:r>
            <a:r>
              <a:rPr lang="en-US" sz="2000" dirty="0" smtClean="0">
                <a:solidFill>
                  <a:srgbClr val="FFFFFF"/>
                </a:solidFill>
              </a:rPr>
              <a:t>.”</a:t>
            </a:r>
            <a:endParaRPr lang="en-US" sz="2000" dirty="0">
              <a:solidFill>
                <a:srgbClr val="FFFFFF"/>
              </a:solidFill>
            </a:endParaRPr>
          </a:p>
        </p:txBody>
      </p:sp>
      <p:pic>
        <p:nvPicPr>
          <p:cNvPr id="6" name="Picture 5" descr="Josivan_Rodrigues-0505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520" y="257175"/>
            <a:ext cx="6432736" cy="4291013"/>
          </a:xfrm>
          <a:prstGeom prst="rect">
            <a:avLst/>
          </a:prstGeom>
        </p:spPr>
      </p:pic>
    </p:spTree>
    <p:extLst>
      <p:ext uri="{BB962C8B-B14F-4D97-AF65-F5344CB8AC3E}">
        <p14:creationId xmlns:p14="http://schemas.microsoft.com/office/powerpoint/2010/main" val="39038770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4607284"/>
            <a:ext cx="9019513" cy="1938992"/>
          </a:xfrm>
          <a:prstGeom prst="rect">
            <a:avLst/>
          </a:prstGeom>
          <a:noFill/>
        </p:spPr>
        <p:txBody>
          <a:bodyPr wrap="square" rtlCol="0">
            <a:spAutoFit/>
          </a:bodyPr>
          <a:lstStyle/>
          <a:p>
            <a:r>
              <a:rPr lang="en-US" sz="2000" dirty="0" smtClean="0">
                <a:solidFill>
                  <a:srgbClr val="FFFFFF"/>
                </a:solidFill>
              </a:rPr>
              <a:t>“Two </a:t>
            </a:r>
            <a:r>
              <a:rPr lang="en-US" sz="2000" dirty="0">
                <a:solidFill>
                  <a:srgbClr val="FFFFFF"/>
                </a:solidFill>
              </a:rPr>
              <a:t>things about the presence of men and horses pulling carts in every part of the city. On the one hand, they are apart from the ongoing developmental logic of the city (and the Country), their presence contrasting with the traffic, the asphalt, the 40-storey towers and, on the other, an entire design for civilization that runs in the opposite direction, the men with carts and their horses are echoes of </a:t>
            </a:r>
            <a:r>
              <a:rPr lang="en-US" sz="2000" dirty="0" err="1">
                <a:solidFill>
                  <a:srgbClr val="FFFFFF"/>
                </a:solidFill>
              </a:rPr>
              <a:t>rurality</a:t>
            </a:r>
            <a:r>
              <a:rPr lang="en-US" sz="2000" dirty="0">
                <a:solidFill>
                  <a:srgbClr val="FFFFFF"/>
                </a:solidFill>
              </a:rPr>
              <a:t> which point to the origins of this region</a:t>
            </a:r>
            <a:r>
              <a:rPr lang="en-US" sz="2000" dirty="0" smtClean="0">
                <a:solidFill>
                  <a:srgbClr val="FFFFFF"/>
                </a:solidFill>
              </a:rPr>
              <a:t>.” </a:t>
            </a:r>
            <a:endParaRPr lang="en-US" sz="2000" dirty="0">
              <a:solidFill>
                <a:srgbClr val="FFFFFF"/>
              </a:solidFill>
            </a:endParaRPr>
          </a:p>
        </p:txBody>
      </p:sp>
      <p:pic>
        <p:nvPicPr>
          <p:cNvPr id="3" name="Content Placeholder 2" descr="Josivan_Rodrigues-0604_o.jpg"/>
          <p:cNvPicPr>
            <a:picLocks noGrp="1" noChangeAspect="1"/>
          </p:cNvPicPr>
          <p:nvPr>
            <p:ph idx="1"/>
          </p:nvPr>
        </p:nvPicPr>
        <p:blipFill>
          <a:blip r:embed="rId3">
            <a:extLst>
              <a:ext uri="{28A0092B-C50C-407E-A947-70E740481C1C}">
                <a14:useLocalDpi xmlns:a14="http://schemas.microsoft.com/office/drawing/2010/main" val="0"/>
              </a:ext>
            </a:extLst>
          </a:blip>
          <a:srcRect t="5530" b="5530"/>
          <a:stretch>
            <a:fillRect/>
          </a:stretch>
        </p:blipFill>
        <p:spPr>
          <a:xfrm>
            <a:off x="955675" y="305192"/>
            <a:ext cx="7232650" cy="4291013"/>
          </a:xfrm>
        </p:spPr>
      </p:pic>
    </p:spTree>
    <p:extLst>
      <p:ext uri="{BB962C8B-B14F-4D97-AF65-F5344CB8AC3E}">
        <p14:creationId xmlns:p14="http://schemas.microsoft.com/office/powerpoint/2010/main" val="13009007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486" y="4607284"/>
            <a:ext cx="9019513" cy="1754327"/>
          </a:xfrm>
          <a:prstGeom prst="rect">
            <a:avLst/>
          </a:prstGeom>
          <a:noFill/>
        </p:spPr>
        <p:txBody>
          <a:bodyPr wrap="square" rtlCol="0">
            <a:spAutoFit/>
          </a:bodyPr>
          <a:lstStyle/>
          <a:p>
            <a:r>
              <a:rPr lang="en-US" dirty="0" smtClean="0">
                <a:solidFill>
                  <a:srgbClr val="FFFFFF"/>
                </a:solidFill>
              </a:rPr>
              <a:t>“Little </a:t>
            </a:r>
            <a:r>
              <a:rPr lang="en-US" dirty="0">
                <a:solidFill>
                  <a:srgbClr val="FFFFFF"/>
                </a:solidFill>
              </a:rPr>
              <a:t>by little it dawned on me that these men, carts, and nags are just other pieces of ballast from a much greater circuit of </a:t>
            </a:r>
            <a:r>
              <a:rPr lang="en-US" dirty="0" err="1">
                <a:solidFill>
                  <a:srgbClr val="FFFFFF"/>
                </a:solidFill>
              </a:rPr>
              <a:t>rurality</a:t>
            </a:r>
            <a:r>
              <a:rPr lang="en-US" dirty="0">
                <a:solidFill>
                  <a:srgbClr val="FFFFFF"/>
                </a:solidFill>
              </a:rPr>
              <a:t>, which cuts across the city and contains within itself a design for civilizing that is underpinned by another paradigm – all of its own and non-hegemonic: a rural parallel civilization that coexists in the proto-urban Recife of a super-under-developing Brazil</a:t>
            </a:r>
            <a:r>
              <a:rPr lang="en-US" dirty="0" smtClean="0">
                <a:solidFill>
                  <a:srgbClr val="FFFFFF"/>
                </a:solidFill>
              </a:rPr>
              <a:t>.” </a:t>
            </a:r>
            <a:endParaRPr lang="en-US" dirty="0">
              <a:solidFill>
                <a:srgbClr val="FFFFFF"/>
              </a:solidFill>
            </a:endParaRPr>
          </a:p>
        </p:txBody>
      </p:sp>
      <p:pic>
        <p:nvPicPr>
          <p:cNvPr id="4" name="Content Placeholder 3" descr="Josivan_Rodrigues-0368_o.jpg"/>
          <p:cNvPicPr>
            <a:picLocks noGrp="1" noChangeAspect="1"/>
          </p:cNvPicPr>
          <p:nvPr>
            <p:ph idx="1"/>
          </p:nvPr>
        </p:nvPicPr>
        <p:blipFill>
          <a:blip r:embed="rId3">
            <a:extLst>
              <a:ext uri="{28A0092B-C50C-407E-A947-70E740481C1C}">
                <a14:useLocalDpi xmlns:a14="http://schemas.microsoft.com/office/drawing/2010/main" val="0"/>
              </a:ext>
            </a:extLst>
          </a:blip>
          <a:srcRect t="5530" b="5530"/>
          <a:stretch>
            <a:fillRect/>
          </a:stretch>
        </p:blipFill>
        <p:spPr>
          <a:xfrm>
            <a:off x="955675" y="255384"/>
            <a:ext cx="7232650" cy="4291013"/>
          </a:xfrm>
        </p:spPr>
      </p:pic>
    </p:spTree>
    <p:extLst>
      <p:ext uri="{BB962C8B-B14F-4D97-AF65-F5344CB8AC3E}">
        <p14:creationId xmlns:p14="http://schemas.microsoft.com/office/powerpoint/2010/main" val="10203366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Custom 2">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FFFFFF"/>
      </a:hlink>
      <a:folHlink>
        <a:srgbClr val="FFFFFF"/>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1924</TotalTime>
  <Words>4188</Words>
  <Application>Microsoft Macintosh PowerPoint</Application>
  <PresentationFormat>On-screen Show (4:3)</PresentationFormat>
  <Paragraphs>149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Story</vt:lpstr>
      <vt:lpstr>“Manipulation of Law” in Recife, Brazil  The Work of Jonathas de Andrade</vt:lpstr>
      <vt:lpstr>Think-Pair-Share</vt:lpstr>
      <vt:lpstr>Brazil</vt:lpstr>
      <vt:lpstr>Jonathas de Andrade</vt:lpstr>
      <vt:lpstr>Jonathas de Andrade on History, Fiction, and Power</vt:lpstr>
      <vt:lpstr>The Uprising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Ellerbrock</dc:creator>
  <cp:lastModifiedBy>Don Fuller</cp:lastModifiedBy>
  <cp:revision>37</cp:revision>
  <dcterms:created xsi:type="dcterms:W3CDTF">2015-12-22T21:41:32Z</dcterms:created>
  <dcterms:modified xsi:type="dcterms:W3CDTF">2016-02-04T18:34:15Z</dcterms:modified>
</cp:coreProperties>
</file>