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notesMasterIdLst>
    <p:notesMasterId r:id="rId13"/>
  </p:notesMasterIdLst>
  <p:sldIdLst>
    <p:sldId id="256" r:id="rId5"/>
    <p:sldId id="262" r:id="rId6"/>
    <p:sldId id="263" r:id="rId7"/>
    <p:sldId id="264" r:id="rId8"/>
    <p:sldId id="265" r:id="rId9"/>
    <p:sldId id="266" r:id="rId10"/>
    <p:sldId id="267" r:id="rId11"/>
    <p:sldId id="268" r:id="rId12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80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B66E302-901B-4EC5-8063-F4475DEAA8C8}" type="datetimeFigureOut">
              <a:rPr lang="en-US" smtClean="0"/>
              <a:t>10/1/2021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BF6B3765-1535-41FB-A927-AAD2D1E8538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01522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Iamge</a:t>
            </a:r>
            <a:r>
              <a:rPr lang="en-US" dirty="0"/>
              <a:t> source: https://teatenerife.es/autor/gonzalez-santos-jorge/740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6B3765-1535-41FB-A927-AAD2D1E85382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3905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FE9EF-BFD3-43EA-A868-783EE64D3026}" type="datetime1">
              <a:rPr lang="en-US" smtClean="0"/>
              <a:t>10/1/2021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15DF4-6503-424C-B89D-B31483AF0BFD}" type="datetime1">
              <a:rPr lang="en-US" smtClean="0"/>
              <a:t>10/1/2021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EE408-CEE3-4069-B613-CB32C19D6587}" type="datetime1">
              <a:rPr lang="en-US" smtClean="0"/>
              <a:t>10/1/2021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680C5-3949-48B3-AAD0-C6AC4D6634A8}" type="datetime1">
              <a:rPr lang="en-US" smtClean="0"/>
              <a:t>10/1/2021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51F9A-4BC0-4BDC-9C0A-439930D3F628}" type="datetime1">
              <a:rPr lang="en-US" smtClean="0"/>
              <a:t>10/1/2021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190EB-8738-400A-AFF7-6D1DEC6B76AF}" type="datetime1">
              <a:rPr lang="en-US" smtClean="0"/>
              <a:t>10/1/2021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0F0B9-B198-4467-8481-337D4552AC07}" type="datetime1">
              <a:rPr lang="en-US" smtClean="0"/>
              <a:t>10/1/2021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7E8C0-DCD6-4618-824E-E5B47E37F774}" type="datetime1">
              <a:rPr lang="en-US" smtClean="0"/>
              <a:t>10/1/2021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6133B-A04A-40C7-999B-6B964B69F57E}" type="datetime1">
              <a:rPr lang="en-US" smtClean="0"/>
              <a:t>10/1/2021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66FB9-D28B-49B1-96AA-2DC4A0B82672}" type="datetime1">
              <a:rPr lang="en-US" smtClean="0"/>
              <a:t>10/1/2021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63742-95DB-4727-9E2D-E67133874C57}" type="datetime1">
              <a:rPr lang="en-US" smtClean="0"/>
              <a:t>10/1/2021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4C757-AC18-4BD4-B58D-C09C7F56266E}" type="datetime1">
              <a:rPr lang="en-US" smtClean="0"/>
              <a:t>10/1/2021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06CBA-D419-41FA-8B3E-D17E24A5F335}" type="datetime1">
              <a:rPr lang="en-US" smtClean="0"/>
              <a:t>10/1/2021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4B8EF-695A-4D91-86E6-BD3ABF986DC6}" type="datetime1">
              <a:rPr lang="en-US" smtClean="0"/>
              <a:t>10/1/2021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9A1DA-1075-4AB6-9AFC-9045E23C9F15}" type="datetime1">
              <a:rPr lang="en-US" smtClean="0"/>
              <a:t>10/1/2021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23360-0F07-4AD4-AAF8-61579BDE5A02}" type="datetime1">
              <a:rPr lang="en-US" smtClean="0"/>
              <a:t>10/1/2021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5D3E4-AEF6-4C0D-955F-4975ADE12833}" type="datetime1">
              <a:rPr lang="en-US" smtClean="0"/>
              <a:t>10/1/2021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F096B060-2D6F-430E-A017-FCCC5AF2AC19}" type="datetime1">
              <a:rPr lang="en-US" smtClean="0"/>
              <a:t>10/1/2021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2.jpeg"/><Relationship Id="rId4" Type="http://schemas.openxmlformats.org/officeDocument/2006/relationships/image" Target="../media/image11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9.xml"/><Relationship Id="rId1" Type="http://schemas.openxmlformats.org/officeDocument/2006/relationships/video" Target="https://www.youtube.com/embed/arlTwhiMxVM?feature=oembed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creativecommons.org/licenses/by-sa/3.0/" TargetMode="External"/><Relationship Id="rId5" Type="http://schemas.openxmlformats.org/officeDocument/2006/relationships/hyperlink" Target="https://www.maskmuseum.org/home/" TargetMode="External"/><Relationship Id="rId4" Type="http://schemas.openxmlformats.org/officeDocument/2006/relationships/hyperlink" Target="https://en.wikipedia.org/wiki/Zemi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up close image of waves">
            <a:extLst>
              <a:ext uri="{FF2B5EF4-FFF2-40B4-BE49-F238E27FC236}">
                <a16:creationId xmlns:a16="http://schemas.microsoft.com/office/drawing/2014/main" id="{9648A932-5E17-4859-9FE3-70EB96EA5C7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41000"/>
          </a:blip>
          <a:srcRect l="9091" t="3462" b="19929"/>
          <a:stretch/>
        </p:blipFill>
        <p:spPr>
          <a:xfrm>
            <a:off x="20" y="1"/>
            <a:ext cx="12191980" cy="68580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516A0C15-5BB2-41A2-BD46-E18F635D59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6275" y="3694375"/>
            <a:ext cx="10677524" cy="754025"/>
          </a:xfrm>
        </p:spPr>
        <p:txBody>
          <a:bodyPr>
            <a:noAutofit/>
          </a:bodyPr>
          <a:lstStyle/>
          <a:p>
            <a:r>
              <a:rPr lang="en-US" sz="4500" dirty="0"/>
              <a:t>Art &amp; Identity through the artwork of     Jorge González Santos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6636B6-A233-459A-95E5-DFBD46F360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>
            <a:normAutofit/>
          </a:bodyPr>
          <a:lstStyle/>
          <a:p>
            <a:r>
              <a:rPr lang="en-US" i="1" dirty="0"/>
              <a:t>Constant Storm</a:t>
            </a:r>
          </a:p>
        </p:txBody>
      </p:sp>
    </p:spTree>
    <p:extLst>
      <p:ext uri="{BB962C8B-B14F-4D97-AF65-F5344CB8AC3E}">
        <p14:creationId xmlns:p14="http://schemas.microsoft.com/office/powerpoint/2010/main" val="35497506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up close image of waves">
            <a:extLst>
              <a:ext uri="{FF2B5EF4-FFF2-40B4-BE49-F238E27FC236}">
                <a16:creationId xmlns:a16="http://schemas.microsoft.com/office/drawing/2014/main" id="{692B3DD6-F115-484E-A49B-A9F70B6E8A2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25000"/>
          </a:blip>
          <a:srcRect b="15730"/>
          <a:stretch/>
        </p:blipFill>
        <p:spPr>
          <a:xfrm>
            <a:off x="20" y="1"/>
            <a:ext cx="121919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312E85E-DDC7-4684-AF8D-342EF677FB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i="1" dirty="0"/>
              <a:t>Constant Storm</a:t>
            </a:r>
          </a:p>
        </p:txBody>
      </p:sp>
      <p:pic>
        <p:nvPicPr>
          <p:cNvPr id="7" name="Picture 6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5235EC71-844E-4EF7-83E0-61DBD152BB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638" y="1569821"/>
            <a:ext cx="4820892" cy="1262155"/>
          </a:xfrm>
          <a:prstGeom prst="rect">
            <a:avLst/>
          </a:prstGeom>
        </p:spPr>
      </p:pic>
      <p:pic>
        <p:nvPicPr>
          <p:cNvPr id="10" name="Picture 9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339A7B70-2D98-4185-8E8D-137D48C491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1913" y="2831976"/>
            <a:ext cx="6667500" cy="1924050"/>
          </a:xfrm>
          <a:prstGeom prst="rect">
            <a:avLst/>
          </a:prstGeom>
        </p:spPr>
      </p:pic>
      <p:pic>
        <p:nvPicPr>
          <p:cNvPr id="12" name="Picture 11" descr="Text&#10;&#10;Description automatically generated">
            <a:extLst>
              <a:ext uri="{FF2B5EF4-FFF2-40B4-BE49-F238E27FC236}">
                <a16:creationId xmlns:a16="http://schemas.microsoft.com/office/drawing/2014/main" id="{F93CCFED-4F63-45BC-B9CE-BFA899626EF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90420" y="5084244"/>
            <a:ext cx="6211159" cy="1626140"/>
          </a:xfrm>
          <a:prstGeom prst="rect">
            <a:avLst/>
          </a:prstGeom>
        </p:spPr>
      </p:pic>
      <p:pic>
        <p:nvPicPr>
          <p:cNvPr id="14" name="Picture 13" descr="A picture containing text, person, screenshot&#10;&#10;Description automatically generated">
            <a:extLst>
              <a:ext uri="{FF2B5EF4-FFF2-40B4-BE49-F238E27FC236}">
                <a16:creationId xmlns:a16="http://schemas.microsoft.com/office/drawing/2014/main" id="{FA17DC75-C33B-4C3D-8A0C-DEBD15569FF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03688" y="365125"/>
            <a:ext cx="4562723" cy="4434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9576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F65ECF-2B32-414D-AD5A-67C5584A7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2628" y="365125"/>
            <a:ext cx="6651171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5000"/>
              <a:t>Thinking about identity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AC620C-1BDD-446B-A159-3D4182A198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005578" y="1690688"/>
            <a:ext cx="6913245" cy="4508500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800" dirty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rPr>
              <a:t>What types of things make up our identity?</a:t>
            </a:r>
          </a:p>
          <a:p>
            <a:endParaRPr lang="en-US" sz="2800" dirty="0">
              <a:gradFill>
                <a:gsLst>
                  <a:gs pos="34000">
                    <a:schemeClr val="tx1">
                      <a:lumMod val="93000"/>
                    </a:schemeClr>
                  </a:gs>
                  <a:gs pos="0">
                    <a:schemeClr val="bg1">
                      <a:lumMod val="25000"/>
                      <a:lumOff val="75000"/>
                    </a:schemeClr>
                  </a:gs>
                  <a:gs pos="100000">
                    <a:schemeClr val="tx2">
                      <a:lumMod val="0"/>
                      <a:lumOff val="100000"/>
                    </a:schemeClr>
                  </a:gs>
                </a:gsLst>
                <a:lin ang="4800000" scaled="0"/>
              </a:gradFill>
            </a:endParaRPr>
          </a:p>
          <a:p>
            <a:r>
              <a:rPr lang="en-US" sz="2800" dirty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rPr>
              <a:t>How does the past influence our identity?</a:t>
            </a:r>
          </a:p>
          <a:p>
            <a:endParaRPr lang="en-US" sz="2800" dirty="0">
              <a:gradFill>
                <a:gsLst>
                  <a:gs pos="34000">
                    <a:schemeClr val="tx1">
                      <a:lumMod val="93000"/>
                    </a:schemeClr>
                  </a:gs>
                  <a:gs pos="0">
                    <a:schemeClr val="bg1">
                      <a:lumMod val="25000"/>
                      <a:lumOff val="75000"/>
                    </a:schemeClr>
                  </a:gs>
                  <a:gs pos="100000">
                    <a:schemeClr val="tx2">
                      <a:lumMod val="0"/>
                      <a:lumOff val="100000"/>
                    </a:schemeClr>
                  </a:gs>
                </a:gsLst>
                <a:lin ang="4800000" scaled="0"/>
              </a:gradFill>
            </a:endParaRPr>
          </a:p>
          <a:p>
            <a:r>
              <a:rPr lang="en-US" sz="2800" dirty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rPr>
              <a:t>How do we display or show our identity?</a:t>
            </a:r>
          </a:p>
        </p:txBody>
      </p:sp>
      <p:pic>
        <p:nvPicPr>
          <p:cNvPr id="6" name="Content Placeholder 5" descr="Angled view of a part of a maze">
            <a:extLst>
              <a:ext uri="{FF2B5EF4-FFF2-40B4-BE49-F238E27FC236}">
                <a16:creationId xmlns:a16="http://schemas.microsoft.com/office/drawing/2014/main" id="{C76EE5F4-71AF-4BB0-922A-1F4E63453B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0991" r="36734" b="-1"/>
          <a:stretch/>
        </p:blipFill>
        <p:spPr>
          <a:xfrm>
            <a:off x="20" y="10"/>
            <a:ext cx="4343380" cy="6857990"/>
          </a:xfrm>
          <a:prstGeom prst="rect">
            <a:avLst/>
          </a:prstGeom>
        </p:spPr>
      </p:pic>
      <p:pic>
        <p:nvPicPr>
          <p:cNvPr id="8" name="Graphic 7" descr="Thought bubble outline">
            <a:extLst>
              <a:ext uri="{FF2B5EF4-FFF2-40B4-BE49-F238E27FC236}">
                <a16:creationId xmlns:a16="http://schemas.microsoft.com/office/drawing/2014/main" id="{A63C2275-9F7D-4D09-BA22-5EB939FE52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399677" y="1690688"/>
            <a:ext cx="605901" cy="605901"/>
          </a:xfrm>
          <a:prstGeom prst="rect">
            <a:avLst/>
          </a:prstGeom>
        </p:spPr>
      </p:pic>
      <p:pic>
        <p:nvPicPr>
          <p:cNvPr id="9" name="Graphic 8" descr="Thought bubble outline">
            <a:extLst>
              <a:ext uri="{FF2B5EF4-FFF2-40B4-BE49-F238E27FC236}">
                <a16:creationId xmlns:a16="http://schemas.microsoft.com/office/drawing/2014/main" id="{AE6E6222-C1F4-4245-B0AF-5E3C683011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399677" y="2767013"/>
            <a:ext cx="605901" cy="605901"/>
          </a:xfrm>
          <a:prstGeom prst="rect">
            <a:avLst/>
          </a:prstGeom>
        </p:spPr>
      </p:pic>
      <p:pic>
        <p:nvPicPr>
          <p:cNvPr id="10" name="Graphic 9" descr="Thought bubble outline">
            <a:extLst>
              <a:ext uri="{FF2B5EF4-FFF2-40B4-BE49-F238E27FC236}">
                <a16:creationId xmlns:a16="http://schemas.microsoft.com/office/drawing/2014/main" id="{7A61D160-0D1D-416C-8904-F518317016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399677" y="3698343"/>
            <a:ext cx="605901" cy="60590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9D33869-4459-4C74-A6F5-5692D365DA17}"/>
              </a:ext>
            </a:extLst>
          </p:cNvPr>
          <p:cNvSpPr txBox="1"/>
          <p:nvPr/>
        </p:nvSpPr>
        <p:spPr>
          <a:xfrm>
            <a:off x="4533900" y="4848225"/>
            <a:ext cx="74390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Based on the headlines – how might Puerto Rico’s identity be “stormy”?</a:t>
            </a:r>
          </a:p>
        </p:txBody>
      </p:sp>
    </p:spTree>
    <p:extLst>
      <p:ext uri="{BB962C8B-B14F-4D97-AF65-F5344CB8AC3E}">
        <p14:creationId xmlns:p14="http://schemas.microsoft.com/office/powerpoint/2010/main" val="24989904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E2440-33A9-4322-8458-4FD866C89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2188" y="294628"/>
            <a:ext cx="5399087" cy="1600200"/>
          </a:xfrm>
        </p:spPr>
        <p:txBody>
          <a:bodyPr/>
          <a:lstStyle/>
          <a:p>
            <a:r>
              <a:rPr lang="en-US" dirty="0"/>
              <a:t>Jorge González Santos, artist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038AF0-71A6-4C47-97B4-0BADE16250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21210" y="2938878"/>
            <a:ext cx="10491992" cy="3811588"/>
          </a:xfrm>
        </p:spPr>
        <p:txBody>
          <a:bodyPr>
            <a:normAutofit/>
          </a:bodyPr>
          <a:lstStyle/>
          <a:p>
            <a:r>
              <a:rPr lang="en-US" sz="2400" dirty="0">
                <a:effectLst/>
                <a:latin typeface="Arial" panose="020B0604020202020204" pitchFamily="34" charset="0"/>
              </a:rPr>
              <a:t>Jorge González Santos (Puerto Rico, b. 1981) </a:t>
            </a:r>
          </a:p>
          <a:p>
            <a:r>
              <a:rPr lang="en-US" sz="2400" dirty="0">
                <a:effectLst/>
                <a:latin typeface="Arial" panose="020B0604020202020204" pitchFamily="34" charset="0"/>
              </a:rPr>
              <a:t>Lives and Works in Puerto Rico.</a:t>
            </a:r>
          </a:p>
          <a:p>
            <a:r>
              <a:rPr lang="en-US" sz="2400" dirty="0">
                <a:effectLst/>
                <a:latin typeface="Arial" panose="020B0604020202020204" pitchFamily="34" charset="0"/>
              </a:rPr>
              <a:t>Jorge González’s recent work serves as a platform for the </a:t>
            </a:r>
            <a:r>
              <a:rPr lang="en-US" sz="2400" b="1" u="sng" dirty="0">
                <a:effectLst/>
                <a:latin typeface="Arial" panose="020B0604020202020204" pitchFamily="34" charset="0"/>
              </a:rPr>
              <a:t>recuperation</a:t>
            </a:r>
            <a:r>
              <a:rPr lang="en-US" sz="2400" dirty="0">
                <a:effectLst/>
                <a:latin typeface="Arial" panose="020B0604020202020204" pitchFamily="34" charset="0"/>
              </a:rPr>
              <a:t> of marginalized </a:t>
            </a:r>
            <a:r>
              <a:rPr lang="en-US" sz="2400" b="1" u="sng" dirty="0">
                <a:effectLst/>
                <a:latin typeface="Arial" panose="020B0604020202020204" pitchFamily="34" charset="0"/>
              </a:rPr>
              <a:t>vernacular material culture </a:t>
            </a:r>
            <a:r>
              <a:rPr lang="en-US" sz="2400" dirty="0">
                <a:effectLst/>
                <a:latin typeface="Arial" panose="020B0604020202020204" pitchFamily="34" charset="0"/>
              </a:rPr>
              <a:t>in an attempt to produce new </a:t>
            </a:r>
            <a:r>
              <a:rPr lang="en-US" sz="2400" b="1" u="sng" dirty="0">
                <a:effectLst/>
                <a:latin typeface="Arial" panose="020B0604020202020204" pitchFamily="34" charset="0"/>
              </a:rPr>
              <a:t>narratives between the indigenous and the modern</a:t>
            </a:r>
            <a:r>
              <a:rPr lang="en-US" sz="2400" dirty="0">
                <a:effectLst/>
                <a:latin typeface="Arial" panose="020B0604020202020204" pitchFamily="34" charset="0"/>
              </a:rPr>
              <a:t>. The ongoing research that informs his practice draws material from the study of botany, ethnology, history, pedagogy, architecture and design.</a:t>
            </a:r>
            <a:endParaRPr lang="en-US" sz="2400" dirty="0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D1620A41-8F8A-4C41-B5CF-F5565323B981}"/>
              </a:ext>
            </a:extLst>
          </p:cNvPr>
          <p:cNvCxnSpPr>
            <a:cxnSpLocks/>
          </p:cNvCxnSpPr>
          <p:nvPr/>
        </p:nvCxnSpPr>
        <p:spPr>
          <a:xfrm>
            <a:off x="10225359" y="4066820"/>
            <a:ext cx="1451642" cy="118376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raphic 7" descr="Badge Question Mark with solid fill">
            <a:extLst>
              <a:ext uri="{FF2B5EF4-FFF2-40B4-BE49-F238E27FC236}">
                <a16:creationId xmlns:a16="http://schemas.microsoft.com/office/drawing/2014/main" id="{FE0D08D3-317B-495F-B0AC-FAB184A9A0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541574" y="5250586"/>
            <a:ext cx="727969" cy="727969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F0969558-E6C3-4771-9A29-AAAE0D9A91D9}"/>
              </a:ext>
            </a:extLst>
          </p:cNvPr>
          <p:cNvCxnSpPr/>
          <p:nvPr/>
        </p:nvCxnSpPr>
        <p:spPr>
          <a:xfrm flipH="1">
            <a:off x="1365093" y="4438835"/>
            <a:ext cx="2645546" cy="176665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Graphic 10" descr="Badge Question Mark with solid fill">
            <a:extLst>
              <a:ext uri="{FF2B5EF4-FFF2-40B4-BE49-F238E27FC236}">
                <a16:creationId xmlns:a16="http://schemas.microsoft.com/office/drawing/2014/main" id="{E84BC062-0ED2-44E5-92C1-9DB75AF8B4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25558" y="6020384"/>
            <a:ext cx="727969" cy="727969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FD76A709-180B-4AE5-95A2-15D913CDAAB4}"/>
              </a:ext>
            </a:extLst>
          </p:cNvPr>
          <p:cNvCxnSpPr>
            <a:cxnSpLocks/>
          </p:cNvCxnSpPr>
          <p:nvPr/>
        </p:nvCxnSpPr>
        <p:spPr>
          <a:xfrm>
            <a:off x="6653268" y="4780362"/>
            <a:ext cx="2319282" cy="134966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Graphic 13" descr="Badge Question Mark with solid fill">
            <a:extLst>
              <a:ext uri="{FF2B5EF4-FFF2-40B4-BE49-F238E27FC236}">
                <a16:creationId xmlns:a16="http://schemas.microsoft.com/office/drawing/2014/main" id="{A8706289-2099-4ABE-882F-3232201D30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70985" y="6076264"/>
            <a:ext cx="727969" cy="727969"/>
          </a:xfrm>
          <a:prstGeom prst="rect">
            <a:avLst/>
          </a:prstGeom>
        </p:spPr>
      </p:pic>
      <p:pic>
        <p:nvPicPr>
          <p:cNvPr id="1026" name="Picture 2" descr="imagen">
            <a:extLst>
              <a:ext uri="{FF2B5EF4-FFF2-40B4-BE49-F238E27FC236}">
                <a16:creationId xmlns:a16="http://schemas.microsoft.com/office/drawing/2014/main" id="{08B8F4F1-3859-4537-A446-292D01C87B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0933" y="107534"/>
            <a:ext cx="2994692" cy="3719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8911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DD00B7-29FF-415D-B4ED-4E25FD4151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013" y="152400"/>
            <a:ext cx="3932237" cy="1600200"/>
          </a:xfrm>
        </p:spPr>
        <p:txBody>
          <a:bodyPr/>
          <a:lstStyle/>
          <a:p>
            <a:pPr algn="ctr"/>
            <a:r>
              <a:rPr lang="en-US" dirty="0"/>
              <a:t>Origins of Puerto Rican cultural identity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8C1204D-5E94-4AA7-B166-192B90BEE1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89256" y="2400300"/>
            <a:ext cx="3839870" cy="3811588"/>
          </a:xfrm>
        </p:spPr>
        <p:txBody>
          <a:bodyPr>
            <a:normAutofit/>
          </a:bodyPr>
          <a:lstStyle/>
          <a:p>
            <a:r>
              <a:rPr lang="en-US" sz="2800" dirty="0"/>
              <a:t>What do you see?</a:t>
            </a:r>
          </a:p>
          <a:p>
            <a:r>
              <a:rPr lang="en-US" sz="2800" dirty="0"/>
              <a:t>What do you hear?</a:t>
            </a:r>
          </a:p>
          <a:p>
            <a:r>
              <a:rPr lang="en-US" sz="2800" dirty="0"/>
              <a:t>What did you learn?</a:t>
            </a:r>
          </a:p>
          <a:p>
            <a:endParaRPr lang="en-US" sz="2800" dirty="0"/>
          </a:p>
          <a:p>
            <a:pPr algn="ctr"/>
            <a:r>
              <a:rPr lang="en-US" sz="2800" dirty="0"/>
              <a:t>How might this story become a part of Puerto Rican identity?</a:t>
            </a:r>
          </a:p>
        </p:txBody>
      </p:sp>
      <p:pic>
        <p:nvPicPr>
          <p:cNvPr id="5" name="Online Media 4" title="The Taino myth of the cursed creator - Bill Keegan">
            <a:hlinkClick r:id="" action="ppaction://media"/>
            <a:extLst>
              <a:ext uri="{FF2B5EF4-FFF2-40B4-BE49-F238E27FC236}">
                <a16:creationId xmlns:a16="http://schemas.microsoft.com/office/drawing/2014/main" id="{2638D8BB-D20B-463B-ADDA-D666125E7FD4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772025" y="1924219"/>
            <a:ext cx="7329796" cy="4141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936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stone sculpture of a person's head&#10;&#10;Description automatically generated with low confidence">
            <a:extLst>
              <a:ext uri="{FF2B5EF4-FFF2-40B4-BE49-F238E27FC236}">
                <a16:creationId xmlns:a16="http://schemas.microsoft.com/office/drawing/2014/main" id="{035883CA-E0DB-427F-A7D2-9502F071B5E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t="6870" b="37"/>
          <a:stretch/>
        </p:blipFill>
        <p:spPr>
          <a:xfrm>
            <a:off x="5592932" y="10"/>
            <a:ext cx="6599068" cy="6857990"/>
          </a:xfrm>
          <a:prstGeom prst="rect">
            <a:avLst/>
          </a:prstGeom>
        </p:spPr>
      </p:pic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229B61F6-561C-44B1-809D-51A2F295F3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0" cy="6858000"/>
          </a:xfrm>
          <a:prstGeom prst="rect">
            <a:avLst/>
          </a:prstGeom>
          <a:ln>
            <a:noFill/>
          </a:ln>
          <a:effectLst>
            <a:outerShdw blurRad="139700" dist="508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487DBE-9CDF-48C7-B049-4E7F899039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3542" y="578510"/>
            <a:ext cx="7762874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200" dirty="0"/>
              <a:t>Cultural Masks Around the World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7B4FDA-0F67-4940-B654-C85AB9140B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61562" y="2535839"/>
            <a:ext cx="4572877" cy="1325563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 algn="ctr">
              <a:buFont typeface="Arial" panose="020B0604020202020204" pitchFamily="34" charset="0"/>
              <a:buChar char="•"/>
            </a:pPr>
            <a:endParaRPr lang="en-US" dirty="0">
              <a:gradFill>
                <a:gsLst>
                  <a:gs pos="34000">
                    <a:schemeClr val="tx1">
                      <a:lumMod val="93000"/>
                    </a:schemeClr>
                  </a:gs>
                  <a:gs pos="0">
                    <a:schemeClr val="bg1">
                      <a:lumMod val="25000"/>
                      <a:lumOff val="75000"/>
                    </a:schemeClr>
                  </a:gs>
                  <a:gs pos="100000">
                    <a:schemeClr val="tx2">
                      <a:lumMod val="0"/>
                      <a:lumOff val="100000"/>
                    </a:schemeClr>
                  </a:gs>
                </a:gsLst>
                <a:lin ang="4800000" scaled="0"/>
              </a:gradFill>
            </a:endParaRPr>
          </a:p>
          <a:p>
            <a:pPr algn="ctr"/>
            <a:r>
              <a:rPr lang="en-US" sz="4000" dirty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rPr>
              <a:t>Let’s Explore!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3B43258-1C22-4276-87FA-C6F70C75FC7C}"/>
              </a:ext>
            </a:extLst>
          </p:cNvPr>
          <p:cNvSpPr txBox="1"/>
          <p:nvPr/>
        </p:nvSpPr>
        <p:spPr>
          <a:xfrm>
            <a:off x="-47348" y="5604677"/>
            <a:ext cx="90108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4000" dirty="0">
                <a:hlinkClick r:id="rId5"/>
              </a:rPr>
              <a:t>Second Face Museum of Cultural Masks</a:t>
            </a:r>
            <a:endParaRPr lang="en-US" sz="4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0B7F675-3970-4303-98BF-8FCDFD7525D9}"/>
              </a:ext>
            </a:extLst>
          </p:cNvPr>
          <p:cNvSpPr txBox="1"/>
          <p:nvPr/>
        </p:nvSpPr>
        <p:spPr>
          <a:xfrm>
            <a:off x="9824043" y="6657946"/>
            <a:ext cx="2367957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700">
                <a:solidFill>
                  <a:srgbClr val="FFFFFF"/>
                </a:solidFill>
                <a:hlinkClick r:id="rId4" tooltip="https://en.wikipedia.org/wiki/Zemi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700">
                <a:solidFill>
                  <a:srgbClr val="FFFFFF"/>
                </a:solidFill>
              </a:rPr>
              <a:t> by Unknown Author is licensed under </a:t>
            </a:r>
            <a:r>
              <a:rPr lang="en-US" sz="700">
                <a:solidFill>
                  <a:srgbClr val="FFFFFF"/>
                </a:solidFill>
                <a:hlinkClick r:id="rId6" tooltip="https://creativecommons.org/licenses/by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</a:t>
            </a:r>
            <a:endParaRPr lang="en-US" sz="700">
              <a:solidFill>
                <a:srgbClr val="FFFFFF"/>
              </a:solidFill>
            </a:endParaRPr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D5E5636B-C0DE-4DE8-ABDD-31EB1EEF59F2}"/>
              </a:ext>
            </a:extLst>
          </p:cNvPr>
          <p:cNvSpPr/>
          <p:nvPr/>
        </p:nvSpPr>
        <p:spPr>
          <a:xfrm>
            <a:off x="2719526" y="4124919"/>
            <a:ext cx="656947" cy="121624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6827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picture containing text&#10;&#10;Description automatically generated">
            <a:extLst>
              <a:ext uri="{FF2B5EF4-FFF2-40B4-BE49-F238E27FC236}">
                <a16:creationId xmlns:a16="http://schemas.microsoft.com/office/drawing/2014/main" id="{8C477931-BACD-480C-85E3-9AA665B1A176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/>
          <a:srcRect r="3" b="1284"/>
          <a:stretch/>
        </p:blipFill>
        <p:spPr>
          <a:xfrm>
            <a:off x="6096000" y="10"/>
            <a:ext cx="6096000" cy="6857990"/>
          </a:xfrm>
          <a:prstGeom prst="rect">
            <a:avLst/>
          </a:prstGeom>
        </p:spPr>
      </p:pic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229B61F6-561C-44B1-809D-51A2F295F3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0" cy="6858000"/>
          </a:xfrm>
          <a:prstGeom prst="rect">
            <a:avLst/>
          </a:prstGeom>
          <a:ln>
            <a:noFill/>
          </a:ln>
          <a:effectLst>
            <a:outerShdw blurRad="139700" dist="508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E5F19A-CE76-4355-9817-4D6D030DF9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4854676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200" dirty="0"/>
              <a:t>Masks by Jorge González Santos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81394FD-B1B9-4E46-B141-996F185DEE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85750" y="1825625"/>
            <a:ext cx="5407127" cy="4667250"/>
          </a:xfrm>
        </p:spPr>
        <p:txBody>
          <a:bodyPr vert="horz" lIns="91440" tIns="45720" rIns="91440" bIns="45720" rtlCol="0">
            <a:normAutofit lnSpcReduction="10000"/>
          </a:bodyPr>
          <a:lstStyle/>
          <a:p>
            <a:r>
              <a:rPr lang="en-US" sz="2400" dirty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effectLst/>
              </a:rPr>
              <a:t>The series entitled </a:t>
            </a:r>
            <a:r>
              <a:rPr lang="en-US" sz="2400" i="1" dirty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effectLst/>
              </a:rPr>
              <a:t>Toali </a:t>
            </a:r>
            <a:r>
              <a:rPr lang="en-US" sz="2400" dirty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effectLst/>
              </a:rPr>
              <a:t>, is named after </a:t>
            </a:r>
            <a:r>
              <a:rPr lang="en-US" sz="2400" dirty="0" err="1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effectLst/>
              </a:rPr>
              <a:t>Taíno</a:t>
            </a:r>
            <a:r>
              <a:rPr lang="en-US" sz="2400" dirty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effectLst/>
              </a:rPr>
              <a:t> carved stones used to acknowledge ancestral spirits and act as offering for crop cultivation. </a:t>
            </a:r>
          </a:p>
          <a:p>
            <a:r>
              <a:rPr lang="en-US" sz="2400" dirty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effectLst/>
              </a:rPr>
              <a:t>Initial production of new works have resulted in limestone carvings and drawings representing these ancient carved stones, made from lampblack, a black pigment made from soot harvested in the studio.</a:t>
            </a:r>
          </a:p>
          <a:p>
            <a:r>
              <a:rPr lang="en-US" sz="2400" dirty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effectLst/>
              </a:rPr>
              <a:t>They refer to photographic documentation made by archaeological investigations of the Caribbean in the early 20</a:t>
            </a:r>
            <a:r>
              <a:rPr lang="en-US" sz="2400" baseline="30000" dirty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effectLst/>
              </a:rPr>
              <a:t>th</a:t>
            </a:r>
            <a:r>
              <a:rPr lang="en-US" sz="2400" dirty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effectLst/>
              </a:rPr>
              <a:t> century.</a:t>
            </a:r>
            <a:endParaRPr lang="en-US" sz="2400" dirty="0">
              <a:gradFill>
                <a:gsLst>
                  <a:gs pos="34000">
                    <a:schemeClr val="tx1">
                      <a:lumMod val="93000"/>
                    </a:schemeClr>
                  </a:gs>
                  <a:gs pos="0">
                    <a:schemeClr val="bg1">
                      <a:lumMod val="25000"/>
                      <a:lumOff val="75000"/>
                    </a:schemeClr>
                  </a:gs>
                  <a:gs pos="100000">
                    <a:schemeClr val="tx2">
                      <a:lumMod val="0"/>
                      <a:lumOff val="100000"/>
                    </a:schemeClr>
                  </a:gs>
                </a:gsLst>
                <a:lin ang="4800000" scaled="0"/>
              </a:gradFill>
            </a:endParaRPr>
          </a:p>
        </p:txBody>
      </p:sp>
      <p:pic>
        <p:nvPicPr>
          <p:cNvPr id="8" name="Graphic 7" descr="Thought bubble outline">
            <a:extLst>
              <a:ext uri="{FF2B5EF4-FFF2-40B4-BE49-F238E27FC236}">
                <a16:creationId xmlns:a16="http://schemas.microsoft.com/office/drawing/2014/main" id="{4508012E-AA01-433F-BCDF-98814D2099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80039" y="5826919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2847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A8E754-A27E-4B54-8F54-A8B7EBA641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091953"/>
            <a:ext cx="3932237" cy="654728"/>
          </a:xfrm>
        </p:spPr>
        <p:txBody>
          <a:bodyPr/>
          <a:lstStyle/>
          <a:p>
            <a:r>
              <a:rPr lang="en-US" dirty="0"/>
              <a:t>Masks &amp; Identity</a:t>
            </a:r>
          </a:p>
        </p:txBody>
      </p:sp>
      <p:pic>
        <p:nvPicPr>
          <p:cNvPr id="6" name="Content Placeholder 5" descr="Thought bubble outline">
            <a:extLst>
              <a:ext uri="{FF2B5EF4-FFF2-40B4-BE49-F238E27FC236}">
                <a16:creationId xmlns:a16="http://schemas.microsoft.com/office/drawing/2014/main" id="{9EF117EB-7450-4F05-8732-B12301DA41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2588" y="5035535"/>
            <a:ext cx="914400" cy="914400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F0DE92C-8541-49DA-A50A-551B9AC6DB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35006" y="2057400"/>
            <a:ext cx="4598633" cy="3811588"/>
          </a:xfrm>
        </p:spPr>
        <p:txBody>
          <a:bodyPr>
            <a:noAutofit/>
          </a:bodyPr>
          <a:lstStyle/>
          <a:p>
            <a:r>
              <a:rPr lang="en-US" sz="2400" dirty="0"/>
              <a:t>What do masks reveal about a society’s beliefs &amp; customs?</a:t>
            </a:r>
          </a:p>
          <a:p>
            <a:endParaRPr lang="en-US" sz="2400" dirty="0"/>
          </a:p>
          <a:p>
            <a:r>
              <a:rPr lang="en-US" sz="2400" dirty="0"/>
              <a:t>What do masks reveal about YOUR beliefs &amp; identity?</a:t>
            </a:r>
          </a:p>
          <a:p>
            <a:endParaRPr lang="en-US" sz="2400" dirty="0"/>
          </a:p>
          <a:p>
            <a:r>
              <a:rPr lang="en-US" sz="2400" dirty="0"/>
              <a:t>	What symbols will I use?</a:t>
            </a:r>
          </a:p>
          <a:p>
            <a:r>
              <a:rPr lang="en-US" sz="2400" dirty="0"/>
              <a:t>	What colors are meaningful 	to me?</a:t>
            </a:r>
          </a:p>
          <a:p>
            <a:r>
              <a:rPr lang="en-US" sz="2400" dirty="0"/>
              <a:t>	What do I want my mask to 	say about me?</a:t>
            </a:r>
          </a:p>
        </p:txBody>
      </p:sp>
      <p:pic>
        <p:nvPicPr>
          <p:cNvPr id="8" name="Picture 7" descr="Blue masquerade eye mask and confetti">
            <a:extLst>
              <a:ext uri="{FF2B5EF4-FFF2-40B4-BE49-F238E27FC236}">
                <a16:creationId xmlns:a16="http://schemas.microsoft.com/office/drawing/2014/main" id="{2F36828B-09AB-49C7-9D6B-3A2EEE1F2C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5024" y="0"/>
            <a:ext cx="62769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732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E76CE1C2-24FF-4125-B61C-AD39973FCD0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C083022-B7D0-4DE3-9976-6A91422D94F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AF23494-F630-4E01-81EA-AA2F2975971E}">
  <ds:schemaRefs>
    <ds:schemaRef ds:uri="16c05727-aa75-4e4a-9b5f-8a80a1165891"/>
    <ds:schemaRef ds:uri="http://www.w3.org/XML/1998/namespace"/>
    <ds:schemaRef ds:uri="http://purl.org/dc/dcmitype/"/>
    <ds:schemaRef ds:uri="http://purl.org/dc/terms/"/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71af3243-3dd4-4a8d-8c0d-dd76da1f02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Depth design</Template>
  <TotalTime>327</TotalTime>
  <Words>340</Words>
  <Application>Microsoft Office PowerPoint</Application>
  <PresentationFormat>Widescreen</PresentationFormat>
  <Paragraphs>39</Paragraphs>
  <Slides>8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Corbel</vt:lpstr>
      <vt:lpstr>Depth</vt:lpstr>
      <vt:lpstr>Constant Storm</vt:lpstr>
      <vt:lpstr>Constant Storm</vt:lpstr>
      <vt:lpstr>Thinking about identity</vt:lpstr>
      <vt:lpstr>Jorge González Santos, artist</vt:lpstr>
      <vt:lpstr>Origins of Puerto Rican cultural identity</vt:lpstr>
      <vt:lpstr>Cultural Masks Around the World</vt:lpstr>
      <vt:lpstr>Masks by Jorge González Santos</vt:lpstr>
      <vt:lpstr>Masks &amp; Identity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Constant Storm</dc:title>
  <dc:creator>Shannon Bartle</dc:creator>
  <cp:lastModifiedBy>Barbara Cruz</cp:lastModifiedBy>
  <cp:revision>5</cp:revision>
  <cp:lastPrinted>2021-08-07T15:10:53Z</cp:lastPrinted>
  <dcterms:created xsi:type="dcterms:W3CDTF">2021-08-07T14:02:51Z</dcterms:created>
  <dcterms:modified xsi:type="dcterms:W3CDTF">2021-10-01T18:32:01Z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