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9"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8" d="100"/>
          <a:sy n="138" d="100"/>
        </p:scale>
        <p:origin x="-96" y="-1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A70113-CCF2-C642-8DD4-FEBF64FCDBF3}" type="datetimeFigureOut">
              <a:rPr lang="en-US" smtClean="0"/>
              <a:t>10/25/16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08C28A-63BF-5740-AE2A-7DEB31778D72}" type="slidenum">
              <a:rPr lang="en-US" smtClean="0"/>
              <a:t>‹#›</a:t>
            </a:fld>
            <a:endParaRPr lang="en-US"/>
          </a:p>
        </p:txBody>
      </p:sp>
    </p:spTree>
    <p:extLst>
      <p:ext uri="{BB962C8B-B14F-4D97-AF65-F5344CB8AC3E}">
        <p14:creationId xmlns:p14="http://schemas.microsoft.com/office/powerpoint/2010/main" val="3607851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moz.ac.at/files/pdf/fofoe/ff_abr.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Image source: http://fnewsmagazine.com/2015/01/5-questions-claire-pentecost/</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a:t>
            </a:fld>
            <a:endParaRPr lang="en-US"/>
          </a:p>
        </p:txBody>
      </p:sp>
    </p:spTree>
    <p:extLst>
      <p:ext uri="{BB962C8B-B14F-4D97-AF65-F5344CB8AC3E}">
        <p14:creationId xmlns:p14="http://schemas.microsoft.com/office/powerpoint/2010/main" val="386711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a:t>
            </a:r>
            <a:r>
              <a:rPr lang="en-US" sz="1200" i="1" kern="1200" dirty="0" err="1" smtClean="0">
                <a:solidFill>
                  <a:schemeClr val="tx1"/>
                </a:solidFill>
                <a:latin typeface="+mn-lt"/>
                <a:ea typeface="+mn-ea"/>
                <a:cs typeface="+mn-cs"/>
              </a:rPr>
              <a:t>Atrabiliarios</a:t>
            </a:r>
            <a:r>
              <a:rPr lang="en-US" sz="1200" i="0" kern="1200" dirty="0" smtClean="0">
                <a:solidFill>
                  <a:schemeClr val="tx1"/>
                </a:solidFill>
                <a:latin typeface="+mn-lt"/>
                <a:ea typeface="+mn-ea"/>
                <a:cs typeface="+mn-cs"/>
              </a:rPr>
              <a:t>, worn shoes—primarily women’s—are encased in niches embedded into the gallery wall, covered by a layer of stretched and preserved animal fiber, and affixed to the wall with medical sutures. The empty boxes are also made of animal fiber and seem to anticipate more deaths to come. The </a:t>
            </a:r>
            <a:r>
              <a:rPr lang="en-US" sz="1200" i="0" kern="1200" dirty="0" err="1" smtClean="0">
                <a:solidFill>
                  <a:schemeClr val="tx1"/>
                </a:solidFill>
                <a:latin typeface="+mn-lt"/>
                <a:ea typeface="+mn-ea"/>
                <a:cs typeface="+mn-cs"/>
              </a:rPr>
              <a:t>semitranslucent</a:t>
            </a:r>
            <a:r>
              <a:rPr lang="en-US" sz="1200" i="0" kern="1200" dirty="0" smtClean="0">
                <a:solidFill>
                  <a:schemeClr val="tx1"/>
                </a:solidFill>
                <a:latin typeface="+mn-lt"/>
                <a:ea typeface="+mn-ea"/>
                <a:cs typeface="+mn-cs"/>
              </a:rPr>
              <a:t> surfaces of the niches obscure their contents, alluding to the fraught relationship between memory and time.</a:t>
            </a:r>
          </a:p>
          <a:p>
            <a:r>
              <a:rPr lang="en-US" sz="1200" i="0" kern="1200" dirty="0" smtClean="0">
                <a:solidFill>
                  <a:schemeClr val="tx1"/>
                </a:solidFill>
                <a:latin typeface="+mn-lt"/>
                <a:ea typeface="+mn-ea"/>
                <a:cs typeface="+mn-cs"/>
              </a:rPr>
              <a:t>http://www3.mcachicago.org/2015/</a:t>
            </a:r>
            <a:r>
              <a:rPr lang="en-US" sz="1200" i="0" kern="1200" dirty="0" err="1" smtClean="0">
                <a:solidFill>
                  <a:schemeClr val="tx1"/>
                </a:solidFill>
                <a:latin typeface="+mn-lt"/>
                <a:ea typeface="+mn-ea"/>
                <a:cs typeface="+mn-cs"/>
              </a:rPr>
              <a:t>salcedo</a:t>
            </a:r>
            <a:r>
              <a:rPr lang="en-US" sz="1200" i="0" kern="1200" dirty="0" smtClean="0">
                <a:solidFill>
                  <a:schemeClr val="tx1"/>
                </a:solidFill>
                <a:latin typeface="+mn-lt"/>
                <a:ea typeface="+mn-ea"/>
                <a:cs typeface="+mn-cs"/>
              </a:rPr>
              <a:t>/works/</a:t>
            </a:r>
            <a:r>
              <a:rPr lang="en-US" sz="1200" i="0" kern="1200" dirty="0" err="1" smtClean="0">
                <a:solidFill>
                  <a:schemeClr val="tx1"/>
                </a:solidFill>
                <a:latin typeface="+mn-lt"/>
                <a:ea typeface="+mn-ea"/>
                <a:cs typeface="+mn-cs"/>
              </a:rPr>
              <a:t>atrabiliarios</a:t>
            </a:r>
            <a:r>
              <a:rPr lang="en-US" sz="1200" i="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4D08C28A-63BF-5740-AE2A-7DEB31778D72}" type="slidenum">
              <a:rPr lang="en-US" smtClean="0"/>
              <a:t>13</a:t>
            </a:fld>
            <a:endParaRPr lang="en-US"/>
          </a:p>
        </p:txBody>
      </p:sp>
    </p:spTree>
    <p:extLst>
      <p:ext uri="{BB962C8B-B14F-4D97-AF65-F5344CB8AC3E}">
        <p14:creationId xmlns:p14="http://schemas.microsoft.com/office/powerpoint/2010/main" val="167058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 does “shibboleth” mean and how do you think it relates</a:t>
            </a:r>
            <a:r>
              <a:rPr lang="en-US" baseline="0" dirty="0" smtClean="0"/>
              <a:t> to this piece?</a:t>
            </a:r>
          </a:p>
          <a:p>
            <a:endParaRPr lang="en-US" baseline="0" dirty="0" smtClean="0"/>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Salcedo</a:t>
            </a:r>
            <a:r>
              <a:rPr lang="en-US" sz="1200" kern="1200" dirty="0" smtClean="0">
                <a:solidFill>
                  <a:schemeClr val="tx1"/>
                </a:solidFill>
                <a:latin typeface="+mn-lt"/>
                <a:ea typeface="+mn-ea"/>
                <a:cs typeface="+mn-cs"/>
              </a:rPr>
              <a:t> is addressing a long legacy of racism and colonialism that underlies the modern world. A ‘shibboleth’ is a custom, phrase or use of language that acts as a test of belonging to a particular social group or class. By definition, it is used to exclude those deemed unsuitable to join this group.</a:t>
            </a:r>
          </a:p>
          <a:p>
            <a:r>
              <a:rPr lang="en-US" sz="1200" kern="1200" dirty="0" smtClean="0">
                <a:solidFill>
                  <a:schemeClr val="tx1"/>
                </a:solidFill>
                <a:latin typeface="+mn-lt"/>
                <a:ea typeface="+mn-ea"/>
                <a:cs typeface="+mn-cs"/>
              </a:rPr>
              <a:t>‘The history of racism’, </a:t>
            </a:r>
            <a:r>
              <a:rPr lang="en-US" sz="1200" kern="1200" dirty="0" err="1" smtClean="0">
                <a:solidFill>
                  <a:schemeClr val="tx1"/>
                </a:solidFill>
                <a:latin typeface="+mn-lt"/>
                <a:ea typeface="+mn-ea"/>
                <a:cs typeface="+mn-cs"/>
              </a:rPr>
              <a:t>Salcedo</a:t>
            </a:r>
            <a:r>
              <a:rPr lang="en-US" sz="1200" kern="1200" dirty="0" smtClean="0">
                <a:solidFill>
                  <a:schemeClr val="tx1"/>
                </a:solidFill>
                <a:latin typeface="+mn-lt"/>
                <a:ea typeface="+mn-ea"/>
                <a:cs typeface="+mn-cs"/>
              </a:rPr>
              <a:t> writes, ‘runs parallel to the history of modernity, and is its untold dark side’. For hundreds of years, Western ideas of progress and prosperity have been underpinned by colonial exploitation and the withdrawal of basic rights from others. Our own time, </a:t>
            </a:r>
            <a:r>
              <a:rPr lang="en-US" sz="1200" kern="1200" dirty="0" err="1" smtClean="0">
                <a:solidFill>
                  <a:schemeClr val="tx1"/>
                </a:solidFill>
                <a:latin typeface="+mn-lt"/>
                <a:ea typeface="+mn-ea"/>
                <a:cs typeface="+mn-cs"/>
              </a:rPr>
              <a:t>Salcedo</a:t>
            </a:r>
            <a:r>
              <a:rPr lang="en-US" sz="1200" kern="1200" dirty="0" smtClean="0">
                <a:solidFill>
                  <a:schemeClr val="tx1"/>
                </a:solidFill>
                <a:latin typeface="+mn-lt"/>
                <a:ea typeface="+mn-ea"/>
                <a:cs typeface="+mn-cs"/>
              </a:rPr>
              <a:t> is keen to remind us, remains defined by the existence of a huge socially excluded underclass, in Western as well as post-colonial societies.</a:t>
            </a:r>
          </a:p>
          <a:p>
            <a:r>
              <a:rPr lang="en-US" sz="1200" kern="1200" dirty="0" smtClean="0">
                <a:solidFill>
                  <a:schemeClr val="tx1"/>
                </a:solidFill>
                <a:latin typeface="+mn-lt"/>
                <a:ea typeface="+mn-ea"/>
                <a:cs typeface="+mn-cs"/>
              </a:rPr>
              <a:t>In breaking open the floor of the museum, </a:t>
            </a:r>
            <a:r>
              <a:rPr lang="en-US" sz="1200" kern="1200" dirty="0" err="1" smtClean="0">
                <a:solidFill>
                  <a:schemeClr val="tx1"/>
                </a:solidFill>
                <a:latin typeface="+mn-lt"/>
                <a:ea typeface="+mn-ea"/>
                <a:cs typeface="+mn-cs"/>
              </a:rPr>
              <a:t>Salcedo</a:t>
            </a:r>
            <a:r>
              <a:rPr lang="en-US" sz="1200" kern="1200" dirty="0" smtClean="0">
                <a:solidFill>
                  <a:schemeClr val="tx1"/>
                </a:solidFill>
                <a:latin typeface="+mn-lt"/>
                <a:ea typeface="+mn-ea"/>
                <a:cs typeface="+mn-cs"/>
              </a:rPr>
              <a:t> is exposing a fracture in modernity itself. Her work encourages us to confront uncomfortable truths about our history and about ourselves with absolute candidness, and without self-deception.”</a:t>
            </a:r>
          </a:p>
          <a:p>
            <a:r>
              <a:rPr lang="en-US" sz="1200" kern="1200" dirty="0" smtClean="0">
                <a:solidFill>
                  <a:schemeClr val="tx1"/>
                </a:solidFill>
                <a:latin typeface="+mn-lt"/>
                <a:ea typeface="+mn-ea"/>
                <a:cs typeface="+mn-cs"/>
              </a:rPr>
              <a:t>http://</a:t>
            </a:r>
            <a:r>
              <a:rPr lang="en-US" sz="1200" kern="1200" dirty="0" err="1" smtClean="0">
                <a:solidFill>
                  <a:schemeClr val="tx1"/>
                </a:solidFill>
                <a:latin typeface="+mn-lt"/>
                <a:ea typeface="+mn-ea"/>
                <a:cs typeface="+mn-cs"/>
              </a:rPr>
              <a:t>www.tate.org.uk</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whats</a:t>
            </a:r>
            <a:r>
              <a:rPr lang="en-US" sz="1200" kern="1200" dirty="0" smtClean="0">
                <a:solidFill>
                  <a:schemeClr val="tx1"/>
                </a:solidFill>
                <a:latin typeface="+mn-lt"/>
                <a:ea typeface="+mn-ea"/>
                <a:cs typeface="+mn-cs"/>
              </a:rPr>
              <a:t>-on/</a:t>
            </a:r>
            <a:r>
              <a:rPr lang="en-US" sz="1200" kern="1200" dirty="0" err="1" smtClean="0">
                <a:solidFill>
                  <a:schemeClr val="tx1"/>
                </a:solidFill>
                <a:latin typeface="+mn-lt"/>
                <a:ea typeface="+mn-ea"/>
                <a:cs typeface="+mn-cs"/>
              </a:rPr>
              <a:t>tate</a:t>
            </a:r>
            <a:r>
              <a:rPr lang="en-US" sz="1200" kern="1200" dirty="0" smtClean="0">
                <a:solidFill>
                  <a:schemeClr val="tx1"/>
                </a:solidFill>
                <a:latin typeface="+mn-lt"/>
                <a:ea typeface="+mn-ea"/>
                <a:cs typeface="+mn-cs"/>
              </a:rPr>
              <a:t>-modern/exhibition/</a:t>
            </a:r>
            <a:r>
              <a:rPr lang="en-US" sz="1200" kern="1200" dirty="0" err="1" smtClean="0">
                <a:solidFill>
                  <a:schemeClr val="tx1"/>
                </a:solidFill>
                <a:latin typeface="+mn-lt"/>
                <a:ea typeface="+mn-ea"/>
                <a:cs typeface="+mn-cs"/>
              </a:rPr>
              <a:t>unilever</a:t>
            </a:r>
            <a:r>
              <a:rPr lang="en-US" sz="1200" kern="1200" dirty="0" smtClean="0">
                <a:solidFill>
                  <a:schemeClr val="tx1"/>
                </a:solidFill>
                <a:latin typeface="+mn-lt"/>
                <a:ea typeface="+mn-ea"/>
                <a:cs typeface="+mn-cs"/>
              </a:rPr>
              <a:t>-series-</a:t>
            </a:r>
            <a:r>
              <a:rPr lang="en-US" sz="1200" kern="1200" dirty="0" err="1" smtClean="0">
                <a:solidFill>
                  <a:schemeClr val="tx1"/>
                </a:solidFill>
                <a:latin typeface="+mn-lt"/>
                <a:ea typeface="+mn-ea"/>
                <a:cs typeface="+mn-cs"/>
              </a:rPr>
              <a:t>doris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salcedo</a:t>
            </a:r>
            <a:r>
              <a:rPr lang="en-US" sz="1200" kern="1200" dirty="0" smtClean="0">
                <a:solidFill>
                  <a:schemeClr val="tx1"/>
                </a:solidFill>
                <a:latin typeface="+mn-lt"/>
                <a:ea typeface="+mn-ea"/>
                <a:cs typeface="+mn-cs"/>
              </a:rPr>
              <a:t>-shibboleth</a:t>
            </a:r>
          </a:p>
          <a:p>
            <a:endParaRPr lang="en-US" dirty="0"/>
          </a:p>
        </p:txBody>
      </p:sp>
      <p:sp>
        <p:nvSpPr>
          <p:cNvPr id="4" name="Slide Number Placeholder 3"/>
          <p:cNvSpPr>
            <a:spLocks noGrp="1"/>
          </p:cNvSpPr>
          <p:nvPr>
            <p:ph type="sldNum" sz="quarter" idx="10"/>
          </p:nvPr>
        </p:nvSpPr>
        <p:spPr/>
        <p:txBody>
          <a:bodyPr/>
          <a:lstStyle/>
          <a:p>
            <a:fld id="{4D08C28A-63BF-5740-AE2A-7DEB31778D72}" type="slidenum">
              <a:rPr lang="en-US" smtClean="0"/>
              <a:t>14</a:t>
            </a:fld>
            <a:endParaRPr lang="en-US"/>
          </a:p>
        </p:txBody>
      </p:sp>
    </p:spTree>
    <p:extLst>
      <p:ext uri="{BB962C8B-B14F-4D97-AF65-F5344CB8AC3E}">
        <p14:creationId xmlns:p14="http://schemas.microsoft.com/office/powerpoint/2010/main" val="284283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Image</a:t>
            </a:r>
            <a:r>
              <a:rPr lang="pt-BR" dirty="0" smtClean="0"/>
              <a:t>: </a:t>
            </a:r>
          </a:p>
          <a:p>
            <a:r>
              <a:rPr lang="pt-BR" dirty="0" err="1" smtClean="0"/>
              <a:t>http</a:t>
            </a:r>
            <a:r>
              <a:rPr lang="pt-BR" dirty="0" smtClean="0"/>
              <a:t>://</a:t>
            </a:r>
            <a:r>
              <a:rPr lang="pt-BR" dirty="0" err="1" smtClean="0"/>
              <a:t>b.vimeocdn.com</a:t>
            </a:r>
            <a:r>
              <a:rPr lang="pt-BR" dirty="0" smtClean="0"/>
              <a:t>/</a:t>
            </a:r>
            <a:r>
              <a:rPr lang="pt-BR" dirty="0" err="1" smtClean="0"/>
              <a:t>ts</a:t>
            </a:r>
            <a:r>
              <a:rPr lang="pt-BR" dirty="0" smtClean="0"/>
              <a:t>/305/510/305510200_640.jpg</a:t>
            </a:r>
            <a:endParaRPr lang="en-US" dirty="0"/>
          </a:p>
        </p:txBody>
      </p:sp>
      <p:sp>
        <p:nvSpPr>
          <p:cNvPr id="4" name="Slide Number Placeholder 3"/>
          <p:cNvSpPr>
            <a:spLocks noGrp="1"/>
          </p:cNvSpPr>
          <p:nvPr>
            <p:ph type="sldNum" sz="quarter" idx="10"/>
          </p:nvPr>
        </p:nvSpPr>
        <p:spPr/>
        <p:txBody>
          <a:bodyPr/>
          <a:lstStyle/>
          <a:p>
            <a:fld id="{232C368F-3F04-DE45-B887-F54BEBD31326}" type="slidenum">
              <a:rPr lang="en-US" smtClean="0"/>
              <a:pPr/>
              <a:t>15</a:t>
            </a:fld>
            <a:endParaRPr lang="en-US"/>
          </a:p>
        </p:txBody>
      </p:sp>
    </p:spTree>
    <p:extLst>
      <p:ext uri="{BB962C8B-B14F-4D97-AF65-F5344CB8AC3E}">
        <p14:creationId xmlns:p14="http://schemas.microsoft.com/office/powerpoint/2010/main" val="1600182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Ai used photography to also chronicle some of the damage from the 2008 earthquake in China, especially to schools built by the government. As part of his ongoing investigation into the consequences of the earthquake, Ai conducts painstaking research that culminates in a memorial listing the names of the dead as well as 3 hour, 41 minute voice recording in which the names of  the children are read off in Chinese. This presentation is viewed as insubordination of government authority. Ai is consequently assaulted by Chinese officers. It is later discovered that he had internal bleeding in his brain and required emergency surgery.</a:t>
            </a:r>
          </a:p>
          <a:p>
            <a:pPr eaLnBrk="1" hangingPunct="1">
              <a:spcBef>
                <a:spcPct val="0"/>
              </a:spcBef>
            </a:pPr>
            <a:endParaRPr lang="en-US">
              <a:latin typeface="Calibri" charset="0"/>
            </a:endParaRPr>
          </a:p>
          <a:p>
            <a:pPr eaLnBrk="1" hangingPunct="1">
              <a:spcBef>
                <a:spcPct val="0"/>
              </a:spcBef>
            </a:pPr>
            <a:r>
              <a:rPr lang="en-US">
                <a:latin typeface="Calibri" charset="0"/>
              </a:rPr>
              <a:t>Images:</a:t>
            </a:r>
          </a:p>
          <a:p>
            <a:pPr eaLnBrk="1" hangingPunct="1">
              <a:spcBef>
                <a:spcPct val="0"/>
              </a:spcBef>
            </a:pPr>
            <a:r>
              <a:rPr lang="en-US">
                <a:latin typeface="Calibri" charset="0"/>
              </a:rPr>
              <a:t>Ai Weiwei with the list of names of the dead from the earthquake: http://artasiapacific.com/Magazine/64/AiWeiweiChallengesChinasGovernmentOverEarthquake </a:t>
            </a:r>
          </a:p>
          <a:p>
            <a:pPr eaLnBrk="1" hangingPunct="1">
              <a:spcBef>
                <a:spcPct val="0"/>
              </a:spcBef>
            </a:pPr>
            <a:endParaRPr lang="en-US">
              <a:latin typeface="Calibri" charset="0"/>
            </a:endParaRPr>
          </a:p>
          <a:p>
            <a:pPr eaLnBrk="1" hangingPunct="1">
              <a:spcBef>
                <a:spcPct val="0"/>
              </a:spcBef>
            </a:pPr>
            <a:r>
              <a:rPr lang="en-US">
                <a:latin typeface="Calibri" charset="0"/>
              </a:rPr>
              <a:t>Earthquake wreckage, photographed by Ai Weiwei: http://www.bloomberg.com/image/ibtt9Bu5QEpQ.jpg</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635CD77-88F8-8243-9108-8B16F5156993}" type="slidenum">
              <a:rPr lang="en-US" sz="1200"/>
              <a:pP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a:latin typeface="Calibri" charset="0"/>
              </a:rPr>
              <a:t>Untitled</a:t>
            </a:r>
            <a:r>
              <a:rPr lang="en-US" dirty="0">
                <a:latin typeface="Calibri" charset="0"/>
              </a:rPr>
              <a:t> (2011) is another installation that includes multiple backpacks as well as audio documentation of the names of the children who died in the earthquake.</a:t>
            </a:r>
          </a:p>
          <a:p>
            <a:pPr eaLnBrk="1" hangingPunct="1">
              <a:spcBef>
                <a:spcPct val="0"/>
              </a:spcBef>
            </a:pPr>
            <a:endParaRPr lang="en-US" dirty="0">
              <a:latin typeface="Calibri" charset="0"/>
            </a:endParaRPr>
          </a:p>
          <a:p>
            <a:pPr eaLnBrk="1" hangingPunct="1">
              <a:spcBef>
                <a:spcPct val="0"/>
              </a:spcBef>
            </a:pPr>
            <a:r>
              <a:rPr lang="en-US" dirty="0">
                <a:latin typeface="Calibri" charset="0"/>
              </a:rPr>
              <a:t>Questions for Students: </a:t>
            </a:r>
            <a:r>
              <a:rPr lang="en-US" i="1" dirty="0">
                <a:latin typeface="Calibri" charset="0"/>
              </a:rPr>
              <a:t>Untitled </a:t>
            </a:r>
            <a:r>
              <a:rPr lang="en-US" dirty="0">
                <a:latin typeface="Calibri" charset="0"/>
              </a:rPr>
              <a:t>(2011): Each child killed in the 2008 earthquake is memorialized by a backpack in this </a:t>
            </a:r>
            <a:r>
              <a:rPr lang="en-US" dirty="0" smtClean="0">
                <a:latin typeface="Calibri" charset="0"/>
              </a:rPr>
              <a:t>work. How is the organization and presentation of the backpacks significant? Ai titles most of his works; why do you think this one might be untitled?</a:t>
            </a:r>
          </a:p>
          <a:p>
            <a:pPr eaLnBrk="1" hangingPunct="1">
              <a:spcBef>
                <a:spcPct val="0"/>
              </a:spcBef>
            </a:pPr>
            <a:endParaRPr lang="en-US" dirty="0">
              <a:latin typeface="Calibri" charset="0"/>
            </a:endParaRPr>
          </a:p>
          <a:p>
            <a:pPr eaLnBrk="1" hangingPunct="1">
              <a:spcBef>
                <a:spcPct val="0"/>
              </a:spcBef>
            </a:pPr>
            <a:r>
              <a:rPr lang="en-US" dirty="0">
                <a:latin typeface="Calibri" charset="0"/>
              </a:rPr>
              <a:t>Image:</a:t>
            </a:r>
          </a:p>
          <a:p>
            <a:pPr eaLnBrk="1" hangingPunct="1">
              <a:spcBef>
                <a:spcPct val="0"/>
              </a:spcBef>
            </a:pPr>
            <a:r>
              <a:rPr lang="en-US" dirty="0">
                <a:latin typeface="Calibri" charset="0"/>
              </a:rPr>
              <a:t>http://</a:t>
            </a:r>
            <a:r>
              <a:rPr lang="en-US" dirty="0" err="1">
                <a:latin typeface="Calibri" charset="0"/>
              </a:rPr>
              <a:t>www.pbs.org</a:t>
            </a:r>
            <a:r>
              <a:rPr lang="en-US" dirty="0">
                <a:latin typeface="Calibri" charset="0"/>
              </a:rPr>
              <a:t>/art21/images/</a:t>
            </a:r>
            <a:r>
              <a:rPr lang="en-US" dirty="0" err="1">
                <a:latin typeface="Calibri" charset="0"/>
              </a:rPr>
              <a:t>ai-weiwei</a:t>
            </a:r>
            <a:r>
              <a:rPr lang="en-US" dirty="0">
                <a:latin typeface="Calibri" charset="0"/>
              </a:rPr>
              <a:t>/production-still-from-change-2012-4?slideshow=1</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0E49E4C-09AF-2A48-872D-EE4F5D6BB996}" type="slidenum">
              <a:rPr lang="en-US" sz="1200"/>
              <a:pPr eaLnBrk="1" hangingPunct="1"/>
              <a:t>17</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a:latin typeface="Calibri" charset="0"/>
              </a:rPr>
              <a:t>Sunflower Seeds </a:t>
            </a:r>
            <a:r>
              <a:rPr lang="en-US" dirty="0">
                <a:latin typeface="Calibri" charset="0"/>
              </a:rPr>
              <a:t>(2010) was an installation of 100 million hand-painted porcelain sunflower seeds.  The work was initially presented so that people could walk over the seeds and touch the seeds, but was later closed off from public interaction and only available for observation. This work has multiple layers of meaning as the sunflower seed contains much symbolism for China. First of all, the sunflower seed is a popular snack in China.  Further, the sunflower itself has been utilized as a symbol in propaganda images for the Chinese people under Mao Zedong</a:t>
            </a:r>
            <a:r>
              <a:rPr lang="ja-JP" altLang="en-US" dirty="0">
                <a:latin typeface="Calibri" charset="0"/>
              </a:rPr>
              <a:t>’</a:t>
            </a:r>
            <a:r>
              <a:rPr lang="en-US" altLang="ja-JP" dirty="0">
                <a:latin typeface="Calibri" charset="0"/>
              </a:rPr>
              <a:t>s Communist rule (Mao was presented as the sun and the people as sunflowers who faced the sun and thrived in the sun.)  (See this site for an example: http://</a:t>
            </a:r>
            <a:r>
              <a:rPr lang="en-US" altLang="ja-JP" dirty="0" err="1">
                <a:latin typeface="Calibri" charset="0"/>
              </a:rPr>
              <a:t>www.candygourlay.com</a:t>
            </a:r>
            <a:r>
              <a:rPr lang="en-US" altLang="ja-JP" dirty="0">
                <a:latin typeface="Calibri" charset="0"/>
              </a:rPr>
              <a:t>/2010/10/health-and-safety-or-clever-comment-</a:t>
            </a:r>
            <a:r>
              <a:rPr lang="en-US" altLang="ja-JP" dirty="0" err="1">
                <a:latin typeface="Calibri" charset="0"/>
              </a:rPr>
              <a:t>ai.html</a:t>
            </a:r>
            <a:r>
              <a:rPr lang="en-US" altLang="ja-JP" dirty="0">
                <a:latin typeface="Calibri" charset="0"/>
              </a:rPr>
              <a:t>). On another level, the production of these sunflowers draws attention to the concept of </a:t>
            </a:r>
            <a:r>
              <a:rPr lang="ja-JP" altLang="en-US" dirty="0">
                <a:latin typeface="Calibri" charset="0"/>
              </a:rPr>
              <a:t>“</a:t>
            </a:r>
            <a:r>
              <a:rPr lang="en-US" altLang="ja-JP" dirty="0">
                <a:latin typeface="Calibri" charset="0"/>
              </a:rPr>
              <a:t>Made in China,</a:t>
            </a:r>
            <a:r>
              <a:rPr lang="ja-JP" altLang="en-US" dirty="0">
                <a:latin typeface="Calibri" charset="0"/>
              </a:rPr>
              <a:t>”</a:t>
            </a:r>
            <a:r>
              <a:rPr lang="en-US" altLang="ja-JP" dirty="0">
                <a:latin typeface="Calibri" charset="0"/>
              </a:rPr>
              <a:t> whereby Chinese workers produce much of the world</a:t>
            </a:r>
            <a:r>
              <a:rPr lang="ja-JP" altLang="en-US" dirty="0">
                <a:latin typeface="Calibri" charset="0"/>
              </a:rPr>
              <a:t>’</a:t>
            </a:r>
            <a:r>
              <a:rPr lang="en-US" altLang="ja-JP" dirty="0">
                <a:latin typeface="Calibri" charset="0"/>
              </a:rPr>
              <a:t>s commodities, often in an exploitative way for Western consumers. The seeds, thus, represent not only these commodities, but also Chinese workers themselves in the context of the global marketplace.  The seeds (and the workers, in the eyes of the West) are seemingly homogenous, yet upon closer examination, it is evident that each one is unique and carefully crafted.</a:t>
            </a:r>
          </a:p>
          <a:p>
            <a:pPr eaLnBrk="1" hangingPunct="1">
              <a:spcBef>
                <a:spcPct val="0"/>
              </a:spcBef>
            </a:pPr>
            <a:endParaRPr lang="en-US" dirty="0">
              <a:latin typeface="Calibri" charset="0"/>
            </a:endParaRPr>
          </a:p>
          <a:p>
            <a:pPr eaLnBrk="1" hangingPunct="1">
              <a:spcBef>
                <a:spcPct val="0"/>
              </a:spcBef>
            </a:pPr>
            <a:r>
              <a:rPr lang="en-US" dirty="0">
                <a:latin typeface="Calibri" charset="0"/>
              </a:rPr>
              <a:t>Questions for Students: Imagine that you could walk through this exhibit, describe your experience. What do the sunflower seeds represent to you?</a:t>
            </a:r>
          </a:p>
          <a:p>
            <a:pPr eaLnBrk="1" hangingPunct="1">
              <a:spcBef>
                <a:spcPct val="0"/>
              </a:spcBef>
            </a:pPr>
            <a:endParaRPr lang="en-US" dirty="0">
              <a:latin typeface="Calibri" charset="0"/>
            </a:endParaRPr>
          </a:p>
          <a:p>
            <a:pPr eaLnBrk="1" hangingPunct="1">
              <a:spcBef>
                <a:spcPct val="0"/>
              </a:spcBef>
            </a:pPr>
            <a:r>
              <a:rPr lang="en-US" dirty="0">
                <a:latin typeface="Calibri" charset="0"/>
              </a:rPr>
              <a:t>Images:</a:t>
            </a:r>
          </a:p>
          <a:p>
            <a:pPr eaLnBrk="1" hangingPunct="1">
              <a:spcBef>
                <a:spcPct val="0"/>
              </a:spcBef>
            </a:pPr>
            <a:r>
              <a:rPr lang="en-US" i="1" dirty="0">
                <a:latin typeface="Calibri" charset="0"/>
              </a:rPr>
              <a:t>Sunflower Seeds</a:t>
            </a:r>
            <a:r>
              <a:rPr lang="en-US" dirty="0">
                <a:latin typeface="Calibri" charset="0"/>
              </a:rPr>
              <a:t>, 2010, Ai </a:t>
            </a:r>
            <a:r>
              <a:rPr lang="en-US" dirty="0" err="1">
                <a:latin typeface="Calibri" charset="0"/>
              </a:rPr>
              <a:t>Weiwei</a:t>
            </a:r>
            <a:r>
              <a:rPr lang="en-US" dirty="0">
                <a:latin typeface="Calibri" charset="0"/>
              </a:rPr>
              <a:t>: http://</a:t>
            </a:r>
            <a:r>
              <a:rPr lang="en-US" dirty="0" err="1">
                <a:latin typeface="Calibri" charset="0"/>
              </a:rPr>
              <a:t>commons.wikimedia.org</a:t>
            </a:r>
            <a:r>
              <a:rPr lang="en-US" dirty="0">
                <a:latin typeface="Calibri" charset="0"/>
              </a:rPr>
              <a:t>/wiki/File:%27Sunflower_Seeds%27_by_Ai_Weiwei,_Tate_Modern_Turbine_Hall.jpg</a:t>
            </a:r>
          </a:p>
          <a:p>
            <a:pPr eaLnBrk="1" hangingPunct="1">
              <a:spcBef>
                <a:spcPct val="0"/>
              </a:spcBef>
            </a:pPr>
            <a:endParaRPr lang="en-US" dirty="0">
              <a:latin typeface="Calibri" charset="0"/>
            </a:endParaRPr>
          </a:p>
          <a:p>
            <a:pPr eaLnBrk="1" hangingPunct="1">
              <a:spcBef>
                <a:spcPct val="0"/>
              </a:spcBef>
            </a:pPr>
            <a:r>
              <a:rPr lang="en-US" i="1" dirty="0">
                <a:latin typeface="Calibri" charset="0"/>
              </a:rPr>
              <a:t>Sunflower Seeds</a:t>
            </a:r>
            <a:r>
              <a:rPr lang="en-US" dirty="0">
                <a:latin typeface="Calibri" charset="0"/>
              </a:rPr>
              <a:t>, 2010, Ai </a:t>
            </a:r>
            <a:r>
              <a:rPr lang="en-US" dirty="0" err="1">
                <a:latin typeface="Calibri" charset="0"/>
              </a:rPr>
              <a:t>Weiwei</a:t>
            </a:r>
            <a:r>
              <a:rPr lang="en-US" dirty="0">
                <a:latin typeface="Calibri" charset="0"/>
              </a:rPr>
              <a:t>: http://</a:t>
            </a:r>
            <a:r>
              <a:rPr lang="en-US" dirty="0" err="1">
                <a:latin typeface="Calibri" charset="0"/>
              </a:rPr>
              <a:t>www.tate.org.uk</a:t>
            </a:r>
            <a:r>
              <a:rPr lang="en-US" dirty="0">
                <a:latin typeface="Calibri" charset="0"/>
              </a:rPr>
              <a:t>/</a:t>
            </a:r>
            <a:r>
              <a:rPr lang="en-US" dirty="0" err="1">
                <a:latin typeface="Calibri" charset="0"/>
              </a:rPr>
              <a:t>whats</a:t>
            </a:r>
            <a:r>
              <a:rPr lang="en-US" dirty="0">
                <a:latin typeface="Calibri" charset="0"/>
              </a:rPr>
              <a:t>-on/</a:t>
            </a:r>
            <a:r>
              <a:rPr lang="en-US" dirty="0" err="1">
                <a:latin typeface="Calibri" charset="0"/>
              </a:rPr>
              <a:t>tate</a:t>
            </a:r>
            <a:r>
              <a:rPr lang="en-US" dirty="0">
                <a:latin typeface="Calibri" charset="0"/>
              </a:rPr>
              <a:t>-modern/exhibition/</a:t>
            </a:r>
            <a:r>
              <a:rPr lang="en-US" dirty="0" err="1">
                <a:latin typeface="Calibri" charset="0"/>
              </a:rPr>
              <a:t>unilever</a:t>
            </a:r>
            <a:r>
              <a:rPr lang="en-US" dirty="0">
                <a:latin typeface="Calibri" charset="0"/>
              </a:rPr>
              <a:t>-series-</a:t>
            </a:r>
            <a:r>
              <a:rPr lang="en-US" dirty="0" err="1">
                <a:latin typeface="Calibri" charset="0"/>
              </a:rPr>
              <a:t>ai</a:t>
            </a:r>
            <a:r>
              <a:rPr lang="en-US" dirty="0">
                <a:latin typeface="Calibri" charset="0"/>
              </a:rPr>
              <a:t>-</a:t>
            </a:r>
            <a:r>
              <a:rPr lang="en-US" dirty="0" err="1">
                <a:latin typeface="Calibri" charset="0"/>
              </a:rPr>
              <a:t>weiwei</a:t>
            </a:r>
            <a:r>
              <a:rPr lang="en-US" dirty="0">
                <a:latin typeface="Calibri" charset="0"/>
              </a:rPr>
              <a:t>-sunflower-seeds</a:t>
            </a:r>
          </a:p>
          <a:p>
            <a:pPr eaLnBrk="1" hangingPunct="1">
              <a:spcBef>
                <a:spcPct val="0"/>
              </a:spcBef>
            </a:pPr>
            <a:endParaRPr lang="en-US" dirty="0">
              <a:latin typeface="Calibri" charset="0"/>
            </a:endParaRPr>
          </a:p>
          <a:p>
            <a:pPr eaLnBrk="1" hangingPunct="1">
              <a:spcBef>
                <a:spcPct val="0"/>
              </a:spcBef>
            </a:pPr>
            <a:r>
              <a:rPr lang="en-US" i="1" dirty="0">
                <a:latin typeface="Calibri" charset="0"/>
              </a:rPr>
              <a:t>Sunflower Seeds</a:t>
            </a:r>
            <a:r>
              <a:rPr lang="en-US" dirty="0">
                <a:latin typeface="Calibri" charset="0"/>
              </a:rPr>
              <a:t>, 2010, Ai </a:t>
            </a:r>
            <a:r>
              <a:rPr lang="en-US" dirty="0" err="1">
                <a:latin typeface="Calibri" charset="0"/>
              </a:rPr>
              <a:t>Weiwei</a:t>
            </a:r>
            <a:r>
              <a:rPr lang="en-US" dirty="0">
                <a:latin typeface="Calibri" charset="0"/>
              </a:rPr>
              <a:t>: http://</a:t>
            </a:r>
            <a:r>
              <a:rPr lang="en-US" dirty="0" err="1">
                <a:latin typeface="Calibri" charset="0"/>
              </a:rPr>
              <a:t>paintingofmodernlife.blogspot.com</a:t>
            </a:r>
            <a:r>
              <a:rPr lang="en-US" dirty="0">
                <a:latin typeface="Calibri" charset="0"/>
              </a:rPr>
              <a:t>/2010/10/</a:t>
            </a:r>
            <a:r>
              <a:rPr lang="en-US" dirty="0" err="1">
                <a:latin typeface="Calibri" charset="0"/>
              </a:rPr>
              <a:t>ai</a:t>
            </a:r>
            <a:r>
              <a:rPr lang="en-US" dirty="0">
                <a:latin typeface="Calibri" charset="0"/>
              </a:rPr>
              <a:t>-</a:t>
            </a:r>
            <a:r>
              <a:rPr lang="en-US" dirty="0" err="1">
                <a:latin typeface="Calibri" charset="0"/>
              </a:rPr>
              <a:t>wei</a:t>
            </a:r>
            <a:r>
              <a:rPr lang="en-US" dirty="0">
                <a:latin typeface="Calibri" charset="0"/>
              </a:rPr>
              <a:t>-</a:t>
            </a:r>
            <a:r>
              <a:rPr lang="en-US" dirty="0" err="1">
                <a:latin typeface="Calibri" charset="0"/>
              </a:rPr>
              <a:t>wei</a:t>
            </a:r>
            <a:r>
              <a:rPr lang="en-US" dirty="0">
                <a:latin typeface="Calibri" charset="0"/>
              </a:rPr>
              <a:t>-more-than-just-</a:t>
            </a:r>
            <a:r>
              <a:rPr lang="en-US" dirty="0" err="1">
                <a:latin typeface="Calibri" charset="0"/>
              </a:rPr>
              <a:t>sunflower.html</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References:</a:t>
            </a:r>
          </a:p>
          <a:p>
            <a:pPr eaLnBrk="1" hangingPunct="1">
              <a:spcBef>
                <a:spcPct val="0"/>
              </a:spcBef>
            </a:pPr>
            <a:r>
              <a:rPr lang="en-US" dirty="0" err="1">
                <a:latin typeface="Calibri" charset="0"/>
              </a:rPr>
              <a:t>Hancox</a:t>
            </a:r>
            <a:r>
              <a:rPr lang="en-US" dirty="0">
                <a:latin typeface="Calibri" charset="0"/>
              </a:rPr>
              <a:t>, S. (</a:t>
            </a:r>
            <a:r>
              <a:rPr lang="en-US" dirty="0" err="1">
                <a:latin typeface="Calibri" charset="0"/>
              </a:rPr>
              <a:t>n.d.</a:t>
            </a:r>
            <a:r>
              <a:rPr lang="en-US" dirty="0">
                <a:latin typeface="Calibri" charset="0"/>
              </a:rPr>
              <a:t>). Art, activism, and the geopolitical imagination: Ai </a:t>
            </a:r>
            <a:r>
              <a:rPr lang="en-US" dirty="0" err="1">
                <a:latin typeface="Calibri" charset="0"/>
              </a:rPr>
              <a:t>Weiwei’s</a:t>
            </a:r>
            <a:r>
              <a:rPr lang="en-US" dirty="0">
                <a:latin typeface="Calibri" charset="0"/>
              </a:rPr>
              <a:t> ‘Sunflower Seeds.’</a:t>
            </a:r>
            <a:r>
              <a:rPr lang="en-US" altLang="ja-JP" i="1" dirty="0">
                <a:latin typeface="Calibri" charset="0"/>
              </a:rPr>
              <a:t> Academia </a:t>
            </a:r>
            <a:r>
              <a:rPr lang="en-US" altLang="ja-JP" dirty="0">
                <a:latin typeface="Calibri" charset="0"/>
              </a:rPr>
              <a:t>[Web Page]. Retrieved from http://</a:t>
            </a:r>
            <a:r>
              <a:rPr lang="en-US" altLang="ja-JP" dirty="0" err="1">
                <a:latin typeface="Calibri" charset="0"/>
              </a:rPr>
              <a:t>www.academia.edu</a:t>
            </a:r>
            <a:r>
              <a:rPr lang="en-US" altLang="ja-JP" dirty="0">
                <a:latin typeface="Calibri" charset="0"/>
              </a:rPr>
              <a:t>/765748/Art_Activism_and_the_Geopolitical_Imagination_Ai_Weiweis_Sunflower_Seeds</a:t>
            </a:r>
          </a:p>
          <a:p>
            <a:pPr eaLnBrk="1" hangingPunct="1">
              <a:spcBef>
                <a:spcPct val="0"/>
              </a:spcBef>
            </a:pPr>
            <a:endParaRPr lang="en-US" dirty="0">
              <a:latin typeface="Calibri" charset="0"/>
            </a:endParaRPr>
          </a:p>
          <a:p>
            <a:pPr eaLnBrk="1" hangingPunct="1">
              <a:spcBef>
                <a:spcPct val="0"/>
              </a:spcBef>
            </a:pPr>
            <a:r>
              <a:rPr lang="en-US" dirty="0">
                <a:latin typeface="Calibri" charset="0"/>
              </a:rPr>
              <a:t>Radio Free Asia. (2011). Seeds of change? </a:t>
            </a:r>
            <a:r>
              <a:rPr lang="en-US" i="1" dirty="0">
                <a:latin typeface="Calibri" charset="0"/>
              </a:rPr>
              <a:t>Radio Free Asia </a:t>
            </a:r>
            <a:r>
              <a:rPr lang="en-US" dirty="0">
                <a:latin typeface="Calibri" charset="0"/>
              </a:rPr>
              <a:t>[Web Page]. Retrieved from http://</a:t>
            </a:r>
            <a:r>
              <a:rPr lang="en-US" dirty="0" err="1">
                <a:latin typeface="Calibri" charset="0"/>
              </a:rPr>
              <a:t>www.rfa.org</a:t>
            </a:r>
            <a:r>
              <a:rPr lang="en-US" dirty="0">
                <a:latin typeface="Calibri" charset="0"/>
              </a:rPr>
              <a:t>/</a:t>
            </a:r>
            <a:r>
              <a:rPr lang="en-US" dirty="0" err="1">
                <a:latin typeface="Calibri" charset="0"/>
              </a:rPr>
              <a:t>english</a:t>
            </a:r>
            <a:r>
              <a:rPr lang="en-US" dirty="0">
                <a:latin typeface="Calibri" charset="0"/>
              </a:rPr>
              <a:t>/news/china/artist-01032011111244.html</a:t>
            </a:r>
          </a:p>
          <a:p>
            <a:pPr eaLnBrk="1" hangingPunct="1">
              <a:spcBef>
                <a:spcPct val="0"/>
              </a:spcBef>
            </a:pPr>
            <a:endParaRPr lang="en-US" dirty="0">
              <a:latin typeface="Calibri" charset="0"/>
            </a:endParaRPr>
          </a:p>
          <a:p>
            <a:pPr eaLnBrk="1" hangingPunct="1">
              <a:spcBef>
                <a:spcPct val="0"/>
              </a:spcBef>
            </a:pPr>
            <a:r>
              <a:rPr lang="en-US" dirty="0">
                <a:latin typeface="Calibri" charset="0"/>
              </a:rPr>
              <a:t>Tate Modern. (2010). </a:t>
            </a:r>
            <a:r>
              <a:rPr lang="en-US" i="1" dirty="0">
                <a:latin typeface="Calibri" charset="0"/>
              </a:rPr>
              <a:t>The Unilever Series: Ai </a:t>
            </a:r>
            <a:r>
              <a:rPr lang="en-US" i="1" dirty="0" err="1">
                <a:latin typeface="Calibri" charset="0"/>
              </a:rPr>
              <a:t>Weiwei</a:t>
            </a:r>
            <a:r>
              <a:rPr lang="en-US" i="1" dirty="0">
                <a:latin typeface="Calibri" charset="0"/>
              </a:rPr>
              <a:t>: Sunflower Seeds </a:t>
            </a:r>
            <a:r>
              <a:rPr lang="en-US" dirty="0">
                <a:latin typeface="Calibri" charset="0"/>
              </a:rPr>
              <a:t>[Web Page]. Retrieved from http://</a:t>
            </a:r>
            <a:r>
              <a:rPr lang="en-US" dirty="0" err="1">
                <a:latin typeface="Calibri" charset="0"/>
              </a:rPr>
              <a:t>www.tate.org.uk</a:t>
            </a:r>
            <a:r>
              <a:rPr lang="en-US" dirty="0">
                <a:latin typeface="Calibri" charset="0"/>
              </a:rPr>
              <a:t>/</a:t>
            </a:r>
            <a:r>
              <a:rPr lang="en-US" dirty="0" err="1">
                <a:latin typeface="Calibri" charset="0"/>
              </a:rPr>
              <a:t>whats</a:t>
            </a:r>
            <a:r>
              <a:rPr lang="en-US" dirty="0">
                <a:latin typeface="Calibri" charset="0"/>
              </a:rPr>
              <a:t>-on/</a:t>
            </a:r>
            <a:r>
              <a:rPr lang="en-US" dirty="0" err="1">
                <a:latin typeface="Calibri" charset="0"/>
              </a:rPr>
              <a:t>tate</a:t>
            </a:r>
            <a:r>
              <a:rPr lang="en-US" dirty="0">
                <a:latin typeface="Calibri" charset="0"/>
              </a:rPr>
              <a:t>-modern/exhibition/</a:t>
            </a:r>
            <a:r>
              <a:rPr lang="en-US" dirty="0" err="1">
                <a:latin typeface="Calibri" charset="0"/>
              </a:rPr>
              <a:t>unilever</a:t>
            </a:r>
            <a:r>
              <a:rPr lang="en-US" dirty="0">
                <a:latin typeface="Calibri" charset="0"/>
              </a:rPr>
              <a:t>-series-</a:t>
            </a:r>
            <a:r>
              <a:rPr lang="en-US" dirty="0" err="1">
                <a:latin typeface="Calibri" charset="0"/>
              </a:rPr>
              <a:t>ai</a:t>
            </a:r>
            <a:r>
              <a:rPr lang="en-US" dirty="0">
                <a:latin typeface="Calibri" charset="0"/>
              </a:rPr>
              <a:t>-</a:t>
            </a:r>
            <a:r>
              <a:rPr lang="en-US" dirty="0" err="1">
                <a:latin typeface="Calibri" charset="0"/>
              </a:rPr>
              <a:t>weiwei</a:t>
            </a:r>
            <a:r>
              <a:rPr lang="en-US" dirty="0">
                <a:latin typeface="Calibri" charset="0"/>
              </a:rPr>
              <a:t>-sunflower-seeds</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69B9248-0F36-2A4C-B873-118F828FD808}" type="slidenum">
              <a:rPr lang="en-US" sz="1200"/>
              <a:pPr eaLnBrk="1" hangingPunct="1"/>
              <a:t>18</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From Boris </a:t>
            </a:r>
            <a:r>
              <a:rPr lang="en-US" dirty="0" err="1" smtClean="0"/>
              <a:t>Groys</a:t>
            </a:r>
            <a:r>
              <a:rPr lang="en-US" dirty="0" smtClean="0"/>
              <a:t>, </a:t>
            </a:r>
            <a:r>
              <a:rPr lang="en-US" i="1" dirty="0" smtClean="0"/>
              <a:t>On Art Activism</a:t>
            </a:r>
            <a:r>
              <a:rPr lang="en-US" dirty="0" smtClean="0"/>
              <a:t>, http://</a:t>
            </a:r>
            <a:r>
              <a:rPr lang="en-US" dirty="0" err="1" smtClean="0"/>
              <a:t>www.e-flux.com</a:t>
            </a:r>
            <a:r>
              <a:rPr lang="en-US" dirty="0" smtClean="0"/>
              <a:t>/journal/on-art-activism/. Accessed July 26, 2016.</a:t>
            </a:r>
            <a:endParaRPr lang="en-US" dirty="0"/>
          </a:p>
        </p:txBody>
      </p:sp>
      <p:sp>
        <p:nvSpPr>
          <p:cNvPr id="4" name="Slide Number Placeholder 3"/>
          <p:cNvSpPr>
            <a:spLocks noGrp="1"/>
          </p:cNvSpPr>
          <p:nvPr>
            <p:ph type="sldNum" sz="quarter" idx="10"/>
          </p:nvPr>
        </p:nvSpPr>
        <p:spPr/>
        <p:txBody>
          <a:bodyPr/>
          <a:lstStyle/>
          <a:p>
            <a:fld id="{4D08C28A-63BF-5740-AE2A-7DEB31778D72}" type="slidenum">
              <a:rPr lang="en-US" smtClean="0"/>
              <a:t>3</a:t>
            </a:fld>
            <a:endParaRPr lang="en-US"/>
          </a:p>
        </p:txBody>
      </p:sp>
    </p:spTree>
    <p:extLst>
      <p:ext uri="{BB962C8B-B14F-4D97-AF65-F5344CB8AC3E}">
        <p14:creationId xmlns:p14="http://schemas.microsoft.com/office/powerpoint/2010/main" val="172389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Give an overview of the individual components first.  The following slides describe each more specifically.</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274027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Claire Pentecost’s words: </a:t>
            </a:r>
          </a:p>
          <a:p>
            <a:r>
              <a:rPr lang="en-US" sz="1200" b="0" i="0" u="none" strike="noStrike" kern="1200" baseline="0" dirty="0" smtClean="0">
                <a:solidFill>
                  <a:schemeClr val="tx1"/>
                </a:solidFill>
                <a:latin typeface="+mn-lt"/>
                <a:ea typeface="+mn-ea"/>
                <a:cs typeface="+mn-cs"/>
              </a:rPr>
              <a:t>The important thing about the soil-erg is that it both is and is not an abstraction. Symbolically it refers to a field of value, but that value is of a special nature: it must be</a:t>
            </a:r>
          </a:p>
          <a:p>
            <a:r>
              <a:rPr lang="en-US" sz="1200" b="0" i="0" u="none" strike="noStrike" kern="1200" baseline="0" dirty="0" smtClean="0">
                <a:solidFill>
                  <a:schemeClr val="tx1"/>
                </a:solidFill>
                <a:latin typeface="+mn-lt"/>
                <a:ea typeface="+mn-ea"/>
                <a:cs typeface="+mn-cs"/>
              </a:rPr>
              <a:t>produced and maintained in a context. It is completely impractical to circulate it.  It is heavy, and because of the loose structure required of good soil, it falls apart. It only</a:t>
            </a:r>
          </a:p>
          <a:p>
            <a:r>
              <a:rPr lang="en-US" sz="1200" b="0" i="0" u="none" strike="noStrike" kern="1200" baseline="0" dirty="0" smtClean="0">
                <a:solidFill>
                  <a:schemeClr val="tx1"/>
                </a:solidFill>
                <a:latin typeface="+mn-lt"/>
                <a:ea typeface="+mn-ea"/>
                <a:cs typeface="+mn-cs"/>
              </a:rPr>
              <a:t>makes sense when located in a place.</a:t>
            </a:r>
            <a:endParaRPr lang="en-US" dirty="0" smtClean="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172316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drawings depict creatures from the soil–food web, historical figures who have played significant roles in our understanding of ecological approaches to agriculture, and people whose thinking has helped to decenter the human, enhancing our understanding of ourselves as one part of an immense and complex ecology.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drawing is of a snail, an important creature in the soil-food web.</a:t>
            </a:r>
            <a:endParaRPr lang="en-US" dirty="0" smtClean="0"/>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17042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Claire Pentecost’s words: For the d(13) installation of the project in the </a:t>
            </a:r>
            <a:r>
              <a:rPr lang="en-US" sz="1200" b="0" i="0" u="none" strike="noStrike" kern="1200" baseline="0" dirty="0" err="1" smtClean="0">
                <a:solidFill>
                  <a:schemeClr val="tx1"/>
                </a:solidFill>
                <a:latin typeface="+mn-lt"/>
                <a:ea typeface="+mn-ea"/>
                <a:cs typeface="+mn-cs"/>
              </a:rPr>
              <a:t>Ottoneum</a:t>
            </a:r>
            <a:r>
              <a:rPr lang="en-US" sz="1200" b="0" i="0" u="none" strike="noStrike" kern="1200" baseline="0" dirty="0" smtClean="0">
                <a:solidFill>
                  <a:schemeClr val="tx1"/>
                </a:solidFill>
                <a:latin typeface="+mn-lt"/>
                <a:ea typeface="+mn-ea"/>
                <a:cs typeface="+mn-cs"/>
              </a:rPr>
              <a:t> Museum, I borrowed a piece from the museum’s collection, the </a:t>
            </a:r>
            <a:r>
              <a:rPr lang="en-US" sz="1200" b="0" i="0" u="none" strike="noStrike" kern="1200" baseline="0" dirty="0" err="1" smtClean="0">
                <a:solidFill>
                  <a:schemeClr val="tx1"/>
                </a:solidFill>
                <a:latin typeface="+mn-lt"/>
                <a:ea typeface="+mn-ea"/>
                <a:cs typeface="+mn-cs"/>
              </a:rPr>
              <a:t>Richelsdorfer</a:t>
            </a:r>
            <a:r>
              <a:rPr lang="en-US" sz="1200" b="0" i="0" u="none" strike="noStrike" kern="1200" baseline="0" dirty="0" smtClean="0">
                <a:solidFill>
                  <a:schemeClr val="tx1"/>
                </a:solidFill>
                <a:latin typeface="+mn-lt"/>
                <a:ea typeface="+mn-ea"/>
                <a:cs typeface="+mn-cs"/>
              </a:rPr>
              <a:t> Mountain Cabinet, 1783. This constitutes the oldest geological section of </a:t>
            </a:r>
            <a:r>
              <a:rPr lang="en-US" sz="1200" b="0" i="0" u="none" strike="noStrike" kern="1200" baseline="0" dirty="0" err="1" smtClean="0">
                <a:solidFill>
                  <a:schemeClr val="tx1"/>
                </a:solidFill>
                <a:latin typeface="+mn-lt"/>
                <a:ea typeface="+mn-ea"/>
                <a:cs typeface="+mn-cs"/>
              </a:rPr>
              <a:t>Hessia</a:t>
            </a:r>
            <a:r>
              <a:rPr lang="en-US" sz="1200" b="0" i="0" u="none" strike="noStrike" kern="1200" baseline="0" dirty="0" smtClean="0">
                <a:solidFill>
                  <a:schemeClr val="tx1"/>
                </a:solidFill>
                <a:latin typeface="+mn-lt"/>
                <a:ea typeface="+mn-ea"/>
                <a:cs typeface="+mn-cs"/>
              </a:rPr>
              <a:t>; the upper compartment opens to show the vertical section of the sequence of layers of the </a:t>
            </a:r>
            <a:r>
              <a:rPr lang="en-US" sz="1200" b="0" i="0" u="none" strike="noStrike" kern="1200" baseline="0" dirty="0" err="1" smtClean="0">
                <a:solidFill>
                  <a:schemeClr val="tx1"/>
                </a:solidFill>
                <a:latin typeface="+mn-lt"/>
                <a:ea typeface="+mn-ea"/>
                <a:cs typeface="+mn-cs"/>
              </a:rPr>
              <a:t>Richelsdorfer</a:t>
            </a:r>
            <a:r>
              <a:rPr lang="en-US" sz="1200" b="0" i="0" u="none" strike="noStrike" kern="1200" baseline="0" dirty="0" smtClean="0">
                <a:solidFill>
                  <a:schemeClr val="tx1"/>
                </a:solidFill>
                <a:latin typeface="+mn-lt"/>
                <a:ea typeface="+mn-ea"/>
                <a:cs typeface="+mn-cs"/>
              </a:rPr>
              <a:t> mountain chain with natural stone material. This geological profile is an incunabulum of the geological research in </a:t>
            </a:r>
            <a:r>
              <a:rPr lang="en-US" sz="1200" b="0" i="0" u="none" strike="noStrike" kern="1200" baseline="0" dirty="0" err="1" smtClean="0">
                <a:solidFill>
                  <a:schemeClr val="tx1"/>
                </a:solidFill>
                <a:latin typeface="+mn-lt"/>
                <a:ea typeface="+mn-ea"/>
                <a:cs typeface="+mn-cs"/>
              </a:rPr>
              <a:t>Hessia</a:t>
            </a:r>
            <a:r>
              <a:rPr lang="en-US" sz="1200" b="0" i="0" u="none" strike="noStrike" kern="1200" baseline="0" dirty="0" smtClean="0">
                <a:solidFill>
                  <a:schemeClr val="tx1"/>
                </a:solidFill>
                <a:latin typeface="+mn-lt"/>
                <a:ea typeface="+mn-ea"/>
                <a:cs typeface="+mn-cs"/>
              </a:rPr>
              <a:t> in the 18th century. The mountain was originally cut in a search for</a:t>
            </a:r>
          </a:p>
          <a:p>
            <a:r>
              <a:rPr lang="en-US" sz="1200" b="0" i="0" u="none" strike="noStrike" kern="1200" baseline="0" dirty="0" smtClean="0">
                <a:solidFill>
                  <a:schemeClr val="tx1"/>
                </a:solidFill>
                <a:latin typeface="+mn-lt"/>
                <a:ea typeface="+mn-ea"/>
                <a:cs typeface="+mn-cs"/>
              </a:rPr>
              <a:t>copper. Stone was extracted for this cabinet by miners of the mountain, and I used the cabinet to reference the age of extraction. Beside the original cabinet I placed a copy of it. But in the new piece the doors open to reveal a worm composting bed with living worms. The worms were fed kitchen scraps throughout the 100 days of d(13) and in that time were literally making soil. I think of this soil-making machine as a representative of a new era of restoration of the earth’s surface.  Written on the inside of the cabinet’s doors are the details of just a few of the land deals currently being referred to as “land grabs” in which sovereign nations, corporations and investment funds are buying or leasing huge tracts of arable land in Africa, Asia and South America to grow crops for export. See http://farmlandgrab.org/ and http://oaklandinstitute.org</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8</a:t>
            </a:fld>
            <a:endParaRPr lang="en-US"/>
          </a:p>
        </p:txBody>
      </p:sp>
    </p:spTree>
    <p:extLst>
      <p:ext uri="{BB962C8B-B14F-4D97-AF65-F5344CB8AC3E}">
        <p14:creationId xmlns:p14="http://schemas.microsoft.com/office/powerpoint/2010/main" val="93001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Claire Pentecost’s words:</a:t>
            </a:r>
          </a:p>
          <a:p>
            <a:r>
              <a:rPr lang="en-US" sz="1200" b="0" i="0" u="none" strike="noStrike" kern="1200" baseline="0" dirty="0" smtClean="0">
                <a:solidFill>
                  <a:schemeClr val="tx1"/>
                </a:solidFill>
                <a:latin typeface="+mn-lt"/>
                <a:ea typeface="+mn-ea"/>
                <a:cs typeface="+mn-cs"/>
              </a:rPr>
              <a:t>Can soil be distinguished from real estate? If people can make soil from organic waste but they have no land, what are the options for growing food in limited space? To address this question… I constructed vertical growing systems. These pillar forms are simple and inexpensive and easily adapted to dense urban spaces where people are land-poor.</a:t>
            </a:r>
          </a:p>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102462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http://www.moz.ac.at/files/pdf/fofoe/ff_abr.pdf</a:t>
            </a:r>
            <a:r>
              <a:rPr lang="en-US" sz="1200" u="sng" kern="120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7/25/2016</a:t>
            </a:r>
          </a:p>
          <a:p>
            <a:endParaRPr lang="en-US" dirty="0"/>
          </a:p>
        </p:txBody>
      </p:sp>
      <p:sp>
        <p:nvSpPr>
          <p:cNvPr id="4" name="Slide Number Placeholder 3"/>
          <p:cNvSpPr>
            <a:spLocks noGrp="1"/>
          </p:cNvSpPr>
          <p:nvPr>
            <p:ph type="sldNum" sz="quarter" idx="10"/>
          </p:nvPr>
        </p:nvSpPr>
        <p:spPr/>
        <p:txBody>
          <a:bodyPr/>
          <a:lstStyle/>
          <a:p>
            <a:fld id="{4D08C28A-63BF-5740-AE2A-7DEB31778D72}" type="slidenum">
              <a:rPr lang="en-US" smtClean="0"/>
              <a:t>10</a:t>
            </a:fld>
            <a:endParaRPr lang="en-US"/>
          </a:p>
        </p:txBody>
      </p:sp>
    </p:spTree>
    <p:extLst>
      <p:ext uri="{BB962C8B-B14F-4D97-AF65-F5344CB8AC3E}">
        <p14:creationId xmlns:p14="http://schemas.microsoft.com/office/powerpoint/2010/main" val="3602816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http://www.art21.org/videos/segment-</a:t>
            </a:r>
            <a:r>
              <a:rPr lang="en-US" dirty="0" err="1" smtClean="0"/>
              <a:t>doris</a:t>
            </a:r>
            <a:r>
              <a:rPr lang="en-US" dirty="0" smtClean="0"/>
              <a:t>-</a:t>
            </a:r>
            <a:r>
              <a:rPr lang="en-US" dirty="0" err="1" smtClean="0"/>
              <a:t>salcedo</a:t>
            </a:r>
            <a:r>
              <a:rPr lang="en-US" dirty="0" smtClean="0"/>
              <a:t>-in-compassion</a:t>
            </a:r>
            <a:endParaRPr lang="en-US" dirty="0"/>
          </a:p>
        </p:txBody>
      </p:sp>
      <p:sp>
        <p:nvSpPr>
          <p:cNvPr id="4" name="Slide Number Placeholder 3"/>
          <p:cNvSpPr>
            <a:spLocks noGrp="1"/>
          </p:cNvSpPr>
          <p:nvPr>
            <p:ph type="sldNum" sz="quarter" idx="10"/>
          </p:nvPr>
        </p:nvSpPr>
        <p:spPr/>
        <p:txBody>
          <a:bodyPr/>
          <a:lstStyle/>
          <a:p>
            <a:fld id="{4D08C28A-63BF-5740-AE2A-7DEB31778D72}" type="slidenum">
              <a:rPr lang="en-US" smtClean="0"/>
              <a:t>12</a:t>
            </a:fld>
            <a:endParaRPr lang="en-US"/>
          </a:p>
        </p:txBody>
      </p:sp>
    </p:spTree>
    <p:extLst>
      <p:ext uri="{BB962C8B-B14F-4D97-AF65-F5344CB8AC3E}">
        <p14:creationId xmlns:p14="http://schemas.microsoft.com/office/powerpoint/2010/main" val="261749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8FC6E-51A2-E04C-A8FE-16C0F0515F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1496677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8FC6E-51A2-E04C-A8FE-16C0F0515F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151628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8FC6E-51A2-E04C-A8FE-16C0F0515F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399774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8FC6E-51A2-E04C-A8FE-16C0F0515F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409819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8FC6E-51A2-E04C-A8FE-16C0F0515FD5}"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4253126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8FC6E-51A2-E04C-A8FE-16C0F0515FD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3624425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8FC6E-51A2-E04C-A8FE-16C0F0515FD5}" type="datetimeFigureOut">
              <a:rPr lang="en-US" smtClean="0"/>
              <a:t>10/25/16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273126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8FC6E-51A2-E04C-A8FE-16C0F0515FD5}" type="datetimeFigureOut">
              <a:rPr lang="en-US" smtClean="0"/>
              <a:t>10/25/16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369266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FC6E-51A2-E04C-A8FE-16C0F0515FD5}" type="datetimeFigureOut">
              <a:rPr lang="en-US" smtClean="0"/>
              <a:t>10/25/16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256136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FC6E-51A2-E04C-A8FE-16C0F0515FD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400633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8FC6E-51A2-E04C-A8FE-16C0F0515FD5}"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DD340-C7FD-3F41-90D6-762518048AF3}" type="slidenum">
              <a:rPr lang="en-US" smtClean="0"/>
              <a:t>‹#›</a:t>
            </a:fld>
            <a:endParaRPr lang="en-US"/>
          </a:p>
        </p:txBody>
      </p:sp>
    </p:spTree>
    <p:extLst>
      <p:ext uri="{BB962C8B-B14F-4D97-AF65-F5344CB8AC3E}">
        <p14:creationId xmlns:p14="http://schemas.microsoft.com/office/powerpoint/2010/main" val="42328370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8FC6E-51A2-E04C-A8FE-16C0F0515FD5}" type="datetimeFigureOut">
              <a:rPr lang="en-US" smtClean="0"/>
              <a:t>10/25/16</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DD340-C7FD-3F41-90D6-762518048AF3}" type="slidenum">
              <a:rPr lang="en-US" smtClean="0"/>
              <a:t>‹#›</a:t>
            </a:fld>
            <a:endParaRPr lang="en-US"/>
          </a:p>
        </p:txBody>
      </p:sp>
    </p:spTree>
    <p:extLst>
      <p:ext uri="{BB962C8B-B14F-4D97-AF65-F5344CB8AC3E}">
        <p14:creationId xmlns:p14="http://schemas.microsoft.com/office/powerpoint/2010/main" val="378763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9707"/>
            <a:ext cx="7772400" cy="1470025"/>
          </a:xfrm>
        </p:spPr>
        <p:txBody>
          <a:bodyPr/>
          <a:lstStyle/>
          <a:p>
            <a:r>
              <a:rPr lang="en-US" dirty="0" smtClean="0"/>
              <a:t>Artists Claire Pentecost</a:t>
            </a:r>
            <a:br>
              <a:rPr lang="en-US" dirty="0" smtClean="0"/>
            </a:br>
            <a:r>
              <a:rPr lang="en-US" dirty="0" smtClean="0"/>
              <a:t>Doris </a:t>
            </a:r>
            <a:r>
              <a:rPr lang="en-US" dirty="0" err="1" smtClean="0"/>
              <a:t>Salcedo</a:t>
            </a:r>
            <a:r>
              <a:rPr lang="en-US" dirty="0" smtClean="0"/>
              <a:t> and Ai </a:t>
            </a:r>
            <a:r>
              <a:rPr lang="en-US" dirty="0" err="1" smtClean="0"/>
              <a:t>Weiwei</a:t>
            </a:r>
            <a:endParaRPr lang="en-US" dirty="0"/>
          </a:p>
        </p:txBody>
      </p:sp>
      <p:sp>
        <p:nvSpPr>
          <p:cNvPr id="3" name="Subtitle 2"/>
          <p:cNvSpPr>
            <a:spLocks noGrp="1"/>
          </p:cNvSpPr>
          <p:nvPr>
            <p:ph type="subTitle" idx="1"/>
          </p:nvPr>
        </p:nvSpPr>
        <p:spPr>
          <a:xfrm>
            <a:off x="1371600" y="3333971"/>
            <a:ext cx="6400800" cy="1752600"/>
          </a:xfrm>
        </p:spPr>
        <p:txBody>
          <a:bodyPr>
            <a:normAutofit/>
          </a:bodyPr>
          <a:lstStyle/>
          <a:p>
            <a:r>
              <a:rPr lang="en-US" sz="4400" dirty="0" smtClean="0">
                <a:solidFill>
                  <a:schemeClr val="tx1"/>
                </a:solidFill>
              </a:rPr>
              <a:t>And</a:t>
            </a:r>
          </a:p>
          <a:p>
            <a:r>
              <a:rPr lang="en-US" sz="4400" dirty="0" smtClean="0">
                <a:solidFill>
                  <a:schemeClr val="tx1"/>
                </a:solidFill>
              </a:rPr>
              <a:t>The Artist Activist</a:t>
            </a:r>
          </a:p>
          <a:p>
            <a:endParaRPr lang="en-US" sz="4400" dirty="0">
              <a:solidFill>
                <a:schemeClr val="tx1"/>
              </a:solidFill>
            </a:endParaRPr>
          </a:p>
        </p:txBody>
      </p:sp>
    </p:spTree>
    <p:extLst>
      <p:ext uri="{BB962C8B-B14F-4D97-AF65-F5344CB8AC3E}">
        <p14:creationId xmlns:p14="http://schemas.microsoft.com/office/powerpoint/2010/main" val="2592378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Art-based research can be defined as the systematic use of the artistic process, the actual making of artistic expressions in all of the different forms of the arts, as a primary way of understanding and examining experience by both researchers and the people that they involve in their studies. </a:t>
            </a:r>
          </a:p>
          <a:p>
            <a:pPr marL="0" indent="0" algn="ctr">
              <a:buNone/>
            </a:pPr>
            <a:r>
              <a:rPr lang="en-US" dirty="0" smtClean="0"/>
              <a:t>-- Shaun </a:t>
            </a:r>
            <a:r>
              <a:rPr lang="en-US" dirty="0" err="1" smtClean="0"/>
              <a:t>McNiff</a:t>
            </a:r>
            <a:endParaRPr lang="en-US" dirty="0"/>
          </a:p>
        </p:txBody>
      </p:sp>
      <p:sp>
        <p:nvSpPr>
          <p:cNvPr id="2" name="TextBox 1"/>
          <p:cNvSpPr txBox="1"/>
          <p:nvPr/>
        </p:nvSpPr>
        <p:spPr>
          <a:xfrm>
            <a:off x="2553900" y="648869"/>
            <a:ext cx="3848680" cy="646331"/>
          </a:xfrm>
          <a:prstGeom prst="rect">
            <a:avLst/>
          </a:prstGeom>
          <a:noFill/>
        </p:spPr>
        <p:txBody>
          <a:bodyPr wrap="none" rtlCol="0">
            <a:spAutoFit/>
          </a:bodyPr>
          <a:lstStyle/>
          <a:p>
            <a:r>
              <a:rPr lang="en-US" sz="3600" dirty="0" smtClean="0"/>
              <a:t>Art-Based Research</a:t>
            </a:r>
            <a:endParaRPr lang="en-US" sz="3600" dirty="0"/>
          </a:p>
        </p:txBody>
      </p:sp>
    </p:spTree>
    <p:extLst>
      <p:ext uri="{BB962C8B-B14F-4D97-AF65-F5344CB8AC3E}">
        <p14:creationId xmlns:p14="http://schemas.microsoft.com/office/powerpoint/2010/main" val="3101540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22" y="154740"/>
            <a:ext cx="8229600" cy="1143000"/>
          </a:xfrm>
        </p:spPr>
        <p:txBody>
          <a:bodyPr/>
          <a:lstStyle/>
          <a:p>
            <a:r>
              <a:rPr lang="en-US" dirty="0" smtClean="0"/>
              <a:t>Doris </a:t>
            </a:r>
            <a:r>
              <a:rPr lang="en-US" dirty="0" err="1" smtClean="0"/>
              <a:t>Salcedo</a:t>
            </a:r>
            <a:endParaRPr lang="en-US" dirty="0"/>
          </a:p>
        </p:txBody>
      </p:sp>
      <p:sp>
        <p:nvSpPr>
          <p:cNvPr id="3" name="Content Placeholder 2"/>
          <p:cNvSpPr>
            <a:spLocks noGrp="1"/>
          </p:cNvSpPr>
          <p:nvPr>
            <p:ph idx="1"/>
          </p:nvPr>
        </p:nvSpPr>
        <p:spPr>
          <a:xfrm>
            <a:off x="3465022" y="1297740"/>
            <a:ext cx="5221778" cy="4828424"/>
          </a:xfrm>
        </p:spPr>
        <p:txBody>
          <a:bodyPr>
            <a:normAutofit fontScale="85000" lnSpcReduction="20000"/>
          </a:bodyPr>
          <a:lstStyle/>
          <a:p>
            <a:r>
              <a:rPr lang="en-US" dirty="0" smtClean="0"/>
              <a:t>Doris </a:t>
            </a:r>
            <a:r>
              <a:rPr lang="en-US" dirty="0" err="1" smtClean="0"/>
              <a:t>Salcedo</a:t>
            </a:r>
            <a:r>
              <a:rPr lang="en-US" dirty="0" smtClean="0"/>
              <a:t> is an artist/activist whose sculptures and installations embody the silenced lives of the marginalized, from individual victims of violence to the disempowered of the Third World</a:t>
            </a:r>
          </a:p>
          <a:p>
            <a:r>
              <a:rPr lang="en-US" dirty="0" smtClean="0"/>
              <a:t>Born in 1958 in Bogotá, Colombia</a:t>
            </a:r>
          </a:p>
          <a:p>
            <a:r>
              <a:rPr lang="en-US" dirty="0" smtClean="0"/>
              <a:t>Education: BFA at Universidad de Bogotá Jorge </a:t>
            </a:r>
            <a:r>
              <a:rPr lang="en-US" dirty="0" err="1" smtClean="0"/>
              <a:t>Tadeo</a:t>
            </a:r>
            <a:r>
              <a:rPr lang="en-US" dirty="0" smtClean="0"/>
              <a:t> Lozano and an MA from New York University</a:t>
            </a:r>
          </a:p>
          <a:p>
            <a:r>
              <a:rPr lang="en-US" dirty="0" smtClean="0"/>
              <a:t>Lives and works in Bogotá, Colombia</a:t>
            </a:r>
            <a:endParaRPr lang="en-US" dirty="0"/>
          </a:p>
        </p:txBody>
      </p:sp>
      <p:pic>
        <p:nvPicPr>
          <p:cNvPr id="4" name="Picture 3"/>
          <p:cNvPicPr>
            <a:picLocks noChangeAspect="1"/>
          </p:cNvPicPr>
          <p:nvPr/>
        </p:nvPicPr>
        <p:blipFill>
          <a:blip r:embed="rId2"/>
          <a:stretch>
            <a:fillRect/>
          </a:stretch>
        </p:blipFill>
        <p:spPr>
          <a:xfrm>
            <a:off x="288107" y="274640"/>
            <a:ext cx="2983647" cy="4328389"/>
          </a:xfrm>
          <a:prstGeom prst="rect">
            <a:avLst/>
          </a:prstGeom>
        </p:spPr>
      </p:pic>
    </p:spTree>
    <p:extLst>
      <p:ext uri="{BB962C8B-B14F-4D97-AF65-F5344CB8AC3E}">
        <p14:creationId xmlns:p14="http://schemas.microsoft.com/office/powerpoint/2010/main" val="2655816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Doris </a:t>
            </a:r>
            <a:r>
              <a:rPr lang="en-US" dirty="0" err="1" smtClean="0"/>
              <a:t>Salcedo</a:t>
            </a:r>
            <a:endParaRPr lang="en-US" dirty="0"/>
          </a:p>
        </p:txBody>
      </p:sp>
      <p:sp>
        <p:nvSpPr>
          <p:cNvPr id="3" name="Content Placeholder 2"/>
          <p:cNvSpPr>
            <a:spLocks noGrp="1"/>
          </p:cNvSpPr>
          <p:nvPr>
            <p:ph idx="1"/>
          </p:nvPr>
        </p:nvSpPr>
        <p:spPr/>
        <p:txBody>
          <a:bodyPr/>
          <a:lstStyle/>
          <a:p>
            <a:r>
              <a:rPr lang="en-US" dirty="0"/>
              <a:t>“I don’t work based on imagination, on fiction,” she explains, characterizing her role as a “secondary witness” to the victims of violence whose testimonies she collects as research for her pieces, such as "</a:t>
            </a:r>
            <a:r>
              <a:rPr lang="en-US" dirty="0" err="1"/>
              <a:t>Atrabiliarios</a:t>
            </a:r>
            <a:r>
              <a:rPr lang="en-US" dirty="0"/>
              <a:t>" at </a:t>
            </a:r>
            <a:r>
              <a:rPr lang="en-US" dirty="0" err="1"/>
              <a:t>SFMoMA</a:t>
            </a:r>
            <a:r>
              <a:rPr lang="en-US" dirty="0"/>
              <a:t>, the "</a:t>
            </a:r>
            <a:r>
              <a:rPr lang="en-US" dirty="0" err="1"/>
              <a:t>Unland</a:t>
            </a:r>
            <a:r>
              <a:rPr lang="en-US" dirty="0"/>
              <a:t>" series of tables, the ephemeral installation "</a:t>
            </a:r>
            <a:r>
              <a:rPr lang="en-US" dirty="0" err="1"/>
              <a:t>Noviembre</a:t>
            </a:r>
            <a:r>
              <a:rPr lang="en-US" dirty="0"/>
              <a:t> 6 y 7," and "Shibboleth"—a 160 meter crack in the foundation of Tate Modern in London.</a:t>
            </a:r>
          </a:p>
          <a:p>
            <a:endParaRPr lang="en-US" dirty="0"/>
          </a:p>
        </p:txBody>
      </p:sp>
    </p:spTree>
    <p:extLst>
      <p:ext uri="{BB962C8B-B14F-4D97-AF65-F5344CB8AC3E}">
        <p14:creationId xmlns:p14="http://schemas.microsoft.com/office/powerpoint/2010/main" val="3085336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rcRect l="-65220" r="-65220"/>
          <a:stretch>
            <a:fillRect/>
          </a:stretch>
        </p:blipFill>
        <p:spPr>
          <a:xfrm>
            <a:off x="-2819388" y="0"/>
            <a:ext cx="10026451" cy="5514162"/>
          </a:xfrm>
        </p:spPr>
      </p:pic>
      <p:pic>
        <p:nvPicPr>
          <p:cNvPr id="6" name="Picture 5"/>
          <p:cNvPicPr>
            <a:picLocks noChangeAspect="1"/>
          </p:cNvPicPr>
          <p:nvPr/>
        </p:nvPicPr>
        <p:blipFill>
          <a:blip r:embed="rId4"/>
          <a:stretch>
            <a:fillRect/>
          </a:stretch>
        </p:blipFill>
        <p:spPr>
          <a:xfrm>
            <a:off x="4324045" y="423361"/>
            <a:ext cx="4645799" cy="3443517"/>
          </a:xfrm>
          <a:prstGeom prst="rect">
            <a:avLst/>
          </a:prstGeom>
        </p:spPr>
      </p:pic>
      <p:sp>
        <p:nvSpPr>
          <p:cNvPr id="7" name="TextBox 6"/>
          <p:cNvSpPr txBox="1"/>
          <p:nvPr/>
        </p:nvSpPr>
        <p:spPr>
          <a:xfrm>
            <a:off x="4498201" y="4096010"/>
            <a:ext cx="4645799" cy="2585323"/>
          </a:xfrm>
          <a:prstGeom prst="rect">
            <a:avLst/>
          </a:prstGeom>
          <a:noFill/>
        </p:spPr>
        <p:txBody>
          <a:bodyPr wrap="square" rtlCol="0">
            <a:spAutoFit/>
          </a:bodyPr>
          <a:lstStyle/>
          <a:p>
            <a:r>
              <a:rPr lang="en-US" dirty="0" err="1" smtClean="0"/>
              <a:t>Atrabilarios</a:t>
            </a:r>
            <a:r>
              <a:rPr lang="en-US" dirty="0" smtClean="0"/>
              <a:t>, 1992/2004</a:t>
            </a:r>
          </a:p>
          <a:p>
            <a:r>
              <a:rPr lang="en-US" dirty="0"/>
              <a:t>In the early 1990s, </a:t>
            </a:r>
            <a:r>
              <a:rPr lang="en-US" dirty="0" err="1"/>
              <a:t>Salcedo</a:t>
            </a:r>
            <a:r>
              <a:rPr lang="en-US" dirty="0"/>
              <a:t> researched the lasting effects of violence through extensive fieldwork across Colombia. During this time, she learned that female victims were treated with particular cruelty and that shoes were often used to identify remains—especially in the context of </a:t>
            </a:r>
            <a:r>
              <a:rPr lang="en-US" i="1" dirty="0"/>
              <a:t>los </a:t>
            </a:r>
            <a:r>
              <a:rPr lang="en-US" i="1" dirty="0" err="1"/>
              <a:t>desaparecidos</a:t>
            </a:r>
            <a:r>
              <a:rPr lang="en-US" dirty="0"/>
              <a:t> (the disappeared).</a:t>
            </a:r>
          </a:p>
        </p:txBody>
      </p:sp>
    </p:spTree>
    <p:extLst>
      <p:ext uri="{BB962C8B-B14F-4D97-AF65-F5344CB8AC3E}">
        <p14:creationId xmlns:p14="http://schemas.microsoft.com/office/powerpoint/2010/main" val="181220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71221" r="-71221"/>
          <a:stretch>
            <a:fillRect/>
          </a:stretch>
        </p:blipFill>
        <p:spPr>
          <a:xfrm>
            <a:off x="-3414565" y="0"/>
            <a:ext cx="11597554" cy="6378208"/>
          </a:xfrm>
        </p:spPr>
      </p:pic>
      <p:pic>
        <p:nvPicPr>
          <p:cNvPr id="5" name="Picture 4"/>
          <p:cNvPicPr>
            <a:picLocks noChangeAspect="1"/>
          </p:cNvPicPr>
          <p:nvPr/>
        </p:nvPicPr>
        <p:blipFill>
          <a:blip r:embed="rId4"/>
          <a:stretch>
            <a:fillRect/>
          </a:stretch>
        </p:blipFill>
        <p:spPr>
          <a:xfrm>
            <a:off x="5306325" y="374522"/>
            <a:ext cx="3109329" cy="3927573"/>
          </a:xfrm>
          <a:prstGeom prst="rect">
            <a:avLst/>
          </a:prstGeom>
        </p:spPr>
      </p:pic>
      <p:sp>
        <p:nvSpPr>
          <p:cNvPr id="6" name="TextBox 5"/>
          <p:cNvSpPr txBox="1"/>
          <p:nvPr/>
        </p:nvSpPr>
        <p:spPr>
          <a:xfrm>
            <a:off x="5419605" y="4870723"/>
            <a:ext cx="3375068" cy="646331"/>
          </a:xfrm>
          <a:prstGeom prst="rect">
            <a:avLst/>
          </a:prstGeom>
          <a:noFill/>
        </p:spPr>
        <p:txBody>
          <a:bodyPr wrap="none" rtlCol="0">
            <a:spAutoFit/>
          </a:bodyPr>
          <a:lstStyle/>
          <a:p>
            <a:r>
              <a:rPr lang="en-US" dirty="0" smtClean="0"/>
              <a:t>Doris </a:t>
            </a:r>
            <a:r>
              <a:rPr lang="en-US" dirty="0" err="1" smtClean="0"/>
              <a:t>Salcedo</a:t>
            </a:r>
            <a:r>
              <a:rPr lang="en-US" dirty="0" smtClean="0"/>
              <a:t>, “Shibboleth” 2007</a:t>
            </a:r>
          </a:p>
          <a:p>
            <a:r>
              <a:rPr lang="en-US" dirty="0" smtClean="0"/>
              <a:t>Turbine Hall, Tate Gallery, London</a:t>
            </a:r>
            <a:endParaRPr lang="en-US" dirty="0"/>
          </a:p>
        </p:txBody>
      </p:sp>
    </p:spTree>
    <p:extLst>
      <p:ext uri="{BB962C8B-B14F-4D97-AF65-F5344CB8AC3E}">
        <p14:creationId xmlns:p14="http://schemas.microsoft.com/office/powerpoint/2010/main" val="127428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1912193"/>
            <a:ext cx="3541574" cy="2438627"/>
          </a:xfrm>
          <a:prstGeom prst="rect">
            <a:avLst/>
          </a:prstGeom>
        </p:spPr>
      </p:pic>
      <p:sp>
        <p:nvSpPr>
          <p:cNvPr id="3" name="TextBox 2"/>
          <p:cNvSpPr txBox="1"/>
          <p:nvPr/>
        </p:nvSpPr>
        <p:spPr>
          <a:xfrm>
            <a:off x="4448430" y="1176585"/>
            <a:ext cx="4338266" cy="4893647"/>
          </a:xfrm>
          <a:prstGeom prst="rect">
            <a:avLst/>
          </a:prstGeom>
          <a:noFill/>
        </p:spPr>
        <p:txBody>
          <a:bodyPr wrap="square" rtlCol="0">
            <a:spAutoFit/>
          </a:bodyPr>
          <a:lstStyle/>
          <a:p>
            <a:r>
              <a:rPr lang="en-US" dirty="0" smtClean="0"/>
              <a:t>• </a:t>
            </a:r>
            <a:r>
              <a:rPr lang="en-US" sz="2400" dirty="0" smtClean="0"/>
              <a:t>Ai </a:t>
            </a:r>
            <a:r>
              <a:rPr lang="en-US" sz="2400" dirty="0" err="1" smtClean="0"/>
              <a:t>Weiwei</a:t>
            </a:r>
            <a:r>
              <a:rPr lang="en-US" sz="2400" dirty="0" smtClean="0"/>
              <a:t> is a multidisciplinary artist who addresses through his work some of the social, political and economic injustices that exist under oppressive governmental rule in China.</a:t>
            </a:r>
          </a:p>
          <a:p>
            <a:r>
              <a:rPr lang="en-US" sz="2400" dirty="0" smtClean="0"/>
              <a:t>• His art functions as a form of resistance and activism.</a:t>
            </a:r>
          </a:p>
          <a:p>
            <a:r>
              <a:rPr lang="en-US" sz="2400" dirty="0" smtClean="0"/>
              <a:t>• Born in 1957 in Beijing, China</a:t>
            </a:r>
          </a:p>
          <a:p>
            <a:r>
              <a:rPr lang="en-US" sz="2400" dirty="0" smtClean="0"/>
              <a:t>• Educated at the Parsons New School for Design and Art Students League in New York, and the Beijing Film Academy</a:t>
            </a:r>
            <a:endParaRPr lang="en-US" sz="2400" dirty="0"/>
          </a:p>
        </p:txBody>
      </p:sp>
      <p:sp>
        <p:nvSpPr>
          <p:cNvPr id="6" name="TextBox 5"/>
          <p:cNvSpPr txBox="1"/>
          <p:nvPr/>
        </p:nvSpPr>
        <p:spPr>
          <a:xfrm>
            <a:off x="799164" y="627833"/>
            <a:ext cx="2494042" cy="769441"/>
          </a:xfrm>
          <a:prstGeom prst="rect">
            <a:avLst/>
          </a:prstGeom>
          <a:noFill/>
        </p:spPr>
        <p:txBody>
          <a:bodyPr wrap="none" rtlCol="0">
            <a:spAutoFit/>
          </a:bodyPr>
          <a:lstStyle/>
          <a:p>
            <a:r>
              <a:rPr lang="en-US" sz="4400" dirty="0" smtClean="0"/>
              <a:t>Ai </a:t>
            </a:r>
            <a:r>
              <a:rPr lang="en-US" sz="4400" dirty="0" err="1" smtClean="0"/>
              <a:t>Weiwei</a:t>
            </a:r>
            <a:endParaRPr lang="en-US" sz="4400" dirty="0"/>
          </a:p>
        </p:txBody>
      </p:sp>
    </p:spTree>
    <p:extLst>
      <p:ext uri="{BB962C8B-B14F-4D97-AF65-F5344CB8AC3E}">
        <p14:creationId xmlns:p14="http://schemas.microsoft.com/office/powerpoint/2010/main" val="36293200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http://artasiapacific.com/image_columns/0000/4515/weiwei-dsc_0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346075"/>
            <a:ext cx="539908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4" descr="&quot;Earthquake in Sichuan&quo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688" y="3379788"/>
            <a:ext cx="504031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4"/>
          <p:cNvSpPr>
            <a:spLocks noChangeArrowheads="1"/>
          </p:cNvSpPr>
          <p:nvPr/>
        </p:nvSpPr>
        <p:spPr bwMode="auto">
          <a:xfrm>
            <a:off x="0" y="6326188"/>
            <a:ext cx="4168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200" i="1"/>
              <a:t>Earthquake in Sichuan </a:t>
            </a:r>
            <a:r>
              <a:rPr lang="en-US" sz="2200"/>
              <a:t>(2008-2010)</a:t>
            </a:r>
          </a:p>
        </p:txBody>
      </p:sp>
    </p:spTree>
    <p:extLst>
      <p:ext uri="{BB962C8B-B14F-4D97-AF65-F5344CB8AC3E}">
        <p14:creationId xmlns:p14="http://schemas.microsoft.com/office/powerpoint/2010/main" val="2824758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i="1">
                <a:latin typeface="Calibri" charset="0"/>
              </a:rPr>
              <a:t>Untitled</a:t>
            </a:r>
            <a:r>
              <a:rPr lang="en-US">
                <a:latin typeface="Calibri" charset="0"/>
              </a:rPr>
              <a:t>, 2011</a:t>
            </a:r>
          </a:p>
        </p:txBody>
      </p:sp>
      <p:sp>
        <p:nvSpPr>
          <p:cNvPr id="14338" name="Content Placeholder 2"/>
          <p:cNvSpPr>
            <a:spLocks noGrp="1"/>
          </p:cNvSpPr>
          <p:nvPr>
            <p:ph idx="1"/>
          </p:nvPr>
        </p:nvSpPr>
        <p:spPr/>
        <p:txBody>
          <a:bodyPr/>
          <a:lstStyle/>
          <a:p>
            <a:pPr eaLnBrk="1" hangingPunct="1"/>
            <a:endParaRPr lang="en-US">
              <a:latin typeface="Calibri" charset="0"/>
            </a:endParaRPr>
          </a:p>
        </p:txBody>
      </p:sp>
      <p:pic>
        <p:nvPicPr>
          <p:cNvPr id="143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60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0484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01600"/>
            <a:ext cx="5232400" cy="1143000"/>
          </a:xfrm>
        </p:spPr>
        <p:txBody>
          <a:bodyPr rtlCol="0">
            <a:normAutofit fontScale="90000"/>
          </a:bodyPr>
          <a:lstStyle/>
          <a:p>
            <a:pPr eaLnBrk="1" fontAlgn="auto" hangingPunct="1">
              <a:spcAft>
                <a:spcPts val="0"/>
              </a:spcAft>
              <a:defRPr/>
            </a:pPr>
            <a:r>
              <a:rPr lang="en-US" i="1" dirty="0" smtClean="0">
                <a:ea typeface="+mj-ea"/>
                <a:cs typeface="+mj-cs"/>
              </a:rPr>
              <a:t>Sunflower Seeds</a:t>
            </a:r>
            <a:r>
              <a:rPr lang="en-US" dirty="0">
                <a:ea typeface="+mj-ea"/>
                <a:cs typeface="+mj-cs"/>
              </a:rPr>
              <a:t> </a:t>
            </a:r>
            <a:r>
              <a:rPr lang="en-US" dirty="0" smtClean="0">
                <a:ea typeface="+mj-ea"/>
                <a:cs typeface="+mj-cs"/>
              </a:rPr>
              <a:t>(2010)</a:t>
            </a:r>
            <a:endParaRPr lang="en-US" i="1" dirty="0">
              <a:ea typeface="+mj-ea"/>
              <a:cs typeface="+mj-cs"/>
            </a:endParaRPr>
          </a:p>
        </p:txBody>
      </p:sp>
      <p:pic>
        <p:nvPicPr>
          <p:cNvPr id="153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30163"/>
            <a:ext cx="297815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descr="http://upload.wikimedia.org/wikipedia/commons/3/34/'Sunflower_Seeds'_by_Ai_Weiwei,_Tate_Modern_Turbine_H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1041400"/>
            <a:ext cx="511175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http://3.bp.blogspot.com/-jZ7MbqjDRl8/TVnCqoRhENI/AAAAAAAAAT0/EX49gq0Ti74/s1600/Ai%2BWei%2BWei%2BSunflower%2BSee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3967163"/>
            <a:ext cx="38576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7984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 Challenge –</a:t>
            </a:r>
            <a:br>
              <a:rPr lang="en-US" dirty="0" smtClean="0"/>
            </a:br>
            <a:r>
              <a:rPr lang="en-US" dirty="0" smtClean="0"/>
              <a:t>Be an Artist Activist</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Claire Pentecost, Doris </a:t>
            </a:r>
            <a:r>
              <a:rPr lang="en-US" dirty="0" err="1" smtClean="0"/>
              <a:t>Salcedo</a:t>
            </a:r>
            <a:r>
              <a:rPr lang="en-US" dirty="0" smtClean="0"/>
              <a:t> and Ai </a:t>
            </a:r>
            <a:r>
              <a:rPr lang="en-US" dirty="0" err="1" smtClean="0"/>
              <a:t>Weiwei</a:t>
            </a:r>
            <a:r>
              <a:rPr lang="en-US" dirty="0" smtClean="0"/>
              <a:t> are artists who strive </a:t>
            </a:r>
            <a:r>
              <a:rPr lang="en-US" dirty="0"/>
              <a:t>to be useful and make the world a better </a:t>
            </a:r>
            <a:r>
              <a:rPr lang="en-US" dirty="0" smtClean="0"/>
              <a:t>place. Their art works are very diverse in media and techniques, and incorporate extensive research into the political or social issues they are passionate about.</a:t>
            </a:r>
          </a:p>
          <a:p>
            <a:pPr marL="0" indent="0">
              <a:buNone/>
            </a:pPr>
            <a:endParaRPr lang="en-US" dirty="0"/>
          </a:p>
          <a:p>
            <a:pPr marL="0" indent="0">
              <a:buNone/>
            </a:pPr>
            <a:r>
              <a:rPr lang="en-US" dirty="0" smtClean="0"/>
              <a:t>Your challenge is to be an art activist, to choose an issue that you are passionate about, conduct research, and create a work of art of any medium and technique that expresses your views and advocates for change.</a:t>
            </a:r>
          </a:p>
          <a:p>
            <a:pPr marL="0" indent="0">
              <a:buNone/>
            </a:pPr>
            <a:endParaRPr lang="en-US" dirty="0"/>
          </a:p>
          <a:p>
            <a:pPr marL="0" indent="0">
              <a:buNone/>
            </a:pPr>
            <a:r>
              <a:rPr lang="en-US" dirty="0" smtClean="0"/>
              <a:t>Be </a:t>
            </a:r>
            <a:r>
              <a:rPr lang="en-US" dirty="0"/>
              <a:t>ready to explain your work in terms of </a:t>
            </a:r>
            <a:r>
              <a:rPr lang="en-US" dirty="0" smtClean="0"/>
              <a:t>your interest in your issue, the research you conducted, and your choice </a:t>
            </a:r>
            <a:r>
              <a:rPr lang="en-US" dirty="0"/>
              <a:t>of materials, the aesthetic decisions you made in assembling them, and the conceptual basis for the work as a </a:t>
            </a:r>
            <a:r>
              <a:rPr lang="en-US" dirty="0" smtClean="0"/>
              <a:t>whole. Please reflect on how </a:t>
            </a:r>
            <a:r>
              <a:rPr lang="en-US" dirty="0"/>
              <a:t>it relates to your life and experiences.</a:t>
            </a:r>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7164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223" y="164192"/>
            <a:ext cx="8229600" cy="1143000"/>
          </a:xfrm>
        </p:spPr>
        <p:txBody>
          <a:bodyPr/>
          <a:lstStyle/>
          <a:p>
            <a:r>
              <a:rPr lang="en-US" dirty="0" smtClean="0"/>
              <a:t>Claire Pentecost</a:t>
            </a:r>
            <a:endParaRPr lang="en-US" dirty="0"/>
          </a:p>
        </p:txBody>
      </p:sp>
      <p:sp>
        <p:nvSpPr>
          <p:cNvPr id="3" name="Content Placeholder 2"/>
          <p:cNvSpPr>
            <a:spLocks noGrp="1"/>
          </p:cNvSpPr>
          <p:nvPr>
            <p:ph idx="1"/>
          </p:nvPr>
        </p:nvSpPr>
        <p:spPr>
          <a:xfrm>
            <a:off x="4831704" y="1442242"/>
            <a:ext cx="4287366" cy="4187825"/>
          </a:xfrm>
        </p:spPr>
        <p:txBody>
          <a:bodyPr>
            <a:noAutofit/>
          </a:bodyPr>
          <a:lstStyle/>
          <a:p>
            <a:r>
              <a:rPr lang="en-US" sz="2400" dirty="0"/>
              <a:t>Claire Pentecost is an artist/activist focusing on food, soil, and </a:t>
            </a:r>
            <a:r>
              <a:rPr lang="en-US" sz="2400" dirty="0" smtClean="0"/>
              <a:t>bio-engineering</a:t>
            </a:r>
          </a:p>
          <a:p>
            <a:r>
              <a:rPr lang="en-US" sz="2400" dirty="0"/>
              <a:t>born 1956, Baltimore, </a:t>
            </a:r>
            <a:r>
              <a:rPr lang="en-US" sz="2400" dirty="0" smtClean="0"/>
              <a:t>Maryland</a:t>
            </a:r>
          </a:p>
          <a:p>
            <a:r>
              <a:rPr lang="en-US" sz="2400" dirty="0"/>
              <a:t>e</a:t>
            </a:r>
            <a:r>
              <a:rPr lang="en-US" sz="2400" dirty="0" smtClean="0"/>
              <a:t>ducation: B.A.,</a:t>
            </a:r>
            <a:r>
              <a:rPr lang="en-US" sz="2400" dirty="0"/>
              <a:t> Smith </a:t>
            </a:r>
            <a:r>
              <a:rPr lang="en-US" sz="2400" dirty="0" smtClean="0"/>
              <a:t>College; M.F.A.,</a:t>
            </a:r>
            <a:r>
              <a:rPr lang="en-US" sz="2400" dirty="0"/>
              <a:t> Pratt Institute, </a:t>
            </a:r>
            <a:r>
              <a:rPr lang="en-US" sz="2400" dirty="0" smtClean="0"/>
              <a:t>NY</a:t>
            </a:r>
          </a:p>
          <a:p>
            <a:r>
              <a:rPr lang="en-US" sz="2400" dirty="0" smtClean="0"/>
              <a:t>Professor </a:t>
            </a:r>
            <a:r>
              <a:rPr lang="en-US" sz="2400" dirty="0"/>
              <a:t>of photography at SAIC </a:t>
            </a:r>
            <a:r>
              <a:rPr lang="en-US" sz="2400" dirty="0" smtClean="0"/>
              <a:t>(School </a:t>
            </a:r>
            <a:r>
              <a:rPr lang="en-US" sz="2400" dirty="0"/>
              <a:t>of the Art Institute of Chicago</a:t>
            </a:r>
            <a:r>
              <a:rPr lang="en-US" sz="3000" dirty="0"/>
              <a:t>)</a:t>
            </a:r>
          </a:p>
        </p:txBody>
      </p:sp>
      <p:pic>
        <p:nvPicPr>
          <p:cNvPr id="6146" name="Picture 2" descr="http://images.fnewsmagazine.com/2015/01/pentecost_pix_2195bw-804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2" y="555450"/>
            <a:ext cx="4605642" cy="62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1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Art Activism?</a:t>
            </a:r>
            <a:endParaRPr lang="en-US" dirty="0"/>
          </a:p>
        </p:txBody>
      </p:sp>
      <p:sp>
        <p:nvSpPr>
          <p:cNvPr id="3" name="Content Placeholder 2"/>
          <p:cNvSpPr>
            <a:spLocks noGrp="1"/>
          </p:cNvSpPr>
          <p:nvPr>
            <p:ph idx="1"/>
          </p:nvPr>
        </p:nvSpPr>
        <p:spPr/>
        <p:txBody>
          <a:bodyPr>
            <a:normAutofit/>
          </a:bodyPr>
          <a:lstStyle/>
          <a:p>
            <a:r>
              <a:rPr lang="en-US" dirty="0" smtClean="0"/>
              <a:t>The ability of art to function as an arena and medium for political protest and social activism.</a:t>
            </a:r>
          </a:p>
          <a:p>
            <a:r>
              <a:rPr lang="en-US" dirty="0" smtClean="0"/>
              <a:t>Art activists strive to be useful and make the world a better place: for example, raising ecological concerns, improving access to education and culture, drawing attention to the plight of illegal immigrants, etc.</a:t>
            </a:r>
          </a:p>
          <a:p>
            <a:pPr marL="0" indent="0">
              <a:buNone/>
            </a:pPr>
            <a:endParaRPr lang="en-US" dirty="0"/>
          </a:p>
        </p:txBody>
      </p:sp>
    </p:spTree>
    <p:extLst>
      <p:ext uri="{BB962C8B-B14F-4D97-AF65-F5344CB8AC3E}">
        <p14:creationId xmlns:p14="http://schemas.microsoft.com/office/powerpoint/2010/main" val="108124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Art Activist’s Toolbox</a:t>
            </a:r>
            <a:endParaRPr lang="en-US" dirty="0"/>
          </a:p>
        </p:txBody>
      </p:sp>
      <p:sp>
        <p:nvSpPr>
          <p:cNvPr id="3" name="Content Placeholder 2"/>
          <p:cNvSpPr>
            <a:spLocks noGrp="1"/>
          </p:cNvSpPr>
          <p:nvPr>
            <p:ph idx="1"/>
          </p:nvPr>
        </p:nvSpPr>
        <p:spPr/>
        <p:txBody>
          <a:bodyPr/>
          <a:lstStyle/>
          <a:p>
            <a:r>
              <a:rPr lang="en-US" dirty="0" smtClean="0"/>
              <a:t>A pressing political or social issue that the artist really cares about and wants to affect /change through art</a:t>
            </a:r>
          </a:p>
          <a:p>
            <a:r>
              <a:rPr lang="en-US" dirty="0" smtClean="0"/>
              <a:t>Rigorous research on the issue, whether it be political, social, ecological, scientific, etc.</a:t>
            </a:r>
          </a:p>
          <a:p>
            <a:r>
              <a:rPr lang="en-US" dirty="0" smtClean="0"/>
              <a:t>A practice that can express this real world information into the language of art and poetics</a:t>
            </a:r>
            <a:endParaRPr lang="en-US" dirty="0"/>
          </a:p>
        </p:txBody>
      </p:sp>
    </p:spTree>
    <p:extLst>
      <p:ext uri="{BB962C8B-B14F-4D97-AF65-F5344CB8AC3E}">
        <p14:creationId xmlns:p14="http://schemas.microsoft.com/office/powerpoint/2010/main" val="345082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500" dirty="0" smtClean="0"/>
              <a:t>Claire Pentecost</a:t>
            </a:r>
            <a:br>
              <a:rPr lang="en-US" sz="5500" dirty="0" smtClean="0"/>
            </a:br>
            <a:r>
              <a:rPr lang="en-US" sz="5500" i="1" dirty="0" smtClean="0"/>
              <a:t>Soil</a:t>
            </a:r>
            <a:r>
              <a:rPr lang="en-US" sz="5500" i="1" dirty="0"/>
              <a:t>-erg </a:t>
            </a:r>
            <a:r>
              <a:rPr lang="en-US" sz="5500" dirty="0"/>
              <a:t>(2012)</a:t>
            </a:r>
          </a:p>
        </p:txBody>
      </p:sp>
      <p:sp>
        <p:nvSpPr>
          <p:cNvPr id="3" name="Content Placeholder 2"/>
          <p:cNvSpPr>
            <a:spLocks noGrp="1"/>
          </p:cNvSpPr>
          <p:nvPr>
            <p:ph idx="1"/>
          </p:nvPr>
        </p:nvSpPr>
        <p:spPr>
          <a:xfrm>
            <a:off x="1142107" y="1981200"/>
            <a:ext cx="7774424" cy="4648200"/>
          </a:xfrm>
        </p:spPr>
        <p:txBody>
          <a:bodyPr>
            <a:normAutofit fontScale="77500" lnSpcReduction="20000"/>
          </a:bodyPr>
          <a:lstStyle/>
          <a:p>
            <a:pPr marL="0" indent="0">
              <a:buNone/>
            </a:pPr>
            <a:r>
              <a:rPr lang="en-US" sz="4000" dirty="0" smtClean="0"/>
              <a:t>Four components:</a:t>
            </a:r>
          </a:p>
          <a:p>
            <a:r>
              <a:rPr lang="en-US" sz="4000" dirty="0" smtClean="0"/>
              <a:t>I. Sculptural Objects: </a:t>
            </a:r>
            <a:r>
              <a:rPr lang="en-US" sz="4000" dirty="0"/>
              <a:t>proposal of a new system of value based </a:t>
            </a:r>
            <a:r>
              <a:rPr lang="en-US" sz="4000" dirty="0" smtClean="0"/>
              <a:t>on living </a:t>
            </a:r>
            <a:r>
              <a:rPr lang="en-US" sz="4000" dirty="0"/>
              <a:t>soil</a:t>
            </a:r>
            <a:endParaRPr lang="en-US" sz="4000" dirty="0" smtClean="0"/>
          </a:p>
          <a:p>
            <a:r>
              <a:rPr lang="en-US" sz="4000" dirty="0" smtClean="0"/>
              <a:t>II. Drawings: oversize paper “currency” depicting historical figures, soil-food web creatures, and environmentalists</a:t>
            </a:r>
          </a:p>
          <a:p>
            <a:r>
              <a:rPr lang="en-US" sz="4000" dirty="0" smtClean="0"/>
              <a:t>III: Inside Installation: cabinet with composting bed and list of “land grabs”</a:t>
            </a:r>
          </a:p>
          <a:p>
            <a:r>
              <a:rPr lang="en-US" sz="4000" dirty="0" smtClean="0"/>
              <a:t>IV: Outside Installation: vertical growing systems</a:t>
            </a:r>
          </a:p>
          <a:p>
            <a:pPr marL="0" indent="0">
              <a:buNone/>
            </a:pPr>
            <a:endParaRPr lang="en-US" sz="4000" dirty="0"/>
          </a:p>
        </p:txBody>
      </p:sp>
    </p:spTree>
    <p:extLst>
      <p:ext uri="{BB962C8B-B14F-4D97-AF65-F5344CB8AC3E}">
        <p14:creationId xmlns:p14="http://schemas.microsoft.com/office/powerpoint/2010/main" val="235873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2107" y="152400"/>
            <a:ext cx="7431435" cy="6604000"/>
          </a:xfrm>
          <a:prstGeom prst="rect">
            <a:avLst/>
          </a:prstGeom>
        </p:spPr>
      </p:pic>
    </p:spTree>
    <p:extLst>
      <p:ext uri="{BB962C8B-B14F-4D97-AF65-F5344CB8AC3E}">
        <p14:creationId xmlns:p14="http://schemas.microsoft.com/office/powerpoint/2010/main" val="218154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ustainability.uiowa.edu/climatenarrative/wp-content/uploads/2014/10/sna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110" y="0"/>
            <a:ext cx="65387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26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4942" y="38101"/>
            <a:ext cx="3029739" cy="6858000"/>
          </a:xfrm>
          <a:prstGeom prst="rect">
            <a:avLst/>
          </a:prstGeom>
        </p:spPr>
      </p:pic>
      <p:pic>
        <p:nvPicPr>
          <p:cNvPr id="3" name="Picture 2"/>
          <p:cNvPicPr>
            <a:picLocks noChangeAspect="1"/>
          </p:cNvPicPr>
          <p:nvPr/>
        </p:nvPicPr>
        <p:blipFill rotWithShape="1">
          <a:blip r:embed="rId4"/>
          <a:srcRect l="11222" r="14713"/>
          <a:stretch/>
        </p:blipFill>
        <p:spPr>
          <a:xfrm>
            <a:off x="5396070" y="38101"/>
            <a:ext cx="2034174" cy="6819900"/>
          </a:xfrm>
          <a:prstGeom prst="rect">
            <a:avLst/>
          </a:prstGeom>
        </p:spPr>
      </p:pic>
      <p:cxnSp>
        <p:nvCxnSpPr>
          <p:cNvPr id="5" name="Elbow Connector 4"/>
          <p:cNvCxnSpPr/>
          <p:nvPr/>
        </p:nvCxnSpPr>
        <p:spPr>
          <a:xfrm>
            <a:off x="3428703" y="1143000"/>
            <a:ext cx="1886441" cy="1828800"/>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1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aic.edu/media/saic/profiles/faculty/clairepentecost/04_soil-erg_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48" y="0"/>
            <a:ext cx="73715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TotalTime>
  <Words>2379</Words>
  <Application>Microsoft Macintosh PowerPoint</Application>
  <PresentationFormat>On-screen Show (4:3)</PresentationFormat>
  <Paragraphs>122</Paragraphs>
  <Slides>19</Slides>
  <Notes>15</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Artists Claire Pentecost Doris Salcedo and Ai Weiwei</vt:lpstr>
      <vt:lpstr>Claire Pentecost</vt:lpstr>
      <vt:lpstr>What is Art Activism?</vt:lpstr>
      <vt:lpstr>The Art Activist’s Toolbox</vt:lpstr>
      <vt:lpstr>Claire Pentecost Soil-erg (2012)</vt:lpstr>
      <vt:lpstr>PowerPoint Presentation</vt:lpstr>
      <vt:lpstr>PowerPoint Presentation</vt:lpstr>
      <vt:lpstr>PowerPoint Presentation</vt:lpstr>
      <vt:lpstr>PowerPoint Presentation</vt:lpstr>
      <vt:lpstr>PowerPoint Presentation</vt:lpstr>
      <vt:lpstr>Doris Salcedo</vt:lpstr>
      <vt:lpstr>Doris Salcedo</vt:lpstr>
      <vt:lpstr>PowerPoint Presentation</vt:lpstr>
      <vt:lpstr>PowerPoint Presentation</vt:lpstr>
      <vt:lpstr>PowerPoint Presentation</vt:lpstr>
      <vt:lpstr>PowerPoint Presentation</vt:lpstr>
      <vt:lpstr>Untitled, 2011</vt:lpstr>
      <vt:lpstr>Sunflower Seeds (2010)</vt:lpstr>
      <vt:lpstr>Art Challenge – Be an Artist Activist </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Claire Pentecost</dc:title>
  <dc:creator>Noel Smith</dc:creator>
  <cp:lastModifiedBy>Don Fuller</cp:lastModifiedBy>
  <cp:revision>24</cp:revision>
  <dcterms:created xsi:type="dcterms:W3CDTF">2016-07-25T18:10:55Z</dcterms:created>
  <dcterms:modified xsi:type="dcterms:W3CDTF">2016-10-25T18:47:37Z</dcterms:modified>
</cp:coreProperties>
</file>