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9" r:id="rId3"/>
    <p:sldId id="260" r:id="rId4"/>
    <p:sldId id="257" r:id="rId5"/>
    <p:sldId id="258" r:id="rId6"/>
    <p:sldId id="261" r:id="rId7"/>
    <p:sldId id="268" r:id="rId8"/>
    <p:sldId id="262" r:id="rId9"/>
    <p:sldId id="271" r:id="rId10"/>
    <p:sldId id="266" r:id="rId11"/>
    <p:sldId id="264" r:id="rId12"/>
    <p:sldId id="265" r:id="rId13"/>
    <p:sldId id="270" r:id="rId14"/>
    <p:sldId id="26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8" d="100"/>
          <a:sy n="138" d="100"/>
        </p:scale>
        <p:origin x="-96" y="-1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18CB2C-8DF1-734B-9E25-C182D1CAF5E9}" type="datetimeFigureOut">
              <a:rPr lang="en-US" smtClean="0"/>
              <a:t>10/25/16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5166B4-F9E7-234B-9EE9-7636B44138A2}" type="slidenum">
              <a:rPr lang="en-US" smtClean="0"/>
              <a:t>‹#›</a:t>
            </a:fld>
            <a:endParaRPr lang="en-US"/>
          </a:p>
        </p:txBody>
      </p:sp>
    </p:spTree>
    <p:extLst>
      <p:ext uri="{BB962C8B-B14F-4D97-AF65-F5344CB8AC3E}">
        <p14:creationId xmlns:p14="http://schemas.microsoft.com/office/powerpoint/2010/main" val="18421778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Mary Mattingly is an artist working in varied forms of sculpture and photography focusing on environmental, economic and political change. She investigates and critiques her personal consumer footprint through sculptures, performances and photographs.</a:t>
            </a:r>
          </a:p>
          <a:p>
            <a:r>
              <a:rPr lang="en-US" sz="1200" kern="1200" dirty="0" smtClean="0">
                <a:solidFill>
                  <a:schemeClr val="tx1"/>
                </a:solidFill>
                <a:effectLst/>
                <a:latin typeface="+mn-lt"/>
                <a:ea typeface="+mn-ea"/>
                <a:cs typeface="+mn-cs"/>
              </a:rPr>
              <a:t>This work, </a:t>
            </a:r>
            <a:r>
              <a:rPr lang="en-US" sz="1200" i="1" kern="1200" dirty="0" smtClean="0">
                <a:solidFill>
                  <a:schemeClr val="tx1"/>
                </a:solidFill>
                <a:effectLst/>
                <a:latin typeface="+mn-lt"/>
                <a:ea typeface="+mn-ea"/>
                <a:cs typeface="+mn-cs"/>
              </a:rPr>
              <a:t>Pull </a:t>
            </a:r>
            <a:r>
              <a:rPr lang="en-US" sz="1200" kern="1200" dirty="0" smtClean="0">
                <a:solidFill>
                  <a:schemeClr val="tx1"/>
                </a:solidFill>
                <a:effectLst/>
                <a:latin typeface="+mn-lt"/>
                <a:ea typeface="+mn-ea"/>
                <a:cs typeface="+mn-cs"/>
              </a:rPr>
              <a:t>(2013) is one of her recent sculptures. It is created from objects that she has owned, and she has explored the “journey” of each object from its making to her purchase and 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4927E6-5494-4550-A579-0F7D7AB831F4}" type="slidenum">
              <a:rPr lang="en-US" smtClean="0"/>
              <a:t>2</a:t>
            </a:fld>
            <a:endParaRPr lang="en-US"/>
          </a:p>
        </p:txBody>
      </p:sp>
    </p:spTree>
    <p:extLst>
      <p:ext uri="{BB962C8B-B14F-4D97-AF65-F5344CB8AC3E}">
        <p14:creationId xmlns:p14="http://schemas.microsoft.com/office/powerpoint/2010/main" val="1627700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es.paperblog.com</a:t>
            </a:r>
            <a:r>
              <a:rPr lang="en-US" dirty="0" smtClean="0"/>
              <a:t>/abraham-cruzvillegas-autoconstruccion-y-accion-social-738032/</a:t>
            </a:r>
            <a:endParaRPr lang="en-US" dirty="0"/>
          </a:p>
        </p:txBody>
      </p:sp>
      <p:sp>
        <p:nvSpPr>
          <p:cNvPr id="4" name="Slide Number Placeholder 3"/>
          <p:cNvSpPr>
            <a:spLocks noGrp="1"/>
          </p:cNvSpPr>
          <p:nvPr>
            <p:ph type="sldNum" sz="quarter" idx="10"/>
          </p:nvPr>
        </p:nvSpPr>
        <p:spPr/>
        <p:txBody>
          <a:bodyPr/>
          <a:lstStyle/>
          <a:p>
            <a:fld id="{225166B4-F9E7-234B-9EE9-7636B44138A2}" type="slidenum">
              <a:rPr lang="en-US" smtClean="0"/>
              <a:t>12</a:t>
            </a:fld>
            <a:endParaRPr lang="en-US"/>
          </a:p>
        </p:txBody>
      </p:sp>
    </p:spTree>
    <p:extLst>
      <p:ext uri="{BB962C8B-B14F-4D97-AF65-F5344CB8AC3E}">
        <p14:creationId xmlns:p14="http://schemas.microsoft.com/office/powerpoint/2010/main" val="2746235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www.thomasdanegallery.com</a:t>
            </a:r>
            <a:r>
              <a:rPr lang="en-US" dirty="0" smtClean="0"/>
              <a:t>/artists/33-Abraham-Cruzvillegas/works/</a:t>
            </a:r>
            <a:endParaRPr lang="en-US" dirty="0"/>
          </a:p>
        </p:txBody>
      </p:sp>
      <p:sp>
        <p:nvSpPr>
          <p:cNvPr id="4" name="Slide Number Placeholder 3"/>
          <p:cNvSpPr>
            <a:spLocks noGrp="1"/>
          </p:cNvSpPr>
          <p:nvPr>
            <p:ph type="sldNum" sz="quarter" idx="10"/>
          </p:nvPr>
        </p:nvSpPr>
        <p:spPr/>
        <p:txBody>
          <a:bodyPr/>
          <a:lstStyle/>
          <a:p>
            <a:fld id="{225166B4-F9E7-234B-9EE9-7636B44138A2}" type="slidenum">
              <a:rPr lang="en-US" smtClean="0"/>
              <a:t>13</a:t>
            </a:fld>
            <a:endParaRPr lang="en-US"/>
          </a:p>
        </p:txBody>
      </p:sp>
    </p:spTree>
    <p:extLst>
      <p:ext uri="{BB962C8B-B14F-4D97-AF65-F5344CB8AC3E}">
        <p14:creationId xmlns:p14="http://schemas.microsoft.com/office/powerpoint/2010/main" val="1108723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Eva Diaz, A Critical Glossary of Space and Sculpture,  in the Catalogue to the exhibition </a:t>
            </a:r>
            <a:r>
              <a:rPr lang="en-US" sz="1200" kern="1200" dirty="0" err="1" smtClean="0">
                <a:solidFill>
                  <a:schemeClr val="tx1"/>
                </a:solidFill>
                <a:effectLst/>
                <a:latin typeface="+mn-lt"/>
                <a:ea typeface="+mn-ea"/>
                <a:cs typeface="+mn-cs"/>
              </a:rPr>
              <a:t>Unmonumental</a:t>
            </a:r>
            <a:r>
              <a:rPr lang="en-US" sz="1200" kern="1200" dirty="0" smtClean="0">
                <a:solidFill>
                  <a:schemeClr val="tx1"/>
                </a:solidFill>
                <a:effectLst/>
                <a:latin typeface="+mn-lt"/>
                <a:ea typeface="+mn-ea"/>
                <a:cs typeface="+mn-cs"/>
              </a:rPr>
              <a:t>: The Object in the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a:t>
            </a:r>
            <a:r>
              <a:rPr lang="en-US" sz="1200" kern="1200" dirty="0" err="1" smtClean="0">
                <a:solidFill>
                  <a:schemeClr val="tx1"/>
                </a:solidFill>
                <a:effectLst/>
                <a:latin typeface="+mn-lt"/>
                <a:ea typeface="+mn-ea"/>
                <a:cs typeface="+mn-cs"/>
              </a:rPr>
              <a:t>Phaidon</a:t>
            </a:r>
            <a:r>
              <a:rPr lang="en-US" sz="1200" kern="1200" dirty="0" smtClean="0">
                <a:solidFill>
                  <a:schemeClr val="tx1"/>
                </a:solidFill>
                <a:effectLst/>
                <a:latin typeface="+mn-lt"/>
                <a:ea typeface="+mn-ea"/>
                <a:cs typeface="+mn-cs"/>
              </a:rPr>
              <a:t> Press New York and London, 2007</a:t>
            </a:r>
            <a:r>
              <a:rPr lang="en-US" sz="1200" kern="1200" dirty="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5166B4-F9E7-234B-9EE9-7636B44138A2}" type="slidenum">
              <a:rPr lang="en-US" smtClean="0"/>
              <a:t>14</a:t>
            </a:fld>
            <a:endParaRPr lang="en-US"/>
          </a:p>
        </p:txBody>
      </p:sp>
    </p:spTree>
    <p:extLst>
      <p:ext uri="{BB962C8B-B14F-4D97-AF65-F5344CB8AC3E}">
        <p14:creationId xmlns:p14="http://schemas.microsoft.com/office/powerpoint/2010/main" val="270760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sculpture, and the prior slide, is of a kind called “</a:t>
            </a:r>
            <a:r>
              <a:rPr lang="en-US" sz="1200" kern="1200" dirty="0" err="1" smtClean="0">
                <a:solidFill>
                  <a:schemeClr val="tx1"/>
                </a:solidFill>
                <a:effectLst/>
                <a:latin typeface="+mn-lt"/>
                <a:ea typeface="+mn-ea"/>
                <a:cs typeface="+mn-cs"/>
              </a:rPr>
              <a:t>unmonumental</a:t>
            </a:r>
            <a:r>
              <a:rPr lang="en-US" sz="1200" kern="1200" dirty="0" smtClean="0">
                <a:solidFill>
                  <a:schemeClr val="tx1"/>
                </a:solidFill>
                <a:effectLst/>
                <a:latin typeface="+mn-lt"/>
                <a:ea typeface="+mn-ea"/>
                <a:cs typeface="+mn-cs"/>
              </a:rPr>
              <a:t>,” defined as a sculpture of fragments that defies traditional limits of sculptural form, incorporating found materials, artificial objects, second hand images or even waste.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4927E6-5494-4550-A579-0F7D7AB831F4}" type="slidenum">
              <a:rPr lang="en-US" smtClean="0"/>
              <a:t>3</a:t>
            </a:fld>
            <a:endParaRPr lang="en-US"/>
          </a:p>
        </p:txBody>
      </p:sp>
    </p:spTree>
    <p:extLst>
      <p:ext uri="{BB962C8B-B14F-4D97-AF65-F5344CB8AC3E}">
        <p14:creationId xmlns:p14="http://schemas.microsoft.com/office/powerpoint/2010/main" val="2476741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5166B4-F9E7-234B-9EE9-7636B44138A2}" type="slidenum">
              <a:rPr lang="en-US" smtClean="0"/>
              <a:t>5</a:t>
            </a:fld>
            <a:endParaRPr lang="en-US"/>
          </a:p>
        </p:txBody>
      </p:sp>
    </p:spTree>
    <p:extLst>
      <p:ext uri="{BB962C8B-B14F-4D97-AF65-F5344CB8AC3E}">
        <p14:creationId xmlns:p14="http://schemas.microsoft.com/office/powerpoint/2010/main" val="2157060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Slides 5 and 6: Apart</a:t>
            </a:r>
            <a:r>
              <a:rPr lang="en-US" baseline="0" dirty="0" smtClean="0"/>
              <a:t> from being crafted from “traditional” materials such as wood, metal, stone and bronze, why would these works be “monumental” as opposed to “</a:t>
            </a:r>
            <a:r>
              <a:rPr lang="en-US" baseline="0" dirty="0" err="1" smtClean="0"/>
              <a:t>unmonumental</a:t>
            </a:r>
            <a:r>
              <a:rPr lang="en-US" baseline="0" dirty="0" smtClean="0"/>
              <a:t>”?</a:t>
            </a:r>
          </a:p>
          <a:p>
            <a:r>
              <a:rPr lang="en-US" baseline="0" dirty="0" smtClean="0"/>
              <a:t>Think about permanency—preserving the past-- and memorializing, inciting a sense of awe and kinship. For example, what is the purpose of the Lincoln Memorial, and what role does the sculpture play? How does its size and the material affect its reception? What does it say about the period of time in which it was created, in terms of its stability and cultural hegemony?</a:t>
            </a:r>
            <a:endParaRPr lang="en-US" dirty="0" smtClean="0"/>
          </a:p>
          <a:p>
            <a:endParaRPr lang="en-US" dirty="0"/>
          </a:p>
        </p:txBody>
      </p:sp>
      <p:sp>
        <p:nvSpPr>
          <p:cNvPr id="4" name="Slide Number Placeholder 3"/>
          <p:cNvSpPr>
            <a:spLocks noGrp="1"/>
          </p:cNvSpPr>
          <p:nvPr>
            <p:ph type="sldNum" sz="quarter" idx="10"/>
          </p:nvPr>
        </p:nvSpPr>
        <p:spPr/>
        <p:txBody>
          <a:bodyPr/>
          <a:lstStyle/>
          <a:p>
            <a:fld id="{225166B4-F9E7-234B-9EE9-7636B44138A2}" type="slidenum">
              <a:rPr lang="en-US" smtClean="0"/>
              <a:t>6</a:t>
            </a:fld>
            <a:endParaRPr lang="en-US"/>
          </a:p>
        </p:txBody>
      </p:sp>
    </p:spTree>
    <p:extLst>
      <p:ext uri="{BB962C8B-B14F-4D97-AF65-F5344CB8AC3E}">
        <p14:creationId xmlns:p14="http://schemas.microsoft.com/office/powerpoint/2010/main" val="3602653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How does Mary Mattingly create a sculptural whole from a disparate collection of objects? </a:t>
            </a:r>
          </a:p>
          <a:p>
            <a:pPr lvl="0"/>
            <a:r>
              <a:rPr lang="en-US" sz="1200" kern="1200" dirty="0" smtClean="0">
                <a:solidFill>
                  <a:schemeClr val="tx1"/>
                </a:solidFill>
                <a:effectLst/>
                <a:latin typeface="+mn-lt"/>
                <a:ea typeface="+mn-ea"/>
                <a:cs typeface="+mn-cs"/>
              </a:rPr>
              <a:t>Does she “borrow” traditional sculptural forms to create an </a:t>
            </a:r>
            <a:r>
              <a:rPr lang="en-US" sz="1200" kern="1200" dirty="0" err="1" smtClean="0">
                <a:solidFill>
                  <a:schemeClr val="tx1"/>
                </a:solidFill>
                <a:effectLst/>
                <a:latin typeface="+mn-lt"/>
                <a:ea typeface="+mn-ea"/>
                <a:cs typeface="+mn-cs"/>
              </a:rPr>
              <a:t>unmonumental</a:t>
            </a:r>
            <a:r>
              <a:rPr lang="en-US" sz="1200" kern="1200" dirty="0" smtClean="0">
                <a:solidFill>
                  <a:schemeClr val="tx1"/>
                </a:solidFill>
                <a:effectLst/>
                <a:latin typeface="+mn-lt"/>
                <a:ea typeface="+mn-ea"/>
                <a:cs typeface="+mn-cs"/>
              </a:rPr>
              <a:t> work?</a:t>
            </a:r>
          </a:p>
          <a:p>
            <a:pPr lvl="0"/>
            <a:r>
              <a:rPr lang="en-US" sz="1200" kern="1200" dirty="0" smtClean="0">
                <a:solidFill>
                  <a:schemeClr val="tx1"/>
                </a:solidFill>
                <a:effectLst/>
                <a:latin typeface="+mn-lt"/>
                <a:ea typeface="+mn-ea"/>
                <a:cs typeface="+mn-cs"/>
              </a:rPr>
              <a:t>How do the form and the content work together to make an integral work of art?</a:t>
            </a:r>
          </a:p>
          <a:p>
            <a:pPr lvl="0"/>
            <a:r>
              <a:rPr lang="en-US" sz="1200" kern="1200" dirty="0" smtClean="0">
                <a:solidFill>
                  <a:schemeClr val="tx1"/>
                </a:solidFill>
                <a:effectLst/>
                <a:latin typeface="+mn-lt"/>
                <a:ea typeface="+mn-ea"/>
                <a:cs typeface="+mn-cs"/>
              </a:rPr>
              <a:t>Is one more important that the other?</a:t>
            </a:r>
          </a:p>
          <a:p>
            <a:pPr lvl="0"/>
            <a:r>
              <a:rPr lang="en-US" sz="1200" kern="1200" dirty="0" smtClean="0">
                <a:solidFill>
                  <a:schemeClr val="tx1"/>
                </a:solidFill>
                <a:effectLst/>
                <a:latin typeface="+mn-lt"/>
                <a:ea typeface="+mn-ea"/>
                <a:cs typeface="+mn-cs"/>
              </a:rPr>
              <a:t>How is she activating this work outside of the traditional gallery or museum setting? Could this be also considered a work of social practice?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4927E6-5494-4550-A579-0F7D7AB831F4}" type="slidenum">
              <a:rPr lang="en-US" smtClean="0"/>
              <a:t>7</a:t>
            </a:fld>
            <a:endParaRPr lang="en-US"/>
          </a:p>
        </p:txBody>
      </p:sp>
    </p:spTree>
    <p:extLst>
      <p:ext uri="{BB962C8B-B14F-4D97-AF65-F5344CB8AC3E}">
        <p14:creationId xmlns:p14="http://schemas.microsoft.com/office/powerpoint/2010/main" val="1627700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shiniquesmith.com</a:t>
            </a:r>
            <a:r>
              <a:rPr lang="en-US" dirty="0" smtClean="0"/>
              <a:t>/</a:t>
            </a:r>
            <a:r>
              <a:rPr lang="en-US" dirty="0" err="1" smtClean="0"/>
              <a:t>ss</a:t>
            </a:r>
            <a:r>
              <a:rPr lang="en-US" dirty="0" smtClean="0"/>
              <a:t>/</a:t>
            </a:r>
            <a:endParaRPr lang="en-US" dirty="0"/>
          </a:p>
        </p:txBody>
      </p:sp>
      <p:sp>
        <p:nvSpPr>
          <p:cNvPr id="4" name="Slide Number Placeholder 3"/>
          <p:cNvSpPr>
            <a:spLocks noGrp="1"/>
          </p:cNvSpPr>
          <p:nvPr>
            <p:ph type="sldNum" sz="quarter" idx="10"/>
          </p:nvPr>
        </p:nvSpPr>
        <p:spPr/>
        <p:txBody>
          <a:bodyPr/>
          <a:lstStyle/>
          <a:p>
            <a:fld id="{225166B4-F9E7-234B-9EE9-7636B44138A2}" type="slidenum">
              <a:rPr lang="en-US" smtClean="0"/>
              <a:t>8</a:t>
            </a:fld>
            <a:endParaRPr lang="en-US"/>
          </a:p>
        </p:txBody>
      </p:sp>
    </p:spTree>
    <p:extLst>
      <p:ext uri="{BB962C8B-B14F-4D97-AF65-F5344CB8AC3E}">
        <p14:creationId xmlns:p14="http://schemas.microsoft.com/office/powerpoint/2010/main" val="3923287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shiniquesmith.com</a:t>
            </a:r>
            <a:r>
              <a:rPr lang="en-US" dirty="0" smtClean="0"/>
              <a:t>/#filter=.hanging</a:t>
            </a:r>
          </a:p>
          <a:p>
            <a:endParaRPr lang="en-US" dirty="0"/>
          </a:p>
        </p:txBody>
      </p:sp>
      <p:sp>
        <p:nvSpPr>
          <p:cNvPr id="4" name="Slide Number Placeholder 3"/>
          <p:cNvSpPr>
            <a:spLocks noGrp="1"/>
          </p:cNvSpPr>
          <p:nvPr>
            <p:ph type="sldNum" sz="quarter" idx="10"/>
          </p:nvPr>
        </p:nvSpPr>
        <p:spPr/>
        <p:txBody>
          <a:bodyPr/>
          <a:lstStyle/>
          <a:p>
            <a:fld id="{225166B4-F9E7-234B-9EE9-7636B44138A2}" type="slidenum">
              <a:rPr lang="en-US" smtClean="0"/>
              <a:t>9</a:t>
            </a:fld>
            <a:endParaRPr lang="en-US"/>
          </a:p>
        </p:txBody>
      </p:sp>
    </p:spTree>
    <p:extLst>
      <p:ext uri="{BB962C8B-B14F-4D97-AF65-F5344CB8AC3E}">
        <p14:creationId xmlns:p14="http://schemas.microsoft.com/office/powerpoint/2010/main" val="3523063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“VIBRANT AND MATERIALLY INVENTIVE, </a:t>
            </a:r>
            <a:r>
              <a:rPr lang="en-US" sz="1200" kern="1200" dirty="0" err="1" smtClean="0">
                <a:solidFill>
                  <a:schemeClr val="tx1"/>
                </a:solidFill>
                <a:latin typeface="+mn-lt"/>
                <a:ea typeface="+mn-ea"/>
                <a:cs typeface="+mn-cs"/>
              </a:rPr>
              <a:t>Shinique</a:t>
            </a:r>
            <a:r>
              <a:rPr lang="en-US" sz="1200" kern="1200" dirty="0" smtClean="0">
                <a:solidFill>
                  <a:schemeClr val="tx1"/>
                </a:solidFill>
                <a:latin typeface="+mn-lt"/>
                <a:ea typeface="+mn-ea"/>
                <a:cs typeface="+mn-cs"/>
              </a:rPr>
              <a:t> Smith’s signature bundles of tied clothing hang in the forty-foot-high Atrium Gallery against a backdrop of painted calligraphy and mirrored surface. Made with fabric, paint, found objects, and used clothing, her work incorporates elements of graffiti, Japanese calligraphy, and collage. The energetic patterns and rich textures conjure tactile sensations and emotional connections based on our relationship with clothing. As the cascading sculptures twirl and perform like dancers, the intersection of material, motion, and reflection creates a thought-provoking visualization about personal identity and individual style. Blossoming into the space, Smith’s installation radiates energy outward to the rest of the Museum.”</a:t>
            </a:r>
          </a:p>
          <a:p>
            <a:r>
              <a:rPr lang="en-US" sz="1200" kern="1200" dirty="0" smtClean="0">
                <a:solidFill>
                  <a:schemeClr val="tx1"/>
                </a:solidFill>
                <a:latin typeface="+mn-lt"/>
                <a:ea typeface="+mn-ea"/>
                <a:cs typeface="+mn-cs"/>
              </a:rPr>
              <a:t>http://</a:t>
            </a:r>
            <a:r>
              <a:rPr lang="en-US" sz="1200" kern="1200" dirty="0" err="1" smtClean="0">
                <a:solidFill>
                  <a:schemeClr val="tx1"/>
                </a:solidFill>
                <a:latin typeface="+mn-lt"/>
                <a:ea typeface="+mn-ea"/>
                <a:cs typeface="+mn-cs"/>
              </a:rPr>
              <a:t>shiniquesmith.com</a:t>
            </a:r>
            <a:r>
              <a:rPr lang="en-US" sz="1200" kern="1200" dirty="0" smtClean="0">
                <a:solidFill>
                  <a:schemeClr val="tx1"/>
                </a:solidFill>
                <a:latin typeface="+mn-lt"/>
                <a:ea typeface="+mn-ea"/>
                <a:cs typeface="+mn-cs"/>
              </a:rPr>
              <a:t>/quickening-in-project-atrium-at-</a:t>
            </a:r>
            <a:r>
              <a:rPr lang="en-US" sz="1200" kern="1200" dirty="0" err="1" smtClean="0">
                <a:solidFill>
                  <a:schemeClr val="tx1"/>
                </a:solidFill>
                <a:latin typeface="+mn-lt"/>
                <a:ea typeface="+mn-ea"/>
                <a:cs typeface="+mn-cs"/>
              </a:rPr>
              <a:t>moca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jacksonville</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225166B4-F9E7-234B-9EE9-7636B44138A2}" type="slidenum">
              <a:rPr lang="en-US" smtClean="0"/>
              <a:t>10</a:t>
            </a:fld>
            <a:endParaRPr lang="en-US"/>
          </a:p>
        </p:txBody>
      </p:sp>
    </p:spTree>
    <p:extLst>
      <p:ext uri="{BB962C8B-B14F-4D97-AF65-F5344CB8AC3E}">
        <p14:creationId xmlns:p14="http://schemas.microsoft.com/office/powerpoint/2010/main" val="623125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http://www.art21.org/artists/</a:t>
            </a:r>
            <a:r>
              <a:rPr lang="en-US" dirty="0" err="1" smtClean="0"/>
              <a:t>abraham-cruzvillegas</a:t>
            </a:r>
            <a:endParaRPr lang="en-US" dirty="0" smtClean="0"/>
          </a:p>
          <a:p>
            <a:r>
              <a:rPr lang="en-US" dirty="0" smtClean="0"/>
              <a:t>http://</a:t>
            </a:r>
            <a:r>
              <a:rPr lang="en-US" dirty="0" err="1" smtClean="0"/>
              <a:t>www.elfinanciero.com.mx</a:t>
            </a:r>
            <a:r>
              <a:rPr lang="en-US" dirty="0" smtClean="0"/>
              <a:t>/</a:t>
            </a:r>
            <a:r>
              <a:rPr lang="en-US" dirty="0" err="1" smtClean="0"/>
              <a:t>fotogalerias</a:t>
            </a:r>
            <a:r>
              <a:rPr lang="en-US" dirty="0" smtClean="0"/>
              <a:t>/abraham-cruzvillegas-se-instala-en-la-tate-modern-de-londres.html</a:t>
            </a:r>
          </a:p>
          <a:p>
            <a:endParaRPr lang="en-US" dirty="0" smtClean="0"/>
          </a:p>
        </p:txBody>
      </p:sp>
      <p:sp>
        <p:nvSpPr>
          <p:cNvPr id="4" name="Slide Number Placeholder 3"/>
          <p:cNvSpPr>
            <a:spLocks noGrp="1"/>
          </p:cNvSpPr>
          <p:nvPr>
            <p:ph type="sldNum" sz="quarter" idx="10"/>
          </p:nvPr>
        </p:nvSpPr>
        <p:spPr/>
        <p:txBody>
          <a:bodyPr/>
          <a:lstStyle/>
          <a:p>
            <a:fld id="{225166B4-F9E7-234B-9EE9-7636B44138A2}" type="slidenum">
              <a:rPr lang="en-US" smtClean="0"/>
              <a:t>11</a:t>
            </a:fld>
            <a:endParaRPr lang="en-US"/>
          </a:p>
        </p:txBody>
      </p:sp>
    </p:spTree>
    <p:extLst>
      <p:ext uri="{BB962C8B-B14F-4D97-AF65-F5344CB8AC3E}">
        <p14:creationId xmlns:p14="http://schemas.microsoft.com/office/powerpoint/2010/main" val="302147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31AEFD-67FA-1D4B-A1D7-9232264B08CF}"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33B8E-866A-3044-BC9B-F9D2B305E3DA}" type="slidenum">
              <a:rPr lang="en-US" smtClean="0"/>
              <a:t>‹#›</a:t>
            </a:fld>
            <a:endParaRPr lang="en-US"/>
          </a:p>
        </p:txBody>
      </p:sp>
    </p:spTree>
    <p:extLst>
      <p:ext uri="{BB962C8B-B14F-4D97-AF65-F5344CB8AC3E}">
        <p14:creationId xmlns:p14="http://schemas.microsoft.com/office/powerpoint/2010/main" val="345586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1AEFD-67FA-1D4B-A1D7-9232264B08CF}"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33B8E-866A-3044-BC9B-F9D2B305E3DA}" type="slidenum">
              <a:rPr lang="en-US" smtClean="0"/>
              <a:t>‹#›</a:t>
            </a:fld>
            <a:endParaRPr lang="en-US"/>
          </a:p>
        </p:txBody>
      </p:sp>
    </p:spTree>
    <p:extLst>
      <p:ext uri="{BB962C8B-B14F-4D97-AF65-F5344CB8AC3E}">
        <p14:creationId xmlns:p14="http://schemas.microsoft.com/office/powerpoint/2010/main" val="2309287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1AEFD-67FA-1D4B-A1D7-9232264B08CF}"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33B8E-866A-3044-BC9B-F9D2B305E3DA}" type="slidenum">
              <a:rPr lang="en-US" smtClean="0"/>
              <a:t>‹#›</a:t>
            </a:fld>
            <a:endParaRPr lang="en-US"/>
          </a:p>
        </p:txBody>
      </p:sp>
    </p:spTree>
    <p:extLst>
      <p:ext uri="{BB962C8B-B14F-4D97-AF65-F5344CB8AC3E}">
        <p14:creationId xmlns:p14="http://schemas.microsoft.com/office/powerpoint/2010/main" val="2972795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1AEFD-67FA-1D4B-A1D7-9232264B08CF}"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33B8E-866A-3044-BC9B-F9D2B305E3DA}" type="slidenum">
              <a:rPr lang="en-US" smtClean="0"/>
              <a:t>‹#›</a:t>
            </a:fld>
            <a:endParaRPr lang="en-US"/>
          </a:p>
        </p:txBody>
      </p:sp>
    </p:spTree>
    <p:extLst>
      <p:ext uri="{BB962C8B-B14F-4D97-AF65-F5344CB8AC3E}">
        <p14:creationId xmlns:p14="http://schemas.microsoft.com/office/powerpoint/2010/main" val="144092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31AEFD-67FA-1D4B-A1D7-9232264B08CF}"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E33B8E-866A-3044-BC9B-F9D2B305E3DA}" type="slidenum">
              <a:rPr lang="en-US" smtClean="0"/>
              <a:t>‹#›</a:t>
            </a:fld>
            <a:endParaRPr lang="en-US"/>
          </a:p>
        </p:txBody>
      </p:sp>
    </p:spTree>
    <p:extLst>
      <p:ext uri="{BB962C8B-B14F-4D97-AF65-F5344CB8AC3E}">
        <p14:creationId xmlns:p14="http://schemas.microsoft.com/office/powerpoint/2010/main" val="282599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31AEFD-67FA-1D4B-A1D7-9232264B08CF}"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E33B8E-866A-3044-BC9B-F9D2B305E3DA}" type="slidenum">
              <a:rPr lang="en-US" smtClean="0"/>
              <a:t>‹#›</a:t>
            </a:fld>
            <a:endParaRPr lang="en-US"/>
          </a:p>
        </p:txBody>
      </p:sp>
    </p:spTree>
    <p:extLst>
      <p:ext uri="{BB962C8B-B14F-4D97-AF65-F5344CB8AC3E}">
        <p14:creationId xmlns:p14="http://schemas.microsoft.com/office/powerpoint/2010/main" val="3190296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31AEFD-67FA-1D4B-A1D7-9232264B08CF}" type="datetimeFigureOut">
              <a:rPr lang="en-US" smtClean="0"/>
              <a:t>10/25/16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E33B8E-866A-3044-BC9B-F9D2B305E3DA}" type="slidenum">
              <a:rPr lang="en-US" smtClean="0"/>
              <a:t>‹#›</a:t>
            </a:fld>
            <a:endParaRPr lang="en-US"/>
          </a:p>
        </p:txBody>
      </p:sp>
    </p:spTree>
    <p:extLst>
      <p:ext uri="{BB962C8B-B14F-4D97-AF65-F5344CB8AC3E}">
        <p14:creationId xmlns:p14="http://schemas.microsoft.com/office/powerpoint/2010/main" val="1592385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31AEFD-67FA-1D4B-A1D7-9232264B08CF}" type="datetimeFigureOut">
              <a:rPr lang="en-US" smtClean="0"/>
              <a:t>10/25/16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E33B8E-866A-3044-BC9B-F9D2B305E3DA}" type="slidenum">
              <a:rPr lang="en-US" smtClean="0"/>
              <a:t>‹#›</a:t>
            </a:fld>
            <a:endParaRPr lang="en-US"/>
          </a:p>
        </p:txBody>
      </p:sp>
    </p:spTree>
    <p:extLst>
      <p:ext uri="{BB962C8B-B14F-4D97-AF65-F5344CB8AC3E}">
        <p14:creationId xmlns:p14="http://schemas.microsoft.com/office/powerpoint/2010/main" val="232461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31AEFD-67FA-1D4B-A1D7-9232264B08CF}" type="datetimeFigureOut">
              <a:rPr lang="en-US" smtClean="0"/>
              <a:t>10/25/16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E33B8E-866A-3044-BC9B-F9D2B305E3DA}" type="slidenum">
              <a:rPr lang="en-US" smtClean="0"/>
              <a:t>‹#›</a:t>
            </a:fld>
            <a:endParaRPr lang="en-US"/>
          </a:p>
        </p:txBody>
      </p:sp>
    </p:spTree>
    <p:extLst>
      <p:ext uri="{BB962C8B-B14F-4D97-AF65-F5344CB8AC3E}">
        <p14:creationId xmlns:p14="http://schemas.microsoft.com/office/powerpoint/2010/main" val="1066063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31AEFD-67FA-1D4B-A1D7-9232264B08CF}"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E33B8E-866A-3044-BC9B-F9D2B305E3DA}" type="slidenum">
              <a:rPr lang="en-US" smtClean="0"/>
              <a:t>‹#›</a:t>
            </a:fld>
            <a:endParaRPr lang="en-US"/>
          </a:p>
        </p:txBody>
      </p:sp>
    </p:spTree>
    <p:extLst>
      <p:ext uri="{BB962C8B-B14F-4D97-AF65-F5344CB8AC3E}">
        <p14:creationId xmlns:p14="http://schemas.microsoft.com/office/powerpoint/2010/main" val="2925687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31AEFD-67FA-1D4B-A1D7-9232264B08CF}"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E33B8E-866A-3044-BC9B-F9D2B305E3DA}" type="slidenum">
              <a:rPr lang="en-US" smtClean="0"/>
              <a:t>‹#›</a:t>
            </a:fld>
            <a:endParaRPr lang="en-US"/>
          </a:p>
        </p:txBody>
      </p:sp>
    </p:spTree>
    <p:extLst>
      <p:ext uri="{BB962C8B-B14F-4D97-AF65-F5344CB8AC3E}">
        <p14:creationId xmlns:p14="http://schemas.microsoft.com/office/powerpoint/2010/main" val="33085741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31AEFD-67FA-1D4B-A1D7-9232264B08CF}" type="datetimeFigureOut">
              <a:rPr lang="en-US" smtClean="0"/>
              <a:t>10/25/16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E33B8E-866A-3044-BC9B-F9D2B305E3DA}" type="slidenum">
              <a:rPr lang="en-US" smtClean="0"/>
              <a:t>‹#›</a:t>
            </a:fld>
            <a:endParaRPr lang="en-US"/>
          </a:p>
        </p:txBody>
      </p:sp>
    </p:spTree>
    <p:extLst>
      <p:ext uri="{BB962C8B-B14F-4D97-AF65-F5344CB8AC3E}">
        <p14:creationId xmlns:p14="http://schemas.microsoft.com/office/powerpoint/2010/main" val="4136266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Unmonumental</a:t>
            </a:r>
            <a:r>
              <a:rPr lang="en-US" dirty="0" smtClean="0"/>
              <a:t/>
            </a:r>
            <a:br>
              <a:rPr lang="en-US" dirty="0" smtClean="0"/>
            </a:br>
            <a:r>
              <a:rPr lang="en-US" dirty="0" smtClean="0"/>
              <a:t>sculpture</a:t>
            </a:r>
            <a:endParaRPr lang="en-US" dirty="0"/>
          </a:p>
        </p:txBody>
      </p:sp>
      <p:sp>
        <p:nvSpPr>
          <p:cNvPr id="3" name="Subtitle 2"/>
          <p:cNvSpPr>
            <a:spLocks noGrp="1"/>
          </p:cNvSpPr>
          <p:nvPr>
            <p:ph type="subTitle" idx="1"/>
          </p:nvPr>
        </p:nvSpPr>
        <p:spPr/>
        <p:txBody>
          <a:bodyPr/>
          <a:lstStyle/>
          <a:p>
            <a:r>
              <a:rPr lang="en-US" dirty="0" smtClean="0"/>
              <a:t>The Art Work of</a:t>
            </a:r>
          </a:p>
          <a:p>
            <a:r>
              <a:rPr lang="en-US" dirty="0" smtClean="0"/>
              <a:t>Mary Mattingly</a:t>
            </a:r>
            <a:endParaRPr lang="en-US" dirty="0"/>
          </a:p>
        </p:txBody>
      </p:sp>
    </p:spTree>
    <p:extLst>
      <p:ext uri="{BB962C8B-B14F-4D97-AF65-F5344CB8AC3E}">
        <p14:creationId xmlns:p14="http://schemas.microsoft.com/office/powerpoint/2010/main" val="256522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inique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53526" cy="6858000"/>
          </a:xfrm>
          <a:prstGeom prst="rect">
            <a:avLst/>
          </a:prstGeom>
        </p:spPr>
      </p:pic>
      <p:sp>
        <p:nvSpPr>
          <p:cNvPr id="5" name="TextBox 4"/>
          <p:cNvSpPr txBox="1"/>
          <p:nvPr/>
        </p:nvSpPr>
        <p:spPr>
          <a:xfrm>
            <a:off x="5566876" y="2248244"/>
            <a:ext cx="3268652" cy="3477875"/>
          </a:xfrm>
          <a:prstGeom prst="rect">
            <a:avLst/>
          </a:prstGeom>
          <a:noFill/>
        </p:spPr>
        <p:txBody>
          <a:bodyPr wrap="square" rtlCol="0">
            <a:spAutoFit/>
          </a:bodyPr>
          <a:lstStyle/>
          <a:p>
            <a:r>
              <a:rPr lang="en-US" sz="2200" dirty="0" smtClean="0"/>
              <a:t>Shinque Smith</a:t>
            </a:r>
          </a:p>
          <a:p>
            <a:r>
              <a:rPr lang="en-US" sz="2200" i="1" dirty="0" smtClean="0"/>
              <a:t>Quickening,</a:t>
            </a:r>
            <a:r>
              <a:rPr lang="en-US" sz="2200" dirty="0" smtClean="0"/>
              <a:t> 2016</a:t>
            </a:r>
          </a:p>
          <a:p>
            <a:r>
              <a:rPr lang="en-US" sz="2200" dirty="0" smtClean="0"/>
              <a:t>Fabric, paint, found objects, used clothing</a:t>
            </a:r>
          </a:p>
          <a:p>
            <a:r>
              <a:rPr lang="en-US" sz="2200" dirty="0" smtClean="0"/>
              <a:t>Dimensions variable</a:t>
            </a:r>
          </a:p>
          <a:p>
            <a:endParaRPr lang="en-US" sz="2200" dirty="0"/>
          </a:p>
          <a:p>
            <a:r>
              <a:rPr lang="en-US" sz="2200" dirty="0" smtClean="0"/>
              <a:t>Installation at Project Atrium,</a:t>
            </a:r>
          </a:p>
          <a:p>
            <a:r>
              <a:rPr lang="en-US" sz="2200" dirty="0" smtClean="0"/>
              <a:t>Museum of Contemporary Art, Jacksonville</a:t>
            </a:r>
            <a:endParaRPr lang="en-US" sz="2200" dirty="0"/>
          </a:p>
        </p:txBody>
      </p:sp>
    </p:spTree>
    <p:extLst>
      <p:ext uri="{BB962C8B-B14F-4D97-AF65-F5344CB8AC3E}">
        <p14:creationId xmlns:p14="http://schemas.microsoft.com/office/powerpoint/2010/main" val="141162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087"/>
            <a:ext cx="8229600" cy="1143000"/>
          </a:xfrm>
        </p:spPr>
        <p:txBody>
          <a:bodyPr/>
          <a:lstStyle/>
          <a:p>
            <a:r>
              <a:rPr lang="en-US" dirty="0" smtClean="0"/>
              <a:t>Abraham </a:t>
            </a:r>
            <a:r>
              <a:rPr lang="en-US" dirty="0" err="1" smtClean="0"/>
              <a:t>Cruzvillegas</a:t>
            </a:r>
            <a:endParaRPr lang="en-US" dirty="0"/>
          </a:p>
        </p:txBody>
      </p:sp>
      <p:sp>
        <p:nvSpPr>
          <p:cNvPr id="3" name="Content Placeholder 2"/>
          <p:cNvSpPr>
            <a:spLocks noGrp="1"/>
          </p:cNvSpPr>
          <p:nvPr>
            <p:ph idx="1"/>
          </p:nvPr>
        </p:nvSpPr>
        <p:spPr>
          <a:xfrm>
            <a:off x="165254" y="1067913"/>
            <a:ext cx="3516406" cy="4809215"/>
          </a:xfrm>
        </p:spPr>
        <p:txBody>
          <a:bodyPr>
            <a:noAutofit/>
          </a:bodyPr>
          <a:lstStyle/>
          <a:p>
            <a:pPr marL="0" indent="0">
              <a:buNone/>
            </a:pPr>
            <a:r>
              <a:rPr lang="en-US" sz="2200" dirty="0"/>
              <a:t>Abraham </a:t>
            </a:r>
            <a:r>
              <a:rPr lang="en-US" sz="2200" dirty="0" err="1"/>
              <a:t>Cruzvillegas</a:t>
            </a:r>
            <a:r>
              <a:rPr lang="en-US" sz="2200" dirty="0"/>
              <a:t> was born in Mexico City in 1968. Inspired by the harsh landscape and living conditions of Colonia </a:t>
            </a:r>
            <a:r>
              <a:rPr lang="en-US" sz="2200" dirty="0" err="1"/>
              <a:t>Ajusco</a:t>
            </a:r>
            <a:r>
              <a:rPr lang="en-US" sz="2200" dirty="0"/>
              <a:t>, his childhood neighborhood in Mexico City where houses were built on inhospitable land in </a:t>
            </a:r>
            <a:r>
              <a:rPr lang="en-US" sz="2200" i="1" dirty="0"/>
              <a:t>ad hoc</a:t>
            </a:r>
            <a:r>
              <a:rPr lang="en-US" sz="2200" dirty="0"/>
              <a:t> improvisations according to personal needs and economic resources, </a:t>
            </a:r>
            <a:r>
              <a:rPr lang="en-US" sz="2200" dirty="0" err="1"/>
              <a:t>Cruzvillegas</a:t>
            </a:r>
            <a:r>
              <a:rPr lang="en-US" sz="2200" dirty="0"/>
              <a:t> assembles sculptures and installations from found objects and disparate materials. </a:t>
            </a:r>
          </a:p>
        </p:txBody>
      </p:sp>
      <p:pic>
        <p:nvPicPr>
          <p:cNvPr id="4" name="Picture 3"/>
          <p:cNvPicPr>
            <a:picLocks noChangeAspect="1"/>
          </p:cNvPicPr>
          <p:nvPr/>
        </p:nvPicPr>
        <p:blipFill>
          <a:blip r:embed="rId3"/>
          <a:stretch>
            <a:fillRect/>
          </a:stretch>
        </p:blipFill>
        <p:spPr>
          <a:xfrm>
            <a:off x="3681660" y="2117089"/>
            <a:ext cx="5268606" cy="3494842"/>
          </a:xfrm>
          <a:prstGeom prst="rect">
            <a:avLst/>
          </a:prstGeom>
        </p:spPr>
      </p:pic>
    </p:spTree>
    <p:extLst>
      <p:ext uri="{BB962C8B-B14F-4D97-AF65-F5344CB8AC3E}">
        <p14:creationId xmlns:p14="http://schemas.microsoft.com/office/powerpoint/2010/main" val="2870530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ruzvillages.tiff"/>
          <p:cNvPicPr>
            <a:picLocks noGrp="1" noChangeAspect="1"/>
          </p:cNvPicPr>
          <p:nvPr>
            <p:ph idx="1"/>
          </p:nvPr>
        </p:nvPicPr>
        <p:blipFill rotWithShape="1">
          <a:blip r:embed="rId3">
            <a:extLst>
              <a:ext uri="{28A0092B-C50C-407E-A947-70E740481C1C}">
                <a14:useLocalDpi xmlns:a14="http://schemas.microsoft.com/office/drawing/2010/main" val="0"/>
              </a:ext>
            </a:extLst>
          </a:blip>
          <a:srcRect l="-3553" r="-3525"/>
          <a:stretch/>
        </p:blipFill>
        <p:spPr>
          <a:xfrm>
            <a:off x="284036" y="293989"/>
            <a:ext cx="4805757" cy="6415282"/>
          </a:xfrm>
        </p:spPr>
      </p:pic>
      <p:sp>
        <p:nvSpPr>
          <p:cNvPr id="6" name="TextBox 5"/>
          <p:cNvSpPr txBox="1"/>
          <p:nvPr/>
        </p:nvSpPr>
        <p:spPr>
          <a:xfrm>
            <a:off x="5332165" y="3392494"/>
            <a:ext cx="3525396" cy="1785104"/>
          </a:xfrm>
          <a:prstGeom prst="rect">
            <a:avLst/>
          </a:prstGeom>
          <a:noFill/>
        </p:spPr>
        <p:txBody>
          <a:bodyPr wrap="square" rtlCol="0">
            <a:spAutoFit/>
          </a:bodyPr>
          <a:lstStyle/>
          <a:p>
            <a:r>
              <a:rPr lang="en-US" sz="2200" dirty="0" smtClean="0"/>
              <a:t>Abraham </a:t>
            </a:r>
            <a:r>
              <a:rPr lang="en-US" sz="2200" dirty="0" err="1" smtClean="0"/>
              <a:t>Cruzvillegas</a:t>
            </a:r>
            <a:endParaRPr lang="en-US" sz="2200" dirty="0" smtClean="0"/>
          </a:p>
          <a:p>
            <a:r>
              <a:rPr lang="en-US" sz="2200" i="1" dirty="0" smtClean="0"/>
              <a:t>Pending Sculpture</a:t>
            </a:r>
            <a:r>
              <a:rPr lang="en-US" sz="2200" dirty="0" smtClean="0"/>
              <a:t>, 2008</a:t>
            </a:r>
          </a:p>
          <a:p>
            <a:r>
              <a:rPr lang="en-US" sz="2200" dirty="0" smtClean="0"/>
              <a:t>Found objects, plastic, netting</a:t>
            </a:r>
          </a:p>
          <a:p>
            <a:r>
              <a:rPr lang="en-US" sz="2200" dirty="0" smtClean="0"/>
              <a:t>Dimensions variable</a:t>
            </a:r>
            <a:endParaRPr lang="en-US" sz="2200" dirty="0"/>
          </a:p>
        </p:txBody>
      </p:sp>
    </p:spTree>
    <p:extLst>
      <p:ext uri="{BB962C8B-B14F-4D97-AF65-F5344CB8AC3E}">
        <p14:creationId xmlns:p14="http://schemas.microsoft.com/office/powerpoint/2010/main" val="928116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l="-10473" r="-10473"/>
          <a:stretch>
            <a:fillRect/>
          </a:stretch>
        </p:blipFill>
        <p:spPr>
          <a:xfrm>
            <a:off x="-384476" y="274638"/>
            <a:ext cx="10060446" cy="5532858"/>
          </a:xfrm>
        </p:spPr>
      </p:pic>
      <p:sp>
        <p:nvSpPr>
          <p:cNvPr id="5" name="TextBox 4"/>
          <p:cNvSpPr txBox="1"/>
          <p:nvPr/>
        </p:nvSpPr>
        <p:spPr>
          <a:xfrm>
            <a:off x="1432327" y="5837032"/>
            <a:ext cx="6602551" cy="923330"/>
          </a:xfrm>
          <a:prstGeom prst="rect">
            <a:avLst/>
          </a:prstGeom>
          <a:noFill/>
        </p:spPr>
        <p:txBody>
          <a:bodyPr wrap="none" rtlCol="0">
            <a:spAutoFit/>
          </a:bodyPr>
          <a:lstStyle/>
          <a:p>
            <a:r>
              <a:rPr lang="en-US" dirty="0" smtClean="0"/>
              <a:t>Abraham </a:t>
            </a:r>
            <a:r>
              <a:rPr lang="en-US" dirty="0" err="1" smtClean="0"/>
              <a:t>Cruzvillegas</a:t>
            </a:r>
            <a:endParaRPr lang="en-US" dirty="0" smtClean="0"/>
          </a:p>
          <a:p>
            <a:r>
              <a:rPr lang="en-US" i="1" dirty="0" smtClean="0"/>
              <a:t>The Simultaneous Promise</a:t>
            </a:r>
            <a:r>
              <a:rPr lang="en-US" dirty="0" smtClean="0"/>
              <a:t>, 2011</a:t>
            </a:r>
          </a:p>
          <a:p>
            <a:r>
              <a:rPr lang="en-US" dirty="0" smtClean="0"/>
              <a:t>Tricycle, portable PA, horn speakers, amplifier, metal tubing, mirrors</a:t>
            </a:r>
            <a:endParaRPr lang="en-US" dirty="0"/>
          </a:p>
        </p:txBody>
      </p:sp>
    </p:spTree>
    <p:extLst>
      <p:ext uri="{BB962C8B-B14F-4D97-AF65-F5344CB8AC3E}">
        <p14:creationId xmlns:p14="http://schemas.microsoft.com/office/powerpoint/2010/main" val="4154578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en-US" dirty="0" smtClean="0"/>
              <a:t>Art Challenge:</a:t>
            </a:r>
            <a:br>
              <a:rPr lang="en-US" dirty="0" smtClean="0"/>
            </a:br>
            <a:r>
              <a:rPr lang="en-US" sz="2700" dirty="0" smtClean="0">
                <a:solidFill>
                  <a:srgbClr val="FF0000"/>
                </a:solidFill>
              </a:rPr>
              <a:t>Create </a:t>
            </a:r>
            <a:r>
              <a:rPr lang="en-US" sz="2700" dirty="0">
                <a:solidFill>
                  <a:srgbClr val="FF0000"/>
                </a:solidFill>
              </a:rPr>
              <a:t>your own </a:t>
            </a:r>
            <a:r>
              <a:rPr lang="en-US" sz="2700" i="1" dirty="0" err="1">
                <a:solidFill>
                  <a:srgbClr val="FF0000"/>
                </a:solidFill>
              </a:rPr>
              <a:t>unmonumental</a:t>
            </a:r>
            <a:r>
              <a:rPr lang="en-US" sz="2700" dirty="0">
                <a:solidFill>
                  <a:srgbClr val="FF0000"/>
                </a:solidFill>
              </a:rPr>
              <a:t> </a:t>
            </a:r>
            <a:r>
              <a:rPr lang="en-US" sz="2700" dirty="0" smtClean="0">
                <a:solidFill>
                  <a:srgbClr val="FF0000"/>
                </a:solidFill>
              </a:rPr>
              <a:t>sculpture</a:t>
            </a:r>
            <a:br>
              <a:rPr lang="en-US" sz="2700" dirty="0" smtClean="0">
                <a:solidFill>
                  <a:srgbClr val="FF0000"/>
                </a:solidFill>
              </a:rPr>
            </a:br>
            <a:r>
              <a:rPr lang="en-US" sz="2700" dirty="0" smtClean="0">
                <a:solidFill>
                  <a:srgbClr val="FF0000"/>
                </a:solidFill>
              </a:rPr>
              <a:t>out </a:t>
            </a:r>
            <a:r>
              <a:rPr lang="en-US" sz="2700" dirty="0">
                <a:solidFill>
                  <a:srgbClr val="FF0000"/>
                </a:solidFill>
              </a:rPr>
              <a:t>of found objects and other materials that matter in your life.</a:t>
            </a:r>
          </a:p>
        </p:txBody>
      </p:sp>
      <p:sp>
        <p:nvSpPr>
          <p:cNvPr id="3" name="Content Placeholder 2"/>
          <p:cNvSpPr>
            <a:spLocks noGrp="1"/>
          </p:cNvSpPr>
          <p:nvPr>
            <p:ph idx="1"/>
          </p:nvPr>
        </p:nvSpPr>
        <p:spPr>
          <a:xfrm>
            <a:off x="457200" y="1600200"/>
            <a:ext cx="8229600" cy="4910769"/>
          </a:xfrm>
        </p:spPr>
        <p:txBody>
          <a:bodyPr>
            <a:noAutofit/>
          </a:bodyPr>
          <a:lstStyle/>
          <a:p>
            <a:pPr marL="0" indent="0">
              <a:buNone/>
            </a:pPr>
            <a:endParaRPr lang="en-US" sz="2100" dirty="0" smtClean="0"/>
          </a:p>
          <a:p>
            <a:pPr marL="0" indent="0">
              <a:buNone/>
            </a:pPr>
            <a:r>
              <a:rPr lang="en-US" sz="2100" dirty="0" smtClean="0"/>
              <a:t>• Mary Mattingly, </a:t>
            </a:r>
            <a:r>
              <a:rPr lang="en-US" sz="2100" dirty="0" err="1" smtClean="0"/>
              <a:t>Shinique</a:t>
            </a:r>
            <a:r>
              <a:rPr lang="en-US" sz="2100" dirty="0" smtClean="0"/>
              <a:t> Smith and Abraham </a:t>
            </a:r>
            <a:r>
              <a:rPr lang="en-US" sz="2100" dirty="0" err="1" smtClean="0"/>
              <a:t>Cruzvillegas</a:t>
            </a:r>
            <a:r>
              <a:rPr lang="en-US" sz="2100" dirty="0" smtClean="0"/>
              <a:t> all create sculptural works that connect intimately to their own histories, lives, identities, and artistic and social concerns. They also reflect upon society and its pressing issues.</a:t>
            </a:r>
          </a:p>
          <a:p>
            <a:pPr marL="0" indent="0">
              <a:buNone/>
            </a:pPr>
            <a:r>
              <a:rPr lang="en-US" sz="2100" dirty="0" smtClean="0"/>
              <a:t>• In creating assemblages, they use found objects that relate to their lives and their concerns.</a:t>
            </a:r>
          </a:p>
          <a:p>
            <a:pPr marL="0" indent="0">
              <a:buNone/>
            </a:pPr>
            <a:r>
              <a:rPr lang="en-US" sz="2100" dirty="0" smtClean="0"/>
              <a:t>• Consider this statement when choosing your materials:</a:t>
            </a:r>
          </a:p>
          <a:p>
            <a:pPr marL="0" indent="0">
              <a:buNone/>
            </a:pPr>
            <a:r>
              <a:rPr lang="en-US" sz="2100" dirty="0" smtClean="0"/>
              <a:t>“As </a:t>
            </a:r>
            <a:r>
              <a:rPr lang="en-US" sz="2100" dirty="0"/>
              <a:t>opposed to casual recycling, the found object is a form of historical recovery that activates highly charted aspects of the past in the service of the present. </a:t>
            </a:r>
            <a:r>
              <a:rPr lang="en-US" sz="2100" dirty="0" smtClean="0"/>
              <a:t>“*</a:t>
            </a:r>
          </a:p>
          <a:p>
            <a:pPr marL="0" indent="0">
              <a:buNone/>
            </a:pPr>
            <a:r>
              <a:rPr lang="en-US" sz="2100" dirty="0" smtClean="0"/>
              <a:t>• Be ready to explain your work in terms of your choice of materials, the aesthetic decisions you made in assembling them, and the conceptual basis for the work as a whole, including how it relates to your life and experiences.</a:t>
            </a:r>
            <a:endParaRPr lang="en-US" sz="2100" dirty="0"/>
          </a:p>
          <a:p>
            <a:pPr marL="0" indent="0">
              <a:buNone/>
            </a:pPr>
            <a:endParaRPr lang="en-US" sz="2100" dirty="0" smtClean="0"/>
          </a:p>
          <a:p>
            <a:pPr marL="0" indent="0">
              <a:buNone/>
            </a:pPr>
            <a:endParaRPr lang="en-US" sz="2100" dirty="0"/>
          </a:p>
        </p:txBody>
      </p:sp>
    </p:spTree>
    <p:extLst>
      <p:ext uri="{BB962C8B-B14F-4D97-AF65-F5344CB8AC3E}">
        <p14:creationId xmlns:p14="http://schemas.microsoft.com/office/powerpoint/2010/main" val="1548843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988" y="2639434"/>
            <a:ext cx="3225341" cy="1495672"/>
          </a:xfrm>
        </p:spPr>
        <p:txBody>
          <a:bodyPr>
            <a:normAutofit fontScale="90000"/>
          </a:bodyPr>
          <a:lstStyle/>
          <a:p>
            <a:r>
              <a:rPr lang="en-US" dirty="0" smtClean="0"/>
              <a:t>Mary</a:t>
            </a:r>
            <a:br>
              <a:rPr lang="en-US" dirty="0" smtClean="0"/>
            </a:br>
            <a:r>
              <a:rPr lang="en-US" dirty="0" smtClean="0"/>
              <a:t>Mattingly</a:t>
            </a:r>
            <a:br>
              <a:rPr lang="en-US" dirty="0" smtClean="0"/>
            </a:br>
            <a:r>
              <a:rPr lang="en-US" i="1" dirty="0" smtClean="0"/>
              <a:t>Pull</a:t>
            </a:r>
            <a:r>
              <a:rPr lang="en-US" dirty="0" smtClean="0"/>
              <a:t> (2013)</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44" t="-4198" r="-644" b="-4951"/>
          <a:stretch/>
        </p:blipFill>
        <p:spPr>
          <a:xfrm>
            <a:off x="3470313" y="364790"/>
            <a:ext cx="5541485" cy="6048519"/>
          </a:xfrm>
        </p:spPr>
      </p:pic>
    </p:spTree>
    <p:extLst>
      <p:ext uri="{BB962C8B-B14F-4D97-AF65-F5344CB8AC3E}">
        <p14:creationId xmlns:p14="http://schemas.microsoft.com/office/powerpoint/2010/main" val="3331169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658" y="2054305"/>
            <a:ext cx="2999342" cy="1630095"/>
          </a:xfrm>
        </p:spPr>
        <p:txBody>
          <a:bodyPr>
            <a:normAutofit fontScale="90000"/>
          </a:bodyPr>
          <a:lstStyle/>
          <a:p>
            <a:r>
              <a:rPr lang="en-US" dirty="0" smtClean="0"/>
              <a:t>Mary Mattingly</a:t>
            </a:r>
            <a:r>
              <a:rPr lang="en-US" i="1" dirty="0" smtClean="0"/>
              <a:t/>
            </a:r>
            <a:br>
              <a:rPr lang="en-US" i="1" dirty="0" smtClean="0"/>
            </a:br>
            <a:r>
              <a:rPr lang="en-US" i="1" dirty="0" smtClean="0"/>
              <a:t>Drum</a:t>
            </a:r>
            <a:r>
              <a:rPr lang="en-US" dirty="0" smtClean="0"/>
              <a:t> (2014)</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809" b="5430"/>
          <a:stretch/>
        </p:blipFill>
        <p:spPr>
          <a:xfrm>
            <a:off x="3215064" y="60594"/>
            <a:ext cx="5616964" cy="6797407"/>
          </a:xfrm>
        </p:spPr>
      </p:pic>
    </p:spTree>
    <p:extLst>
      <p:ext uri="{BB962C8B-B14F-4D97-AF65-F5344CB8AC3E}">
        <p14:creationId xmlns:p14="http://schemas.microsoft.com/office/powerpoint/2010/main" val="8089044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55033"/>
            <a:ext cx="8229600" cy="5813455"/>
          </a:xfrm>
        </p:spPr>
        <p:txBody>
          <a:bodyPr>
            <a:normAutofit fontScale="85000" lnSpcReduction="10000"/>
          </a:bodyPr>
          <a:lstStyle/>
          <a:p>
            <a:pPr marL="0" indent="0">
              <a:buNone/>
            </a:pPr>
            <a:r>
              <a:rPr lang="en-US" dirty="0" smtClean="0"/>
              <a:t>About </a:t>
            </a:r>
            <a:r>
              <a:rPr lang="en-US" b="1" i="1" dirty="0" err="1" smtClean="0"/>
              <a:t>Unmonumental</a:t>
            </a:r>
            <a:r>
              <a:rPr lang="en-US" b="1" i="1" dirty="0" smtClean="0"/>
              <a:t> Sculpture</a:t>
            </a:r>
          </a:p>
          <a:p>
            <a:pPr marL="0" indent="0">
              <a:buNone/>
            </a:pPr>
            <a:endParaRPr lang="en-US" dirty="0"/>
          </a:p>
          <a:p>
            <a:pPr marL="0" indent="0">
              <a:buNone/>
            </a:pPr>
            <a:r>
              <a:rPr lang="en-US" dirty="0" smtClean="0"/>
              <a:t>“</a:t>
            </a:r>
            <a:r>
              <a:rPr lang="en-US" dirty="0"/>
              <a:t>Outside of the white box, today’s most innovative, essential sculpture is testing all the limits. One of its strongest characteristics is the inherent ability to camouflage itself from any formal hierarchies. Traditional sculptural materials (e.g., wood, marble, bronze, steel) have sustained a long residency in the realm of the approved, the salable and the competitive. […] What is immediately contemporary is sculpture that does its best to insinuate itself into the texture of the world. “</a:t>
            </a:r>
          </a:p>
          <a:p>
            <a:pPr marL="0" indent="0">
              <a:buNone/>
            </a:pPr>
            <a:endParaRPr lang="en-US" dirty="0" smtClean="0"/>
          </a:p>
          <a:p>
            <a:pPr marL="0" indent="0">
              <a:buNone/>
            </a:pPr>
            <a:r>
              <a:rPr lang="en-US" sz="2600" dirty="0" smtClean="0"/>
              <a:t>Richard </a:t>
            </a:r>
            <a:r>
              <a:rPr lang="en-US" sz="2600" dirty="0"/>
              <a:t>Flood, “Not About Mel Gibson,” in the Catalogue to the exhibition </a:t>
            </a:r>
            <a:r>
              <a:rPr lang="en-US" sz="2600" i="1" dirty="0" err="1"/>
              <a:t>Unmonumental</a:t>
            </a:r>
            <a:r>
              <a:rPr lang="en-US" sz="2600" i="1" dirty="0"/>
              <a:t>: The Object in the 21</a:t>
            </a:r>
            <a:r>
              <a:rPr lang="en-US" sz="2600" i="1" baseline="30000" dirty="0"/>
              <a:t>st</a:t>
            </a:r>
            <a:r>
              <a:rPr lang="en-US" sz="2600" i="1" dirty="0"/>
              <a:t> </a:t>
            </a:r>
            <a:r>
              <a:rPr lang="en-US" sz="2600" i="1" dirty="0" smtClean="0"/>
              <a:t>Century.</a:t>
            </a:r>
            <a:r>
              <a:rPr lang="en-US" sz="2600" dirty="0" smtClean="0"/>
              <a:t> </a:t>
            </a:r>
            <a:r>
              <a:rPr lang="en-US" sz="2600" dirty="0"/>
              <a:t>New York and </a:t>
            </a:r>
            <a:r>
              <a:rPr lang="en-US" sz="2600" dirty="0" smtClean="0"/>
              <a:t>London:  </a:t>
            </a:r>
            <a:r>
              <a:rPr lang="en-US" sz="2600" dirty="0" err="1" smtClean="0"/>
              <a:t>Phaidon</a:t>
            </a:r>
            <a:r>
              <a:rPr lang="en-US" sz="2600" dirty="0" smtClean="0"/>
              <a:t> </a:t>
            </a:r>
            <a:r>
              <a:rPr lang="en-US" sz="2600" dirty="0"/>
              <a:t>Press, </a:t>
            </a:r>
            <a:r>
              <a:rPr lang="en-US" sz="2600" dirty="0" smtClean="0"/>
              <a:t>2007, p. </a:t>
            </a:r>
            <a:r>
              <a:rPr lang="en-US" sz="2600" dirty="0"/>
              <a:t>13.</a:t>
            </a:r>
          </a:p>
          <a:p>
            <a:endParaRPr lang="en-US" dirty="0"/>
          </a:p>
        </p:txBody>
      </p:sp>
    </p:spTree>
    <p:extLst>
      <p:ext uri="{BB962C8B-B14F-4D97-AF65-F5344CB8AC3E}">
        <p14:creationId xmlns:p14="http://schemas.microsoft.com/office/powerpoint/2010/main" val="3909359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64" y="-112049"/>
            <a:ext cx="5303634" cy="1143000"/>
          </a:xfrm>
        </p:spPr>
        <p:txBody>
          <a:bodyPr>
            <a:normAutofit/>
          </a:bodyPr>
          <a:lstStyle/>
          <a:p>
            <a:r>
              <a:rPr lang="en-US" sz="2600" dirty="0" smtClean="0"/>
              <a:t>Examples of Traditional,</a:t>
            </a:r>
            <a:br>
              <a:rPr lang="en-US" sz="2600" dirty="0" smtClean="0"/>
            </a:br>
            <a:r>
              <a:rPr lang="en-US" sz="2600" dirty="0" smtClean="0"/>
              <a:t>“Monumental” Sculpture</a:t>
            </a:r>
            <a:endParaRPr lang="en-US" sz="2600" dirty="0"/>
          </a:p>
        </p:txBody>
      </p:sp>
      <p:pic>
        <p:nvPicPr>
          <p:cNvPr id="6" name="Content Placeholder 5"/>
          <p:cNvPicPr>
            <a:picLocks noGrp="1" noChangeAspect="1"/>
          </p:cNvPicPr>
          <p:nvPr>
            <p:ph idx="1"/>
          </p:nvPr>
        </p:nvPicPr>
        <p:blipFill rotWithShape="1">
          <a:blip r:embed="rId3"/>
          <a:srcRect l="-3826" r="-7172"/>
          <a:stretch/>
        </p:blipFill>
        <p:spPr>
          <a:xfrm>
            <a:off x="187287" y="992879"/>
            <a:ext cx="4054207" cy="4870041"/>
          </a:xfrm>
        </p:spPr>
      </p:pic>
      <p:sp>
        <p:nvSpPr>
          <p:cNvPr id="7" name="TextBox 6"/>
          <p:cNvSpPr txBox="1"/>
          <p:nvPr/>
        </p:nvSpPr>
        <p:spPr>
          <a:xfrm>
            <a:off x="355517" y="5903893"/>
            <a:ext cx="3560101" cy="954107"/>
          </a:xfrm>
          <a:prstGeom prst="rect">
            <a:avLst/>
          </a:prstGeom>
          <a:noFill/>
        </p:spPr>
        <p:txBody>
          <a:bodyPr wrap="square" rtlCol="0">
            <a:spAutoFit/>
          </a:bodyPr>
          <a:lstStyle/>
          <a:p>
            <a:r>
              <a:rPr lang="en-US" sz="1400" dirty="0" err="1"/>
              <a:t>Ateu-Atsa</a:t>
            </a:r>
            <a:r>
              <a:rPr lang="en-US" sz="1400" dirty="0"/>
              <a:t>, </a:t>
            </a:r>
            <a:r>
              <a:rPr lang="en-US" sz="1400" i="1" dirty="0"/>
              <a:t>Male Seated Figure with Bowl</a:t>
            </a:r>
            <a:r>
              <a:rPr lang="en-US" sz="1400" dirty="0"/>
              <a:t>, Cameroon, </a:t>
            </a:r>
            <a:r>
              <a:rPr lang="en-US" sz="1400" dirty="0" err="1"/>
              <a:t>Bangwa</a:t>
            </a:r>
            <a:r>
              <a:rPr lang="en-US" sz="1400" dirty="0"/>
              <a:t>, late 19th century. Wood and metal. Yale University Art Gallery, Charles B. </a:t>
            </a:r>
            <a:r>
              <a:rPr lang="en-US" sz="1400" dirty="0" err="1"/>
              <a:t>Benenson</a:t>
            </a:r>
            <a:r>
              <a:rPr lang="en-US" sz="1400" dirty="0"/>
              <a:t>, B.A. 1933, Collection</a:t>
            </a:r>
          </a:p>
        </p:txBody>
      </p:sp>
      <p:pic>
        <p:nvPicPr>
          <p:cNvPr id="9" name="Picture 8"/>
          <p:cNvPicPr>
            <a:picLocks noChangeAspect="1"/>
          </p:cNvPicPr>
          <p:nvPr/>
        </p:nvPicPr>
        <p:blipFill>
          <a:blip r:embed="rId4"/>
          <a:stretch>
            <a:fillRect/>
          </a:stretch>
        </p:blipFill>
        <p:spPr>
          <a:xfrm>
            <a:off x="5102465" y="335506"/>
            <a:ext cx="3690177" cy="5527414"/>
          </a:xfrm>
          <a:prstGeom prst="rect">
            <a:avLst/>
          </a:prstGeom>
        </p:spPr>
      </p:pic>
      <p:sp>
        <p:nvSpPr>
          <p:cNvPr id="10" name="TextBox 9"/>
          <p:cNvSpPr txBox="1"/>
          <p:nvPr/>
        </p:nvSpPr>
        <p:spPr>
          <a:xfrm>
            <a:off x="5102465" y="5941827"/>
            <a:ext cx="3845882" cy="738664"/>
          </a:xfrm>
          <a:prstGeom prst="rect">
            <a:avLst/>
          </a:prstGeom>
          <a:noFill/>
        </p:spPr>
        <p:txBody>
          <a:bodyPr wrap="square" rtlCol="0">
            <a:spAutoFit/>
          </a:bodyPr>
          <a:lstStyle/>
          <a:p>
            <a:r>
              <a:rPr lang="en-US" sz="1400" dirty="0"/>
              <a:t>P</a:t>
            </a:r>
            <a:r>
              <a:rPr lang="en-US" sz="1400" dirty="0" smtClean="0"/>
              <a:t>iraeus Artemis, Greek, late classical, 2</a:t>
            </a:r>
            <a:r>
              <a:rPr lang="en-US" sz="1400" baseline="30000" dirty="0" smtClean="0"/>
              <a:t>nd</a:t>
            </a:r>
            <a:r>
              <a:rPr lang="en-US" sz="1400" dirty="0" smtClean="0"/>
              <a:t> half 4</a:t>
            </a:r>
            <a:r>
              <a:rPr lang="en-US" sz="1400" baseline="30000" dirty="0" smtClean="0"/>
              <a:t>th</a:t>
            </a:r>
            <a:r>
              <a:rPr lang="en-US" sz="1400" dirty="0" smtClean="0"/>
              <a:t> century BCE. Bronze, 1.94 meters. Excavated in 1959. Piraeus Archaeological Museum, Greece.</a:t>
            </a:r>
            <a:endParaRPr lang="en-US" sz="1400" dirty="0"/>
          </a:p>
        </p:txBody>
      </p:sp>
    </p:spTree>
    <p:extLst>
      <p:ext uri="{BB962C8B-B14F-4D97-AF65-F5344CB8AC3E}">
        <p14:creationId xmlns:p14="http://schemas.microsoft.com/office/powerpoint/2010/main" val="3039032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94085" r="-94085"/>
          <a:stretch>
            <a:fillRect/>
          </a:stretch>
        </p:blipFill>
        <p:spPr>
          <a:xfrm>
            <a:off x="-989894" y="274638"/>
            <a:ext cx="11075241" cy="6090956"/>
          </a:xfrm>
        </p:spPr>
      </p:pic>
      <p:sp>
        <p:nvSpPr>
          <p:cNvPr id="5" name="TextBox 4"/>
          <p:cNvSpPr txBox="1"/>
          <p:nvPr/>
        </p:nvSpPr>
        <p:spPr>
          <a:xfrm>
            <a:off x="2835121" y="6483256"/>
            <a:ext cx="3491386" cy="369332"/>
          </a:xfrm>
          <a:prstGeom prst="rect">
            <a:avLst/>
          </a:prstGeom>
          <a:noFill/>
        </p:spPr>
        <p:txBody>
          <a:bodyPr wrap="none" rtlCol="0">
            <a:spAutoFit/>
          </a:bodyPr>
          <a:lstStyle/>
          <a:p>
            <a:r>
              <a:rPr lang="en-US" dirty="0" smtClean="0"/>
              <a:t>Lincoln Memorial, Washington D.C.</a:t>
            </a:r>
            <a:endParaRPr lang="en-US" dirty="0"/>
          </a:p>
        </p:txBody>
      </p:sp>
    </p:spTree>
    <p:extLst>
      <p:ext uri="{BB962C8B-B14F-4D97-AF65-F5344CB8AC3E}">
        <p14:creationId xmlns:p14="http://schemas.microsoft.com/office/powerpoint/2010/main" val="2182545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988" y="2639434"/>
            <a:ext cx="3225341" cy="1495672"/>
          </a:xfrm>
        </p:spPr>
        <p:txBody>
          <a:bodyPr>
            <a:normAutofit fontScale="90000"/>
          </a:bodyPr>
          <a:lstStyle/>
          <a:p>
            <a:r>
              <a:rPr lang="en-US" dirty="0" smtClean="0"/>
              <a:t>Mary</a:t>
            </a:r>
            <a:br>
              <a:rPr lang="en-US" dirty="0" smtClean="0"/>
            </a:br>
            <a:r>
              <a:rPr lang="en-US" dirty="0" smtClean="0"/>
              <a:t>Mattingly</a:t>
            </a:r>
            <a:br>
              <a:rPr lang="en-US" dirty="0" smtClean="0"/>
            </a:br>
            <a:r>
              <a:rPr lang="en-US" i="1" dirty="0" smtClean="0"/>
              <a:t>Pull</a:t>
            </a:r>
            <a:r>
              <a:rPr lang="en-US" dirty="0" smtClean="0"/>
              <a:t> (2013)</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t="-16655" b="-16655"/>
          <a:stretch>
            <a:fillRect/>
          </a:stretch>
        </p:blipFill>
        <p:spPr>
          <a:xfrm>
            <a:off x="3706329" y="19498"/>
            <a:ext cx="5129744" cy="6838502"/>
          </a:xfrm>
        </p:spPr>
      </p:pic>
    </p:spTree>
    <p:extLst>
      <p:ext uri="{BB962C8B-B14F-4D97-AF65-F5344CB8AC3E}">
        <p14:creationId xmlns:p14="http://schemas.microsoft.com/office/powerpoint/2010/main" val="3496853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Shinique</a:t>
            </a:r>
            <a:r>
              <a:rPr lang="en-US" dirty="0" smtClean="0"/>
              <a:t> Smith</a:t>
            </a:r>
            <a:endParaRPr lang="en-US" dirty="0"/>
          </a:p>
        </p:txBody>
      </p:sp>
      <p:sp>
        <p:nvSpPr>
          <p:cNvPr id="3" name="Content Placeholder 2"/>
          <p:cNvSpPr>
            <a:spLocks noGrp="1"/>
          </p:cNvSpPr>
          <p:nvPr>
            <p:ph idx="1"/>
          </p:nvPr>
        </p:nvSpPr>
        <p:spPr>
          <a:xfrm>
            <a:off x="165253" y="1600201"/>
            <a:ext cx="4241493" cy="4410472"/>
          </a:xfrm>
        </p:spPr>
        <p:txBody>
          <a:bodyPr>
            <a:noAutofit/>
          </a:bodyPr>
          <a:lstStyle/>
          <a:p>
            <a:pPr marL="0" indent="0">
              <a:buNone/>
            </a:pPr>
            <a:r>
              <a:rPr lang="en-US" sz="2200" dirty="0"/>
              <a:t>Born 1971 in Baltimore, Maryland, </a:t>
            </a:r>
            <a:r>
              <a:rPr lang="en-US" sz="2200" dirty="0" err="1"/>
              <a:t>Shinique</a:t>
            </a:r>
            <a:r>
              <a:rPr lang="en-US" sz="2200" dirty="0"/>
              <a:t> Smith now lives and works in Upstate New York. Her work is inspired by the vast nature of ‘things’ that we consume and discard, which resonate on a personal and social scale. The Graffiti of her youth, Japanese calligraphy, and Abstraction are influences from which she extracts “the graceful and spiritual qualities in written word and the everyday.”</a:t>
            </a:r>
          </a:p>
        </p:txBody>
      </p:sp>
      <p:pic>
        <p:nvPicPr>
          <p:cNvPr id="4" name="Picture 3"/>
          <p:cNvPicPr>
            <a:picLocks noChangeAspect="1"/>
          </p:cNvPicPr>
          <p:nvPr/>
        </p:nvPicPr>
        <p:blipFill>
          <a:blip r:embed="rId3"/>
          <a:stretch>
            <a:fillRect/>
          </a:stretch>
        </p:blipFill>
        <p:spPr>
          <a:xfrm>
            <a:off x="4704742" y="1600200"/>
            <a:ext cx="4238740" cy="4238740"/>
          </a:xfrm>
          <a:prstGeom prst="rect">
            <a:avLst/>
          </a:prstGeom>
        </p:spPr>
      </p:pic>
    </p:spTree>
    <p:extLst>
      <p:ext uri="{BB962C8B-B14F-4D97-AF65-F5344CB8AC3E}">
        <p14:creationId xmlns:p14="http://schemas.microsoft.com/office/powerpoint/2010/main" val="3972467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inique 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72" y="209320"/>
            <a:ext cx="5347533" cy="6462794"/>
          </a:xfrm>
          <a:prstGeom prst="rect">
            <a:avLst/>
          </a:prstGeom>
        </p:spPr>
      </p:pic>
      <p:sp>
        <p:nvSpPr>
          <p:cNvPr id="5" name="TextBox 4"/>
          <p:cNvSpPr txBox="1"/>
          <p:nvPr/>
        </p:nvSpPr>
        <p:spPr>
          <a:xfrm>
            <a:off x="5838287" y="2675924"/>
            <a:ext cx="3305713" cy="2123658"/>
          </a:xfrm>
          <a:prstGeom prst="rect">
            <a:avLst/>
          </a:prstGeom>
          <a:noFill/>
        </p:spPr>
        <p:txBody>
          <a:bodyPr wrap="none" rtlCol="0">
            <a:spAutoFit/>
          </a:bodyPr>
          <a:lstStyle/>
          <a:p>
            <a:r>
              <a:rPr lang="en-US" sz="2200" dirty="0" err="1" smtClean="0"/>
              <a:t>Shinique</a:t>
            </a:r>
            <a:r>
              <a:rPr lang="en-US" sz="2200" dirty="0" smtClean="0"/>
              <a:t> Smith</a:t>
            </a:r>
          </a:p>
          <a:p>
            <a:r>
              <a:rPr lang="en-US" sz="2200" i="1" dirty="0" smtClean="0"/>
              <a:t>Black Cluster</a:t>
            </a:r>
            <a:r>
              <a:rPr lang="en-US" sz="2200" dirty="0" smtClean="0"/>
              <a:t>, 2010-2015</a:t>
            </a:r>
          </a:p>
          <a:p>
            <a:r>
              <a:rPr lang="en-US" sz="2200" dirty="0" smtClean="0"/>
              <a:t>Plastic bags, used clothing, </a:t>
            </a:r>
          </a:p>
          <a:p>
            <a:r>
              <a:rPr lang="en-US" sz="2200" dirty="0" smtClean="0"/>
              <a:t>Cord, tape</a:t>
            </a:r>
          </a:p>
          <a:p>
            <a:r>
              <a:rPr lang="en-US" sz="2200" dirty="0" smtClean="0"/>
              <a:t>Dimensions variable</a:t>
            </a:r>
          </a:p>
          <a:p>
            <a:endParaRPr lang="en-US" sz="2200" dirty="0"/>
          </a:p>
        </p:txBody>
      </p:sp>
    </p:spTree>
    <p:extLst>
      <p:ext uri="{BB962C8B-B14F-4D97-AF65-F5344CB8AC3E}">
        <p14:creationId xmlns:p14="http://schemas.microsoft.com/office/powerpoint/2010/main" val="1399255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382</TotalTime>
  <Words>1046</Words>
  <Application>Microsoft Macintosh PowerPoint</Application>
  <PresentationFormat>On-screen Show (4:3)</PresentationFormat>
  <Paragraphs>77</Paragraphs>
  <Slides>14</Slides>
  <Notes>12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Unmonumental sculpture</vt:lpstr>
      <vt:lpstr>Mary Mattingly Pull (2013)</vt:lpstr>
      <vt:lpstr>Mary Mattingly Drum (2014)</vt:lpstr>
      <vt:lpstr>PowerPoint Presentation</vt:lpstr>
      <vt:lpstr>Examples of Traditional, “Monumental” Sculpture</vt:lpstr>
      <vt:lpstr>PowerPoint Presentation</vt:lpstr>
      <vt:lpstr>Mary Mattingly Pull (2013)</vt:lpstr>
      <vt:lpstr>Shinique Smith</vt:lpstr>
      <vt:lpstr>PowerPoint Presentation</vt:lpstr>
      <vt:lpstr>PowerPoint Presentation</vt:lpstr>
      <vt:lpstr>Abraham Cruzvillegas</vt:lpstr>
      <vt:lpstr>PowerPoint Presentation</vt:lpstr>
      <vt:lpstr>PowerPoint Presentation</vt:lpstr>
      <vt:lpstr>Art Challenge: Create your own unmonumental sculpture out of found objects and other materials that matter in your life.</vt:lpstr>
    </vt:vector>
  </TitlesOfParts>
  <Company>University of South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Unmonumental sculpture</dc:title>
  <dc:creator>Noel Smith</dc:creator>
  <cp:lastModifiedBy>Don Fuller</cp:lastModifiedBy>
  <cp:revision>23</cp:revision>
  <dcterms:created xsi:type="dcterms:W3CDTF">2016-06-27T14:08:09Z</dcterms:created>
  <dcterms:modified xsi:type="dcterms:W3CDTF">2016-10-25T18:51:59Z</dcterms:modified>
</cp:coreProperties>
</file>