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sldIdLst>
    <p:sldId id="260" r:id="rId2"/>
    <p:sldId id="257" r:id="rId3"/>
    <p:sldId id="256" r:id="rId4"/>
    <p:sldId id="262" r:id="rId5"/>
    <p:sldId id="258" r:id="rId6"/>
    <p:sldId id="261" r:id="rId7"/>
    <p:sldId id="264" r:id="rId8"/>
    <p:sldId id="263" r:id="rId9"/>
    <p:sldId id="265" r:id="rId10"/>
    <p:sldId id="266" r:id="rId11"/>
    <p:sldId id="25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96" autoAdjust="0"/>
  </p:normalViewPr>
  <p:slideViewPr>
    <p:cSldViewPr snapToGrid="0" snapToObjects="1">
      <p:cViewPr varScale="1">
        <p:scale>
          <a:sx n="131" d="100"/>
          <a:sy n="131" d="100"/>
        </p:scale>
        <p:origin x="-3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B16B0-6187-4D46-93DF-091BBAF685DE}" type="datetimeFigureOut">
              <a:rPr lang="en-US" smtClean="0"/>
              <a:t>10/25/16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DD93C8-48B1-164B-B8CB-5F44DE27053D}" type="slidenum">
              <a:rPr lang="en-US" smtClean="0"/>
              <a:t>‹#›</a:t>
            </a:fld>
            <a:endParaRPr lang="en-US"/>
          </a:p>
        </p:txBody>
      </p:sp>
    </p:spTree>
    <p:extLst>
      <p:ext uri="{BB962C8B-B14F-4D97-AF65-F5344CB8AC3E}">
        <p14:creationId xmlns:p14="http://schemas.microsoft.com/office/powerpoint/2010/main" val="31132500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Otobong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Nkanga</a:t>
            </a:r>
            <a:r>
              <a:rPr lang="en-US" sz="1200" kern="1200" dirty="0" smtClean="0">
                <a:solidFill>
                  <a:schemeClr val="tx1"/>
                </a:solidFill>
                <a:effectLst/>
                <a:latin typeface="+mn-lt"/>
                <a:ea typeface="+mn-ea"/>
                <a:cs typeface="+mn-cs"/>
              </a:rPr>
              <a:t> is a visual artist and live performer born in Kano, Nigeria. She currently lives and works in Paris and Antwerp. </a:t>
            </a:r>
            <a:r>
              <a:rPr lang="en-US" sz="1200" kern="1200" dirty="0" err="1" smtClean="0">
                <a:solidFill>
                  <a:schemeClr val="tx1"/>
                </a:solidFill>
                <a:effectLst/>
                <a:latin typeface="+mn-lt"/>
                <a:ea typeface="+mn-ea"/>
                <a:cs typeface="+mn-cs"/>
              </a:rPr>
              <a:t>Nkanga</a:t>
            </a:r>
            <a:r>
              <a:rPr lang="en-US" sz="1200" kern="1200" dirty="0" smtClean="0">
                <a:solidFill>
                  <a:schemeClr val="tx1"/>
                </a:solidFill>
                <a:effectLst/>
                <a:latin typeface="+mn-lt"/>
                <a:ea typeface="+mn-ea"/>
                <a:cs typeface="+mn-cs"/>
              </a:rPr>
              <a:t> began her art studies at the </a:t>
            </a:r>
            <a:r>
              <a:rPr lang="en-US" sz="1200" kern="1200" dirty="0" err="1" smtClean="0">
                <a:solidFill>
                  <a:schemeClr val="tx1"/>
                </a:solidFill>
                <a:effectLst/>
                <a:latin typeface="+mn-lt"/>
                <a:ea typeface="+mn-ea"/>
                <a:cs typeface="+mn-cs"/>
              </a:rPr>
              <a:t>Obafemi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Awolowo</a:t>
            </a:r>
            <a:r>
              <a:rPr lang="en-US" sz="1200" kern="1200" dirty="0" smtClean="0">
                <a:solidFill>
                  <a:schemeClr val="tx1"/>
                </a:solidFill>
                <a:effectLst/>
                <a:latin typeface="+mn-lt"/>
                <a:ea typeface="+mn-ea"/>
                <a:cs typeface="+mn-cs"/>
              </a:rPr>
              <a:t> University in Ile- Ife, Nigeria and continued at the </a:t>
            </a:r>
            <a:r>
              <a:rPr lang="en-US" sz="1200" kern="1200" dirty="0" err="1" smtClean="0">
                <a:solidFill>
                  <a:schemeClr val="tx1"/>
                </a:solidFill>
                <a:effectLst/>
                <a:latin typeface="+mn-lt"/>
                <a:ea typeface="+mn-ea"/>
                <a:cs typeface="+mn-cs"/>
              </a:rPr>
              <a:t>Ecole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Nationale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Supérieure</a:t>
            </a:r>
            <a:r>
              <a:rPr lang="en-US" sz="1200" kern="1200" dirty="0" smtClean="0">
                <a:solidFill>
                  <a:schemeClr val="tx1"/>
                </a:solidFill>
                <a:effectLst/>
                <a:latin typeface="+mn-lt"/>
                <a:ea typeface="+mn-ea"/>
                <a:cs typeface="+mn-cs"/>
              </a:rPr>
              <a:t> des Beaux-Arts, Paris, France. She was at the residency program at the </a:t>
            </a:r>
            <a:r>
              <a:rPr lang="en-US" sz="1200" kern="1200" dirty="0" err="1" smtClean="0">
                <a:solidFill>
                  <a:schemeClr val="tx1"/>
                </a:solidFill>
                <a:effectLst/>
                <a:latin typeface="+mn-lt"/>
                <a:ea typeface="+mn-ea"/>
                <a:cs typeface="+mn-cs"/>
              </a:rPr>
              <a:t>Rijksakademie</a:t>
            </a:r>
            <a:r>
              <a:rPr lang="en-US" sz="1200" kern="1200" dirty="0" smtClean="0">
                <a:solidFill>
                  <a:schemeClr val="tx1"/>
                </a:solidFill>
                <a:effectLst/>
                <a:latin typeface="+mn-lt"/>
                <a:ea typeface="+mn-ea"/>
                <a:cs typeface="+mn-cs"/>
              </a:rPr>
              <a:t> van </a:t>
            </a:r>
            <a:r>
              <a:rPr lang="en-US" sz="1200" kern="1200" dirty="0" err="1" smtClean="0">
                <a:solidFill>
                  <a:schemeClr val="tx1"/>
                </a:solidFill>
                <a:effectLst/>
                <a:latin typeface="+mn-lt"/>
                <a:ea typeface="+mn-ea"/>
                <a:cs typeface="+mn-cs"/>
              </a:rPr>
              <a:t>beeldende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kunsten</a:t>
            </a:r>
            <a:r>
              <a:rPr lang="en-US" sz="1200" kern="1200" dirty="0" smtClean="0">
                <a:solidFill>
                  <a:schemeClr val="tx1"/>
                </a:solidFill>
                <a:effectLst/>
                <a:latin typeface="+mn-lt"/>
                <a:ea typeface="+mn-ea"/>
                <a:cs typeface="+mn-cs"/>
              </a:rPr>
              <a:t>, Amsterdam, The Netherlands. In 2008 she obtained her Masters in the Performing Arts at </a:t>
            </a:r>
            <a:r>
              <a:rPr lang="en-US" sz="1200" kern="1200" dirty="0" err="1" smtClean="0">
                <a:solidFill>
                  <a:schemeClr val="tx1"/>
                </a:solidFill>
                <a:effectLst/>
                <a:latin typeface="+mn-lt"/>
                <a:ea typeface="+mn-ea"/>
                <a:cs typeface="+mn-cs"/>
              </a:rPr>
              <a:t>Dasarts</a:t>
            </a:r>
            <a:r>
              <a:rPr lang="en-US" sz="1200" kern="1200" dirty="0" smtClean="0">
                <a:solidFill>
                  <a:schemeClr val="tx1"/>
                </a:solidFill>
                <a:effectLst/>
                <a:latin typeface="+mn-lt"/>
                <a:ea typeface="+mn-ea"/>
                <a:cs typeface="+mn-cs"/>
              </a:rPr>
              <a:t>, Amsterdam. The Netherlands. She has exhibited widely internationally.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drawing, sculpture, installation, photography, and other media, she combines a variety of approaches and techniques to create her works. Many of these works deal with the environment, human influence, and land ownership. </a:t>
            </a:r>
            <a:r>
              <a:rPr lang="en-US" sz="1200" kern="1200" dirty="0" err="1" smtClean="0">
                <a:solidFill>
                  <a:schemeClr val="tx1"/>
                </a:solidFill>
                <a:effectLst/>
                <a:latin typeface="+mn-lt"/>
                <a:ea typeface="+mn-ea"/>
                <a:cs typeface="+mn-cs"/>
              </a:rPr>
              <a:t>Nkanga</a:t>
            </a:r>
            <a:r>
              <a:rPr lang="en-US" sz="1200" kern="1200" dirty="0" smtClean="0">
                <a:solidFill>
                  <a:schemeClr val="tx1"/>
                </a:solidFill>
                <a:effectLst/>
                <a:latin typeface="+mn-lt"/>
                <a:ea typeface="+mn-ea"/>
                <a:cs typeface="+mn-cs"/>
              </a:rPr>
              <a:t> frequently involves herself in her art, whether physically as part of a performance, or by exploring issues close to herself and her history. </a:t>
            </a:r>
          </a:p>
          <a:p>
            <a:endParaRPr lang="en-US" dirty="0" smtClean="0"/>
          </a:p>
          <a:p>
            <a:r>
              <a:rPr lang="en-US" dirty="0" smtClean="0"/>
              <a:t>Information retrieved from: http://</a:t>
            </a:r>
            <a:r>
              <a:rPr lang="en-US" dirty="0" err="1" smtClean="0"/>
              <a:t>www.contemporaryand.com</a:t>
            </a:r>
            <a:r>
              <a:rPr lang="en-US" dirty="0" smtClean="0"/>
              <a:t>/person/</a:t>
            </a:r>
            <a:r>
              <a:rPr lang="en-US" dirty="0" err="1" smtClean="0"/>
              <a:t>otobong-nkanga</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7DD93C8-48B1-164B-B8CB-5F44DE27053D}" type="slidenum">
              <a:rPr lang="en-US" smtClean="0"/>
              <a:t>3</a:t>
            </a:fld>
            <a:endParaRPr lang="en-US"/>
          </a:p>
        </p:txBody>
      </p:sp>
    </p:spTree>
    <p:extLst>
      <p:ext uri="{BB962C8B-B14F-4D97-AF65-F5344CB8AC3E}">
        <p14:creationId xmlns:p14="http://schemas.microsoft.com/office/powerpoint/2010/main" val="390394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a:t>
            </a:r>
          </a:p>
          <a:p>
            <a:pPr lvl="0"/>
            <a:r>
              <a:rPr lang="en-US" sz="1200" kern="1200" dirty="0" smtClean="0">
                <a:solidFill>
                  <a:schemeClr val="tx1"/>
                </a:solidFill>
                <a:effectLst/>
                <a:latin typeface="+mn-lt"/>
                <a:ea typeface="+mn-ea"/>
                <a:cs typeface="+mn-cs"/>
              </a:rPr>
              <a:t>What is mining?</a:t>
            </a:r>
          </a:p>
          <a:p>
            <a:r>
              <a:rPr lang="en-US" sz="1200" kern="1200" dirty="0" smtClean="0">
                <a:solidFill>
                  <a:schemeClr val="tx1"/>
                </a:solidFill>
                <a:effectLst/>
                <a:latin typeface="+mn-lt"/>
                <a:ea typeface="+mn-ea"/>
                <a:cs typeface="+mn-cs"/>
              </a:rPr>
              <a:t>Mining is the extraction of minerals and metals from the earth. </a:t>
            </a:r>
          </a:p>
          <a:p>
            <a:r>
              <a:rPr lang="en-US" sz="1200" kern="1200" dirty="0" smtClean="0">
                <a:solidFill>
                  <a:schemeClr val="tx1"/>
                </a:solidFill>
                <a:effectLst/>
                <a:latin typeface="+mn-lt"/>
                <a:ea typeface="+mn-ea"/>
                <a:cs typeface="+mn-cs"/>
              </a:rPr>
              <a:t> In the Spring of 2015, </a:t>
            </a:r>
            <a:r>
              <a:rPr lang="en-US" sz="1200" kern="1200" dirty="0" err="1" smtClean="0">
                <a:solidFill>
                  <a:schemeClr val="tx1"/>
                </a:solidFill>
                <a:effectLst/>
                <a:latin typeface="+mn-lt"/>
                <a:ea typeface="+mn-ea"/>
                <a:cs typeface="+mn-cs"/>
              </a:rPr>
              <a:t>Nkanga</a:t>
            </a:r>
            <a:r>
              <a:rPr lang="en-US" sz="1200" kern="1200" dirty="0" smtClean="0">
                <a:solidFill>
                  <a:srgbClr val="FFFF00"/>
                </a:solidFill>
                <a:effectLst/>
                <a:latin typeface="+mn-lt"/>
                <a:ea typeface="+mn-ea"/>
                <a:cs typeface="+mn-cs"/>
              </a:rPr>
              <a:t> travelled </a:t>
            </a:r>
            <a:r>
              <a:rPr lang="en-US" sz="1200" kern="1200" dirty="0" smtClean="0">
                <a:solidFill>
                  <a:schemeClr val="tx1"/>
                </a:solidFill>
                <a:effectLst/>
                <a:latin typeface="+mn-lt"/>
                <a:ea typeface="+mn-ea"/>
                <a:cs typeface="+mn-cs"/>
              </a:rPr>
              <a:t>to Namibia intent on reaching The Green Hill in </a:t>
            </a:r>
            <a:r>
              <a:rPr lang="en-US" sz="1200" kern="1200" dirty="0" err="1" smtClean="0">
                <a:solidFill>
                  <a:schemeClr val="tx1"/>
                </a:solidFill>
                <a:effectLst/>
                <a:latin typeface="+mn-lt"/>
                <a:ea typeface="+mn-ea"/>
                <a:cs typeface="+mn-cs"/>
              </a:rPr>
              <a:t>Tsumeb</a:t>
            </a:r>
            <a:r>
              <a:rPr lang="en-US" sz="1200" kern="1200" dirty="0" smtClean="0">
                <a:solidFill>
                  <a:schemeClr val="tx1"/>
                </a:solidFill>
                <a:effectLst/>
                <a:latin typeface="+mn-lt"/>
                <a:ea typeface="+mn-ea"/>
                <a:cs typeface="+mn-cs"/>
              </a:rPr>
              <a:t>, an area renowned for its minerals, crystals, and copper deposits.  This hill had been hand-mined by the </a:t>
            </a:r>
            <a:r>
              <a:rPr lang="en-US" sz="1200" kern="1200" dirty="0" err="1" smtClean="0">
                <a:solidFill>
                  <a:schemeClr val="tx1"/>
                </a:solidFill>
                <a:effectLst/>
                <a:latin typeface="+mn-lt"/>
                <a:ea typeface="+mn-ea"/>
                <a:cs typeface="+mn-cs"/>
              </a:rPr>
              <a:t>Ovambo</a:t>
            </a:r>
            <a:r>
              <a:rPr lang="en-US" sz="1200" kern="1200" dirty="0" smtClean="0">
                <a:solidFill>
                  <a:schemeClr val="tx1"/>
                </a:solidFill>
                <a:effectLst/>
                <a:latin typeface="+mn-lt"/>
                <a:ea typeface="+mn-ea"/>
                <a:cs typeface="+mn-cs"/>
              </a:rPr>
              <a:t> people for generations.  However, when Namibia became German South West Africa, the colonial regime began to mine The Green Hill industrially, extracting and exporting tons of minerals each year.  The Green Hill got its name from the green tint of malachite (pictured) one the most abundant minerals at the </a:t>
            </a:r>
            <a:r>
              <a:rPr lang="en-US" sz="1200" kern="1200" dirty="0" err="1" smtClean="0">
                <a:solidFill>
                  <a:schemeClr val="tx1"/>
                </a:solidFill>
                <a:effectLst/>
                <a:latin typeface="+mn-lt"/>
                <a:ea typeface="+mn-ea"/>
                <a:cs typeface="+mn-cs"/>
              </a:rPr>
              <a:t>Tsumeb</a:t>
            </a:r>
            <a:r>
              <a:rPr lang="en-US" sz="1200" kern="1200" dirty="0" smtClean="0">
                <a:solidFill>
                  <a:schemeClr val="tx1"/>
                </a:solidFill>
                <a:effectLst/>
                <a:latin typeface="+mn-lt"/>
                <a:ea typeface="+mn-ea"/>
                <a:cs typeface="+mn-cs"/>
              </a:rPr>
              <a:t> site.  </a:t>
            </a:r>
          </a:p>
          <a:p>
            <a:endParaRPr lang="en-US" dirty="0" smtClean="0"/>
          </a:p>
          <a:p>
            <a:r>
              <a:rPr lang="en-US" dirty="0" smtClean="0"/>
              <a:t>Information retrieved</a:t>
            </a:r>
            <a:r>
              <a:rPr lang="en-US" baseline="0" dirty="0" smtClean="0"/>
              <a:t> from: http://</a:t>
            </a:r>
            <a:r>
              <a:rPr lang="en-US" baseline="0" dirty="0" err="1" smtClean="0"/>
              <a:t>www.kadist.org</a:t>
            </a:r>
            <a:r>
              <a:rPr lang="en-US" baseline="0" dirty="0" smtClean="0"/>
              <a:t>/en/programs/all/2141</a:t>
            </a:r>
          </a:p>
          <a:p>
            <a:r>
              <a:rPr lang="en-US" baseline="0" dirty="0" smtClean="0"/>
              <a:t>Images from: </a:t>
            </a:r>
            <a:r>
              <a:rPr lang="en-US" baseline="0" dirty="0" err="1" smtClean="0"/>
              <a:t>tsumeb.com</a:t>
            </a:r>
            <a:endParaRPr lang="en-US" dirty="0"/>
          </a:p>
        </p:txBody>
      </p:sp>
      <p:sp>
        <p:nvSpPr>
          <p:cNvPr id="4" name="Slide Number Placeholder 3"/>
          <p:cNvSpPr>
            <a:spLocks noGrp="1"/>
          </p:cNvSpPr>
          <p:nvPr>
            <p:ph type="sldNum" sz="quarter" idx="10"/>
          </p:nvPr>
        </p:nvSpPr>
        <p:spPr/>
        <p:txBody>
          <a:bodyPr/>
          <a:lstStyle/>
          <a:p>
            <a:fld id="{67DD93C8-48B1-164B-B8CB-5F44DE27053D}" type="slidenum">
              <a:rPr lang="en-US" smtClean="0"/>
              <a:t>4</a:t>
            </a:fld>
            <a:endParaRPr lang="en-US"/>
          </a:p>
        </p:txBody>
      </p:sp>
    </p:spTree>
    <p:extLst>
      <p:ext uri="{BB962C8B-B14F-4D97-AF65-F5344CB8AC3E}">
        <p14:creationId xmlns:p14="http://schemas.microsoft.com/office/powerpoint/2010/main" val="4156623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Image from: </a:t>
            </a:r>
            <a:r>
              <a:rPr lang="en-US" baseline="0" dirty="0" err="1" smtClean="0"/>
              <a:t>tsumeb.com</a:t>
            </a:r>
            <a:endParaRPr lang="en-US" dirty="0" smtClean="0"/>
          </a:p>
          <a:p>
            <a:endParaRPr lang="en-US" dirty="0"/>
          </a:p>
        </p:txBody>
      </p:sp>
      <p:sp>
        <p:nvSpPr>
          <p:cNvPr id="4" name="Slide Number Placeholder 3"/>
          <p:cNvSpPr>
            <a:spLocks noGrp="1"/>
          </p:cNvSpPr>
          <p:nvPr>
            <p:ph type="sldNum" sz="quarter" idx="10"/>
          </p:nvPr>
        </p:nvSpPr>
        <p:spPr/>
        <p:txBody>
          <a:bodyPr/>
          <a:lstStyle/>
          <a:p>
            <a:fld id="{67DD93C8-48B1-164B-B8CB-5F44DE27053D}" type="slidenum">
              <a:rPr lang="en-US" smtClean="0"/>
              <a:t>5</a:t>
            </a:fld>
            <a:endParaRPr lang="en-US"/>
          </a:p>
        </p:txBody>
      </p:sp>
    </p:spTree>
    <p:extLst>
      <p:ext uri="{BB962C8B-B14F-4D97-AF65-F5344CB8AC3E}">
        <p14:creationId xmlns:p14="http://schemas.microsoft.com/office/powerpoint/2010/main" val="374823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Tell students:</a:t>
            </a:r>
          </a:p>
          <a:p>
            <a:r>
              <a:rPr lang="en-US" sz="1200" kern="1200" dirty="0" smtClean="0">
                <a:solidFill>
                  <a:schemeClr val="tx1"/>
                </a:solidFill>
                <a:effectLst/>
                <a:latin typeface="+mn-lt"/>
                <a:ea typeface="+mn-ea"/>
                <a:cs typeface="+mn-cs"/>
              </a:rPr>
              <a:t>When </a:t>
            </a:r>
            <a:r>
              <a:rPr lang="en-US" sz="1200" kern="1200" dirty="0" err="1" smtClean="0">
                <a:solidFill>
                  <a:schemeClr val="tx1"/>
                </a:solidFill>
                <a:effectLst/>
                <a:latin typeface="+mn-lt"/>
                <a:ea typeface="+mn-ea"/>
                <a:cs typeface="+mn-cs"/>
              </a:rPr>
              <a:t>Nkanga</a:t>
            </a:r>
            <a:r>
              <a:rPr lang="en-US" sz="1200" kern="1200" dirty="0" smtClean="0">
                <a:solidFill>
                  <a:schemeClr val="tx1"/>
                </a:solidFill>
                <a:effectLst/>
                <a:latin typeface="+mn-lt"/>
                <a:ea typeface="+mn-ea"/>
                <a:cs typeface="+mn-cs"/>
              </a:rPr>
              <a:t> arrived in </a:t>
            </a:r>
            <a:r>
              <a:rPr lang="en-US" sz="1200" kern="1200" dirty="0" err="1" smtClean="0">
                <a:solidFill>
                  <a:schemeClr val="tx1"/>
                </a:solidFill>
                <a:effectLst/>
                <a:latin typeface="+mn-lt"/>
                <a:ea typeface="+mn-ea"/>
                <a:cs typeface="+mn-cs"/>
              </a:rPr>
              <a:t>Tsumeb</a:t>
            </a:r>
            <a:r>
              <a:rPr lang="en-US" sz="1200" kern="1200" dirty="0" smtClean="0">
                <a:solidFill>
                  <a:schemeClr val="tx1"/>
                </a:solidFill>
                <a:effectLst/>
                <a:latin typeface="+mn-lt"/>
                <a:ea typeface="+mn-ea"/>
                <a:cs typeface="+mn-cs"/>
              </a:rPr>
              <a:t>, The Green Hill was no longer a hill, but a dormant hole in the ground, fenced-off from public access.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her work, </a:t>
            </a:r>
            <a:r>
              <a:rPr lang="en-US" sz="1200" i="1" kern="1200" dirty="0" smtClean="0">
                <a:solidFill>
                  <a:schemeClr val="tx1"/>
                </a:solidFill>
                <a:effectLst/>
                <a:latin typeface="+mn-lt"/>
                <a:ea typeface="+mn-ea"/>
                <a:cs typeface="+mn-cs"/>
              </a:rPr>
              <a:t>Remains of the Green Hill (2015)</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Nkanga</a:t>
            </a:r>
            <a:r>
              <a:rPr lang="en-US" sz="1200" kern="1200" dirty="0" smtClean="0">
                <a:solidFill>
                  <a:schemeClr val="tx1"/>
                </a:solidFill>
                <a:effectLst/>
                <a:latin typeface="+mn-lt"/>
                <a:ea typeface="+mn-ea"/>
                <a:cs typeface="+mn-cs"/>
              </a:rPr>
              <a:t> performs a spontaneous yoga-like routine while an interview with the last Managing Director of the </a:t>
            </a:r>
            <a:r>
              <a:rPr lang="en-US" sz="1200" kern="1200" dirty="0" err="1" smtClean="0">
                <a:solidFill>
                  <a:schemeClr val="tx1"/>
                </a:solidFill>
                <a:effectLst/>
                <a:latin typeface="+mn-lt"/>
                <a:ea typeface="+mn-ea"/>
                <a:cs typeface="+mn-cs"/>
              </a:rPr>
              <a:t>Tsumeb</a:t>
            </a:r>
            <a:r>
              <a:rPr lang="en-US" sz="1200" kern="1200" dirty="0" smtClean="0">
                <a:solidFill>
                  <a:schemeClr val="tx1"/>
                </a:solidFill>
                <a:effectLst/>
                <a:latin typeface="+mn-lt"/>
                <a:ea typeface="+mn-ea"/>
                <a:cs typeface="+mn-cs"/>
              </a:rPr>
              <a:t> mine is overlaid as audio.  The interview describes the exploitation of colonial powers, while also looking forward into a hopeful future in which the </a:t>
            </a:r>
            <a:r>
              <a:rPr lang="en-US" sz="1200" kern="1200" dirty="0" err="1" smtClean="0">
                <a:solidFill>
                  <a:schemeClr val="tx1"/>
                </a:solidFill>
                <a:effectLst/>
                <a:latin typeface="+mn-lt"/>
                <a:ea typeface="+mn-ea"/>
                <a:cs typeface="+mn-cs"/>
              </a:rPr>
              <a:t>Tsumeb</a:t>
            </a:r>
            <a:r>
              <a:rPr lang="en-US" sz="1200" kern="1200" dirty="0" smtClean="0">
                <a:solidFill>
                  <a:schemeClr val="tx1"/>
                </a:solidFill>
                <a:effectLst/>
                <a:latin typeface="+mn-lt"/>
                <a:ea typeface="+mn-ea"/>
                <a:cs typeface="+mn-cs"/>
              </a:rPr>
              <a:t> community makes both industrial and environmental progress.</a:t>
            </a:r>
          </a:p>
          <a:p>
            <a:endParaRPr lang="en-US" dirty="0" smtClean="0"/>
          </a:p>
          <a:p>
            <a:r>
              <a:rPr lang="en-US" sz="1200" kern="1200" dirty="0" smtClean="0">
                <a:solidFill>
                  <a:schemeClr val="tx1"/>
                </a:solidFill>
                <a:effectLst/>
                <a:latin typeface="+mn-lt"/>
                <a:ea typeface="+mn-ea"/>
                <a:cs typeface="+mn-cs"/>
              </a:rPr>
              <a:t>Ask students:</a:t>
            </a:r>
          </a:p>
          <a:p>
            <a:r>
              <a:rPr lang="en-US" sz="1200" kern="1200" dirty="0" smtClean="0">
                <a:solidFill>
                  <a:schemeClr val="tx1"/>
                </a:solidFill>
                <a:effectLst/>
                <a:latin typeface="+mn-lt"/>
                <a:ea typeface="+mn-ea"/>
                <a:cs typeface="+mn-cs"/>
              </a:rPr>
              <a:t>Given this new information, would you like to revise any of the claims you made about this image at the start of the lesson?</a:t>
            </a:r>
          </a:p>
          <a:p>
            <a:r>
              <a:rPr lang="en-US" sz="1200" kern="1200" dirty="0" smtClean="0">
                <a:solidFill>
                  <a:schemeClr val="tx1"/>
                </a:solidFill>
                <a:effectLst/>
                <a:latin typeface="+mn-lt"/>
                <a:ea typeface="+mn-ea"/>
                <a:cs typeface="+mn-cs"/>
              </a:rPr>
              <a:t>What do you think </a:t>
            </a:r>
            <a:r>
              <a:rPr lang="en-US" sz="1200" kern="1200" dirty="0" err="1" smtClean="0">
                <a:solidFill>
                  <a:schemeClr val="tx1"/>
                </a:solidFill>
                <a:effectLst/>
                <a:latin typeface="+mn-lt"/>
                <a:ea typeface="+mn-ea"/>
                <a:cs typeface="+mn-cs"/>
              </a:rPr>
              <a:t>Nkanga</a:t>
            </a:r>
            <a:r>
              <a:rPr lang="en-US" sz="1200" kern="1200" dirty="0" smtClean="0">
                <a:solidFill>
                  <a:schemeClr val="tx1"/>
                </a:solidFill>
                <a:effectLst/>
                <a:latin typeface="+mn-lt"/>
                <a:ea typeface="+mn-ea"/>
                <a:cs typeface="+mn-cs"/>
              </a:rPr>
              <a:t> was feeling at the time of this performance?</a:t>
            </a:r>
          </a:p>
          <a:p>
            <a:r>
              <a:rPr lang="en-US" sz="1200" kern="1200" dirty="0" smtClean="0">
                <a:solidFill>
                  <a:schemeClr val="tx1"/>
                </a:solidFill>
                <a:effectLst/>
                <a:latin typeface="+mn-lt"/>
                <a:ea typeface="+mn-ea"/>
                <a:cs typeface="+mn-cs"/>
              </a:rPr>
              <a:t>What makes you say that?</a:t>
            </a:r>
          </a:p>
          <a:p>
            <a:endParaRPr lang="en-US" dirty="0"/>
          </a:p>
        </p:txBody>
      </p:sp>
      <p:sp>
        <p:nvSpPr>
          <p:cNvPr id="4" name="Slide Number Placeholder 3"/>
          <p:cNvSpPr>
            <a:spLocks noGrp="1"/>
          </p:cNvSpPr>
          <p:nvPr>
            <p:ph type="sldNum" sz="quarter" idx="10"/>
          </p:nvPr>
        </p:nvSpPr>
        <p:spPr/>
        <p:txBody>
          <a:bodyPr/>
          <a:lstStyle/>
          <a:p>
            <a:fld id="{67DD93C8-48B1-164B-B8CB-5F44DE27053D}" type="slidenum">
              <a:rPr lang="en-US" smtClean="0"/>
              <a:t>6</a:t>
            </a:fld>
            <a:endParaRPr lang="en-US"/>
          </a:p>
        </p:txBody>
      </p:sp>
    </p:spTree>
    <p:extLst>
      <p:ext uri="{BB962C8B-B14F-4D97-AF65-F5344CB8AC3E}">
        <p14:creationId xmlns:p14="http://schemas.microsoft.com/office/powerpoint/2010/main" val="190588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Introduce students to the activity by posting the signs: “Strongly Agree”, “Agree”, “Disagree”, and “Strongly Disagree” in the four corners of the room (Appendix A).  Ask students to consider whether or not they agree with the statements to follow and move to appropriate corner of the room when prompted.  Students may stand in the middle of the room if they are unsure.  Students should be prepared to defend their responses in the four corners.  As students from the “Agree” and “Disagree” positions share, students in the middle of the room are invited to move to either side when presented with reasoning.  </a:t>
            </a:r>
          </a:p>
          <a:p>
            <a:endParaRPr lang="en-US" dirty="0"/>
          </a:p>
        </p:txBody>
      </p:sp>
      <p:sp>
        <p:nvSpPr>
          <p:cNvPr id="4" name="Slide Number Placeholder 3"/>
          <p:cNvSpPr>
            <a:spLocks noGrp="1"/>
          </p:cNvSpPr>
          <p:nvPr>
            <p:ph type="sldNum" sz="quarter" idx="10"/>
          </p:nvPr>
        </p:nvSpPr>
        <p:spPr/>
        <p:txBody>
          <a:bodyPr/>
          <a:lstStyle/>
          <a:p>
            <a:fld id="{67DD93C8-48B1-164B-B8CB-5F44DE27053D}" type="slidenum">
              <a:rPr lang="en-US" smtClean="0"/>
              <a:t>7</a:t>
            </a:fld>
            <a:endParaRPr lang="en-US"/>
          </a:p>
        </p:txBody>
      </p:sp>
    </p:spTree>
    <p:extLst>
      <p:ext uri="{BB962C8B-B14F-4D97-AF65-F5344CB8AC3E}">
        <p14:creationId xmlns:p14="http://schemas.microsoft.com/office/powerpoint/2010/main" val="1512115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 to students to reflect on the quote, “Nature does not reveal its secrets until we acquire the knowledge to decipher it.  The appearance of something is not necessarily the truth of what it is, or the reality of what it was.”  How does this quote relate to the </a:t>
            </a:r>
            <a:r>
              <a:rPr lang="en-US" sz="1200" i="1" kern="1200" dirty="0" smtClean="0">
                <a:solidFill>
                  <a:schemeClr val="tx1"/>
                </a:solidFill>
                <a:effectLst/>
                <a:latin typeface="+mn-lt"/>
                <a:ea typeface="+mn-ea"/>
                <a:cs typeface="+mn-cs"/>
              </a:rPr>
              <a:t>Remains of the Green Hill (2015)</a:t>
            </a:r>
            <a:r>
              <a:rPr lang="en-US" sz="1200" kern="1200" dirty="0" smtClean="0">
                <a:solidFill>
                  <a:schemeClr val="tx1"/>
                </a:solidFill>
                <a:effectLst/>
                <a:latin typeface="+mn-lt"/>
                <a:ea typeface="+mn-ea"/>
                <a:cs typeface="+mn-cs"/>
              </a:rPr>
              <a:t>? How does it apply to relationship of people to </a:t>
            </a:r>
            <a:r>
              <a:rPr lang="en-US" sz="1200" kern="1200" smtClean="0">
                <a:solidFill>
                  <a:schemeClr val="tx1"/>
                </a:solidFill>
                <a:effectLst/>
                <a:latin typeface="+mn-lt"/>
                <a:ea typeface="+mn-ea"/>
                <a:cs typeface="+mn-cs"/>
              </a:rPr>
              <a:t>the environment</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7DD93C8-48B1-164B-B8CB-5F44DE27053D}" type="slidenum">
              <a:rPr lang="en-US" smtClean="0"/>
              <a:t>11</a:t>
            </a:fld>
            <a:endParaRPr lang="en-US"/>
          </a:p>
        </p:txBody>
      </p:sp>
    </p:spTree>
    <p:extLst>
      <p:ext uri="{BB962C8B-B14F-4D97-AF65-F5344CB8AC3E}">
        <p14:creationId xmlns:p14="http://schemas.microsoft.com/office/powerpoint/2010/main" val="105608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D61E9298-17A6-DE41-8FFE-9061EB74D127}" type="datetimeFigureOut">
              <a:rPr lang="en-US" smtClean="0"/>
              <a:t>10/25/16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A60DDD7F-77D2-2549-90D8-C0D4567A44C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61E9298-17A6-DE41-8FFE-9061EB74D127}" type="datetimeFigureOut">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DDD7F-77D2-2549-90D8-C0D4567A44C5}"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61E9298-17A6-DE41-8FFE-9061EB74D127}" type="datetimeFigureOut">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DDD7F-77D2-2549-90D8-C0D4567A44C5}"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61E9298-17A6-DE41-8FFE-9061EB74D127}" type="datetimeFigureOut">
              <a:rPr lang="en-US" smtClean="0"/>
              <a:t>10/25/16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0DDD7F-77D2-2549-90D8-C0D4567A44C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E9298-17A6-DE41-8FFE-9061EB74D127}" type="datetimeFigureOut">
              <a:rPr lang="en-US" smtClean="0"/>
              <a:t>10/25/16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0DDD7F-77D2-2549-90D8-C0D4567A44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E9298-17A6-DE41-8FFE-9061EB74D127}" type="datetimeFigureOut">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DDD7F-77D2-2549-90D8-C0D4567A44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E9298-17A6-DE41-8FFE-9061EB74D127}" type="datetimeFigureOut">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DDD7F-77D2-2549-90D8-C0D4567A44C5}"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E9298-17A6-DE41-8FFE-9061EB74D127}" type="datetimeFigureOut">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DDD7F-77D2-2549-90D8-C0D4567A44C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E9298-17A6-DE41-8FFE-9061EB74D127}" type="datetimeFigureOut">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DDD7F-77D2-2549-90D8-C0D4567A44C5}"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E9298-17A6-DE41-8FFE-9061EB74D127}" type="datetimeFigureOut">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DDD7F-77D2-2549-90D8-C0D4567A44C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61E9298-17A6-DE41-8FFE-9061EB74D127}" type="datetimeFigureOut">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DDD7F-77D2-2549-90D8-C0D4567A44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61E9298-17A6-DE41-8FFE-9061EB74D127}" type="datetimeFigureOut">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DDD7F-77D2-2549-90D8-C0D4567A44C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61E9298-17A6-DE41-8FFE-9061EB74D127}" type="datetimeFigureOut">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DDD7F-77D2-2549-90D8-C0D4567A44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D61E9298-17A6-DE41-8FFE-9061EB74D127}" type="datetimeFigureOut">
              <a:rPr lang="en-US" smtClean="0"/>
              <a:t>10/25/16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A60DDD7F-77D2-2549-90D8-C0D4567A44C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D61E9298-17A6-DE41-8FFE-9061EB74D127}" type="datetimeFigureOut">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DDD7F-77D2-2549-90D8-C0D4567A44C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1E9298-17A6-DE41-8FFE-9061EB74D127}" type="datetimeFigureOut">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DDD7F-77D2-2549-90D8-C0D4567A44C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E9298-17A6-DE41-8FFE-9061EB74D127}" type="datetimeFigureOut">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DDD7F-77D2-2549-90D8-C0D4567A44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61E9298-17A6-DE41-8FFE-9061EB74D127}" type="datetimeFigureOut">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DDD7F-77D2-2549-90D8-C0D4567A44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61E9298-17A6-DE41-8FFE-9061EB74D127}" type="datetimeFigureOut">
              <a:rPr lang="en-US" smtClean="0"/>
              <a:t>10/25/16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0DDD7F-77D2-2549-90D8-C0D4567A44C5}"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61E9298-17A6-DE41-8FFE-9061EB74D127}" type="datetimeFigureOut">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DDD7F-77D2-2549-90D8-C0D4567A44C5}"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D61E9298-17A6-DE41-8FFE-9061EB74D127}" type="datetimeFigureOut">
              <a:rPr lang="en-US" smtClean="0"/>
              <a:t>10/25/16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A60DDD7F-77D2-2549-90D8-C0D4567A44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25500"/>
            <a:ext cx="9144000" cy="5200735"/>
          </a:xfrm>
          <a:prstGeom prst="rect">
            <a:avLst/>
          </a:prstGeom>
        </p:spPr>
      </p:pic>
    </p:spTree>
    <p:extLst>
      <p:ext uri="{BB962C8B-B14F-4D97-AF65-F5344CB8AC3E}">
        <p14:creationId xmlns:p14="http://schemas.microsoft.com/office/powerpoint/2010/main" val="6401724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5597"/>
            <a:ext cx="7772400" cy="1362075"/>
          </a:xfrm>
        </p:spPr>
        <p:txBody>
          <a:bodyPr/>
          <a:lstStyle/>
          <a:p>
            <a:r>
              <a:rPr lang="en-US" dirty="0" smtClean="0"/>
              <a:t>Consumers have a responsibility to consider where the crystals, metals, and other “bling” comes from before making a purchase.</a:t>
            </a:r>
            <a:endParaRPr lang="en-US" dirty="0"/>
          </a:p>
        </p:txBody>
      </p:sp>
    </p:spTree>
    <p:extLst>
      <p:ext uri="{BB962C8B-B14F-4D97-AF65-F5344CB8AC3E}">
        <p14:creationId xmlns:p14="http://schemas.microsoft.com/office/powerpoint/2010/main" val="10930952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209800" y="4583954"/>
            <a:ext cx="6477000" cy="1914144"/>
          </a:xfrm>
        </p:spPr>
        <p:txBody>
          <a:bodyPr/>
          <a:lstStyle/>
          <a:p>
            <a:r>
              <a:rPr lang="en-US" sz="4000" dirty="0"/>
              <a:t>“Nature does not reveal its secrets until we acquire the knowledge to decipher it. The appearance of something is not necessarily the truth of what it is, or the reality of what it was.”</a:t>
            </a:r>
            <a:br>
              <a:rPr lang="en-US" sz="4000" dirty="0"/>
            </a:br>
            <a:r>
              <a:rPr lang="en-US" sz="4000" dirty="0"/>
              <a:t/>
            </a:r>
            <a:br>
              <a:rPr lang="en-US" sz="4000" dirty="0"/>
            </a:br>
            <a:r>
              <a:rPr lang="en-US" sz="4000" dirty="0"/>
              <a:t>-</a:t>
            </a:r>
            <a:r>
              <a:rPr lang="en-US" sz="4000" i="1" dirty="0"/>
              <a:t>-</a:t>
            </a:r>
            <a:r>
              <a:rPr lang="en-US" sz="4000" i="1" dirty="0" err="1" smtClean="0"/>
              <a:t>Otobong</a:t>
            </a:r>
            <a:r>
              <a:rPr lang="en-US" sz="4000" i="1" dirty="0" smtClean="0"/>
              <a:t> </a:t>
            </a:r>
            <a:r>
              <a:rPr lang="en-US" sz="4000" i="1" dirty="0" err="1"/>
              <a:t>Nkanga</a:t>
            </a:r>
            <a:r>
              <a:rPr lang="en-US" sz="4000" dirty="0"/>
              <a:t/>
            </a:r>
            <a:br>
              <a:rPr lang="en-US" sz="4000" dirty="0"/>
            </a:br>
            <a:endParaRPr lang="en-US" sz="4000" dirty="0"/>
          </a:p>
        </p:txBody>
      </p:sp>
    </p:spTree>
    <p:extLst>
      <p:ext uri="{BB962C8B-B14F-4D97-AF65-F5344CB8AC3E}">
        <p14:creationId xmlns:p14="http://schemas.microsoft.com/office/powerpoint/2010/main" val="8317108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2998" y="1399635"/>
            <a:ext cx="6477000" cy="1914144"/>
          </a:xfrm>
        </p:spPr>
        <p:txBody>
          <a:bodyPr/>
          <a:lstStyle/>
          <a:p>
            <a:r>
              <a:rPr lang="en-US" b="1" dirty="0" smtClean="0"/>
              <a:t>Remnants of the Past</a:t>
            </a:r>
            <a:endParaRPr lang="en-US" b="1" dirty="0"/>
          </a:p>
        </p:txBody>
      </p:sp>
      <p:sp>
        <p:nvSpPr>
          <p:cNvPr id="3" name="Subtitle 2"/>
          <p:cNvSpPr>
            <a:spLocks noGrp="1"/>
          </p:cNvSpPr>
          <p:nvPr>
            <p:ph type="subTitle" idx="1"/>
          </p:nvPr>
        </p:nvSpPr>
        <p:spPr>
          <a:xfrm>
            <a:off x="3422998" y="3711244"/>
            <a:ext cx="6477000" cy="1174088"/>
          </a:xfrm>
        </p:spPr>
        <p:txBody>
          <a:bodyPr/>
          <a:lstStyle/>
          <a:p>
            <a:r>
              <a:rPr lang="en-US" dirty="0" smtClean="0"/>
              <a:t>The work of </a:t>
            </a:r>
            <a:r>
              <a:rPr lang="en-US" dirty="0" err="1" smtClean="0"/>
              <a:t>Otobong</a:t>
            </a:r>
            <a:r>
              <a:rPr lang="en-US" dirty="0" smtClean="0"/>
              <a:t> </a:t>
            </a:r>
            <a:r>
              <a:rPr lang="en-US" dirty="0" err="1" smtClean="0"/>
              <a:t>Nkanga</a:t>
            </a:r>
            <a:endParaRPr lang="en-US" dirty="0"/>
          </a:p>
        </p:txBody>
      </p:sp>
    </p:spTree>
    <p:extLst>
      <p:ext uri="{BB962C8B-B14F-4D97-AF65-F5344CB8AC3E}">
        <p14:creationId xmlns:p14="http://schemas.microsoft.com/office/powerpoint/2010/main" val="12800563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smtClean="0"/>
              <a:t>Otobong</a:t>
            </a:r>
            <a:r>
              <a:rPr lang="en-US" b="1" dirty="0" smtClean="0"/>
              <a:t> </a:t>
            </a:r>
            <a:r>
              <a:rPr lang="en-US" b="1" dirty="0" err="1" smtClean="0"/>
              <a:t>Nkanga</a:t>
            </a:r>
            <a:endParaRPr lang="en-US" b="1" dirty="0"/>
          </a:p>
        </p:txBody>
      </p:sp>
      <p:sp>
        <p:nvSpPr>
          <p:cNvPr id="8" name="Content Placeholder 7"/>
          <p:cNvSpPr>
            <a:spLocks noGrp="1"/>
          </p:cNvSpPr>
          <p:nvPr>
            <p:ph sz="half" idx="1"/>
          </p:nvPr>
        </p:nvSpPr>
        <p:spPr>
          <a:xfrm>
            <a:off x="914400" y="1735139"/>
            <a:ext cx="3566160" cy="4464076"/>
          </a:xfrm>
        </p:spPr>
        <p:txBody>
          <a:bodyPr>
            <a:normAutofit/>
          </a:bodyPr>
          <a:lstStyle/>
          <a:p>
            <a:r>
              <a:rPr lang="en-US" dirty="0" smtClean="0"/>
              <a:t>Visual artist</a:t>
            </a:r>
          </a:p>
          <a:p>
            <a:pPr lvl="1"/>
            <a:r>
              <a:rPr lang="en-US" dirty="0" smtClean="0"/>
              <a:t>Performance</a:t>
            </a:r>
          </a:p>
          <a:p>
            <a:pPr lvl="1"/>
            <a:r>
              <a:rPr lang="en-US" dirty="0" smtClean="0"/>
              <a:t>Painting</a:t>
            </a:r>
          </a:p>
          <a:p>
            <a:pPr lvl="1"/>
            <a:r>
              <a:rPr lang="en-US" dirty="0" smtClean="0"/>
              <a:t>Photography</a:t>
            </a:r>
          </a:p>
          <a:p>
            <a:pPr lvl="1"/>
            <a:r>
              <a:rPr lang="en-US" dirty="0" smtClean="0"/>
              <a:t>Sculpture</a:t>
            </a:r>
          </a:p>
          <a:p>
            <a:pPr lvl="1"/>
            <a:r>
              <a:rPr lang="en-US" dirty="0" smtClean="0"/>
              <a:t>Installation</a:t>
            </a:r>
          </a:p>
          <a:p>
            <a:r>
              <a:rPr lang="en-US" dirty="0" smtClean="0"/>
              <a:t>Narrative approach</a:t>
            </a:r>
          </a:p>
          <a:p>
            <a:pPr lvl="1"/>
            <a:r>
              <a:rPr lang="en-US" dirty="0" smtClean="0"/>
              <a:t>Memory</a:t>
            </a:r>
          </a:p>
          <a:p>
            <a:pPr lvl="1"/>
            <a:r>
              <a:rPr lang="en-US" dirty="0" smtClean="0"/>
              <a:t>Environment</a:t>
            </a:r>
          </a:p>
          <a:p>
            <a:pPr lvl="1"/>
            <a:r>
              <a:rPr lang="en-US" dirty="0" smtClean="0"/>
              <a:t>Postcolonial histories</a:t>
            </a:r>
          </a:p>
        </p:txBody>
      </p:sp>
      <p:pic>
        <p:nvPicPr>
          <p:cNvPr id="7" name="Picture 6"/>
          <p:cNvPicPr>
            <a:picLocks noChangeAspect="1"/>
          </p:cNvPicPr>
          <p:nvPr/>
        </p:nvPicPr>
        <p:blipFill>
          <a:blip r:embed="rId3"/>
          <a:stretch>
            <a:fillRect/>
          </a:stretch>
        </p:blipFill>
        <p:spPr>
          <a:xfrm>
            <a:off x="4648200" y="2436579"/>
            <a:ext cx="3666896" cy="2428300"/>
          </a:xfrm>
          <a:prstGeom prst="rect">
            <a:avLst/>
          </a:prstGeom>
        </p:spPr>
      </p:pic>
    </p:spTree>
    <p:extLst>
      <p:ext uri="{BB962C8B-B14F-4D97-AF65-F5344CB8AC3E}">
        <p14:creationId xmlns:p14="http://schemas.microsoft.com/office/powerpoint/2010/main" val="11898089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mining?</a:t>
            </a:r>
            <a:endParaRPr lang="en-US" dirty="0"/>
          </a:p>
        </p:txBody>
      </p:sp>
      <p:pic>
        <p:nvPicPr>
          <p:cNvPr id="10" name="Picture Placeholder 9" descr="DSC_0060_045_24DSC_0060_045.JPG"/>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31289" r="-31289"/>
          <a:stretch>
            <a:fillRect/>
          </a:stretch>
        </p:blipFill>
        <p:spPr>
          <a:xfrm rot="21420000">
            <a:off x="298450" y="304800"/>
            <a:ext cx="3598863" cy="3333750"/>
          </a:xfrm>
        </p:spPr>
      </p:pic>
      <p:pic>
        <p:nvPicPr>
          <p:cNvPr id="8" name="Picture Placeholder 7"/>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rot="360000">
            <a:off x="5322627" y="507668"/>
            <a:ext cx="2460578" cy="3072384"/>
          </a:xfrm>
        </p:spPr>
      </p:pic>
      <p:sp>
        <p:nvSpPr>
          <p:cNvPr id="6" name="Text Placeholder 5"/>
          <p:cNvSpPr>
            <a:spLocks noGrp="1"/>
          </p:cNvSpPr>
          <p:nvPr>
            <p:ph type="body" sz="half" idx="2"/>
          </p:nvPr>
        </p:nvSpPr>
        <p:spPr/>
        <p:txBody>
          <a:bodyPr>
            <a:normAutofit fontScale="40000" lnSpcReduction="20000"/>
          </a:bodyPr>
          <a:lstStyle/>
          <a:p>
            <a:endParaRPr lang="en-US" dirty="0" smtClean="0"/>
          </a:p>
          <a:p>
            <a:endParaRPr lang="en-US" dirty="0"/>
          </a:p>
          <a:p>
            <a:endParaRPr lang="en-US" dirty="0" smtClean="0"/>
          </a:p>
          <a:p>
            <a:endParaRPr lang="en-US" dirty="0"/>
          </a:p>
          <a:p>
            <a:r>
              <a:rPr lang="en-US" sz="6500" dirty="0" smtClean="0"/>
              <a:t>The extraction of minerals and metals from the earth</a:t>
            </a:r>
            <a:endParaRPr lang="en-US" sz="6500" dirty="0"/>
          </a:p>
        </p:txBody>
      </p:sp>
    </p:spTree>
    <p:extLst>
      <p:ext uri="{BB962C8B-B14F-4D97-AF65-F5344CB8AC3E}">
        <p14:creationId xmlns:p14="http://schemas.microsoft.com/office/powerpoint/2010/main" val="221425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38" y="503238"/>
            <a:ext cx="8245948" cy="868362"/>
          </a:xfrm>
        </p:spPr>
        <p:txBody>
          <a:bodyPr/>
          <a:lstStyle/>
          <a:p>
            <a:r>
              <a:rPr lang="en-US" dirty="0" smtClean="0"/>
              <a:t>Mining in West and South Africa</a:t>
            </a:r>
            <a:endParaRPr lang="en-US" dirty="0"/>
          </a:p>
        </p:txBody>
      </p:sp>
      <p:pic>
        <p:nvPicPr>
          <p:cNvPr id="4" name="Content Placeholder 3" descr="Figure 1.jpg"/>
          <p:cNvPicPr>
            <a:picLocks noGrp="1" noChangeAspect="1"/>
          </p:cNvPicPr>
          <p:nvPr>
            <p:ph idx="1"/>
          </p:nvPr>
        </p:nvPicPr>
        <p:blipFill>
          <a:blip r:embed="rId3">
            <a:extLst>
              <a:ext uri="{28A0092B-C50C-407E-A947-70E740481C1C}">
                <a14:useLocalDpi xmlns:a14="http://schemas.microsoft.com/office/drawing/2010/main" val="0"/>
              </a:ext>
            </a:extLst>
          </a:blip>
          <a:srcRect l="-16265" r="-16265"/>
          <a:stretch>
            <a:fillRect/>
          </a:stretch>
        </p:blipFill>
        <p:spPr>
          <a:xfrm>
            <a:off x="143266" y="1735138"/>
            <a:ext cx="8767171" cy="4862192"/>
          </a:xfrm>
        </p:spPr>
      </p:pic>
    </p:spTree>
    <p:extLst>
      <p:ext uri="{BB962C8B-B14F-4D97-AF65-F5344CB8AC3E}">
        <p14:creationId xmlns:p14="http://schemas.microsoft.com/office/powerpoint/2010/main" val="17483154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80934"/>
            <a:ext cx="9144000" cy="5200735"/>
          </a:xfrm>
          <a:prstGeom prst="rect">
            <a:avLst/>
          </a:prstGeom>
        </p:spPr>
      </p:pic>
      <p:sp>
        <p:nvSpPr>
          <p:cNvPr id="3" name="TextBox 2"/>
          <p:cNvSpPr txBox="1"/>
          <p:nvPr/>
        </p:nvSpPr>
        <p:spPr>
          <a:xfrm>
            <a:off x="1137372" y="5725269"/>
            <a:ext cx="6862147" cy="1077218"/>
          </a:xfrm>
          <a:prstGeom prst="rect">
            <a:avLst/>
          </a:prstGeom>
          <a:noFill/>
        </p:spPr>
        <p:txBody>
          <a:bodyPr wrap="square" rtlCol="0">
            <a:spAutoFit/>
          </a:bodyPr>
          <a:lstStyle/>
          <a:p>
            <a:pPr algn="ctr"/>
            <a:r>
              <a:rPr lang="en-US" sz="3200" i="1" dirty="0" smtClean="0"/>
              <a:t>Remains of the Green Hill (2015)</a:t>
            </a:r>
          </a:p>
          <a:p>
            <a:pPr algn="ctr"/>
            <a:r>
              <a:rPr lang="en-US" sz="3200" i="1" dirty="0" err="1" smtClean="0"/>
              <a:t>Otobong</a:t>
            </a:r>
            <a:r>
              <a:rPr lang="en-US" sz="3200" i="1" dirty="0" smtClean="0"/>
              <a:t> </a:t>
            </a:r>
            <a:r>
              <a:rPr lang="en-US" sz="3200" i="1" dirty="0" err="1" smtClean="0"/>
              <a:t>Nkanga</a:t>
            </a:r>
            <a:endParaRPr lang="en-US" sz="3200" i="1" dirty="0"/>
          </a:p>
        </p:txBody>
      </p:sp>
    </p:spTree>
    <p:extLst>
      <p:ext uri="{BB962C8B-B14F-4D97-AF65-F5344CB8AC3E}">
        <p14:creationId xmlns:p14="http://schemas.microsoft.com/office/powerpoint/2010/main" val="24504355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smtClean="0"/>
              <a:t>Take a Stand Activity</a:t>
            </a:r>
            <a:endParaRPr lang="en-US" sz="5400" b="1" dirty="0"/>
          </a:p>
        </p:txBody>
      </p:sp>
      <p:sp>
        <p:nvSpPr>
          <p:cNvPr id="4" name="Subtitle 3"/>
          <p:cNvSpPr>
            <a:spLocks noGrp="1"/>
          </p:cNvSpPr>
          <p:nvPr>
            <p:ph type="subTitle" idx="1"/>
          </p:nvPr>
        </p:nvSpPr>
        <p:spPr/>
        <p:txBody>
          <a:bodyPr/>
          <a:lstStyle/>
          <a:p>
            <a:r>
              <a:rPr lang="en-US" dirty="0" smtClean="0"/>
              <a:t>Where do you stand on the following statements?</a:t>
            </a:r>
            <a:endParaRPr lang="en-US" dirty="0"/>
          </a:p>
        </p:txBody>
      </p:sp>
    </p:spTree>
    <p:extLst>
      <p:ext uri="{BB962C8B-B14F-4D97-AF65-F5344CB8AC3E}">
        <p14:creationId xmlns:p14="http://schemas.microsoft.com/office/powerpoint/2010/main" val="20095256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1633"/>
            <a:ext cx="7772400" cy="1362075"/>
          </a:xfrm>
        </p:spPr>
        <p:txBody>
          <a:bodyPr/>
          <a:lstStyle/>
          <a:p>
            <a:r>
              <a:rPr lang="en-US" dirty="0" smtClean="0"/>
              <a:t>Mining companies have a responsibility to maintain the integrity of the environments in which they mine.</a:t>
            </a:r>
            <a:endParaRPr lang="en-US" dirty="0"/>
          </a:p>
        </p:txBody>
      </p:sp>
    </p:spTree>
    <p:extLst>
      <p:ext uri="{BB962C8B-B14F-4D97-AF65-F5344CB8AC3E}">
        <p14:creationId xmlns:p14="http://schemas.microsoft.com/office/powerpoint/2010/main" val="28885148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people of </a:t>
            </a:r>
            <a:r>
              <a:rPr lang="en-US" dirty="0" err="1" smtClean="0"/>
              <a:t>Tsumeb</a:t>
            </a:r>
            <a:r>
              <a:rPr lang="en-US" dirty="0" smtClean="0"/>
              <a:t> have a responsibility to protect the remains of The Green Hill.</a:t>
            </a:r>
            <a:endParaRPr lang="en-US" dirty="0"/>
          </a:p>
        </p:txBody>
      </p:sp>
    </p:spTree>
    <p:extLst>
      <p:ext uri="{BB962C8B-B14F-4D97-AF65-F5344CB8AC3E}">
        <p14:creationId xmlns:p14="http://schemas.microsoft.com/office/powerpoint/2010/main" val="288582181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6205</TotalTime>
  <Words>848</Words>
  <Application>Microsoft Macintosh PowerPoint</Application>
  <PresentationFormat>On-screen Show (4:3)</PresentationFormat>
  <Paragraphs>58</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Inkwell</vt:lpstr>
      <vt:lpstr>PowerPoint Presentation</vt:lpstr>
      <vt:lpstr>Remnants of the Past</vt:lpstr>
      <vt:lpstr>Otobong Nkanga</vt:lpstr>
      <vt:lpstr>What is mining?</vt:lpstr>
      <vt:lpstr>Mining in West and South Africa</vt:lpstr>
      <vt:lpstr>PowerPoint Presentation</vt:lpstr>
      <vt:lpstr>Take a Stand Activity</vt:lpstr>
      <vt:lpstr>Mining companies have a responsibility to maintain the integrity of the environments in which they mine.</vt:lpstr>
      <vt:lpstr>The people of Tsumeb have a responsibility to protect the remains of The Green Hill.</vt:lpstr>
      <vt:lpstr>Consumers have a responsibility to consider where the crystals, metals, and other “bling” comes from before making a purchase.</vt:lpstr>
      <vt:lpstr>“Nature does not reveal its secrets until we acquire the knowledge to decipher it. The appearance of something is not necessarily the truth of what it is, or the reality of what it was.”  --Otobong Nkanga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Otobong Nkanga</dc:title>
  <dc:creator>Sarah Mead</dc:creator>
  <cp:lastModifiedBy>Don Fuller</cp:lastModifiedBy>
  <cp:revision>17</cp:revision>
  <dcterms:created xsi:type="dcterms:W3CDTF">2016-09-01T18:41:01Z</dcterms:created>
  <dcterms:modified xsi:type="dcterms:W3CDTF">2016-10-25T18:54:18Z</dcterms:modified>
</cp:coreProperties>
</file>