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60" r:id="rId5"/>
    <p:sldId id="259" r:id="rId6"/>
    <p:sldId id="261" r:id="rId7"/>
    <p:sldId id="395" r:id="rId8"/>
    <p:sldId id="264" r:id="rId9"/>
    <p:sldId id="401" r:id="rId10"/>
    <p:sldId id="263" r:id="rId11"/>
    <p:sldId id="396" r:id="rId12"/>
    <p:sldId id="398" r:id="rId13"/>
    <p:sldId id="406" r:id="rId14"/>
    <p:sldId id="399" r:id="rId15"/>
    <p:sldId id="407" r:id="rId16"/>
    <p:sldId id="402" r:id="rId17"/>
    <p:sldId id="408" r:id="rId18"/>
    <p:sldId id="403" r:id="rId19"/>
    <p:sldId id="405" r:id="rId20"/>
    <p:sldId id="40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8" d="100"/>
          <a:sy n="138" d="100"/>
        </p:scale>
        <p:origin x="-96" y="-10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A34ED1-BD3B-3440-9469-D9449187E460}" type="datetimeFigureOut">
              <a:rPr lang="en-US" smtClean="0"/>
              <a:t>10/25/16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456AD3-EFD2-3F40-AC25-115F673B09C4}" type="slidenum">
              <a:rPr lang="en-US" smtClean="0"/>
              <a:t>‹#›</a:t>
            </a:fld>
            <a:endParaRPr lang="en-US"/>
          </a:p>
        </p:txBody>
      </p:sp>
    </p:spTree>
    <p:extLst>
      <p:ext uri="{BB962C8B-B14F-4D97-AF65-F5344CB8AC3E}">
        <p14:creationId xmlns:p14="http://schemas.microsoft.com/office/powerpoint/2010/main" val="13786537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publicdelivery.org/tag/alighiero-boetti/"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.According to </a:t>
            </a:r>
            <a:r>
              <a:rPr lang="en-US" i="1" dirty="0" err="1" smtClean="0"/>
              <a:t>Nkanga</a:t>
            </a:r>
            <a:r>
              <a:rPr lang="en-US" i="1" dirty="0" smtClean="0"/>
              <a:t>, the various media she employs “interrogate our mental and physical identities in varied environments and contexts.”</a:t>
            </a:r>
            <a:r>
              <a:rPr lang="en-US" dirty="0" smtClean="0">
                <a:effectLst/>
              </a:rPr>
              <a:t> </a:t>
            </a:r>
            <a:endParaRPr lang="en-US" dirty="0" smtClean="0"/>
          </a:p>
          <a:p>
            <a:endParaRPr lang="en-US" dirty="0" smtClean="0"/>
          </a:p>
          <a:p>
            <a:r>
              <a:rPr lang="en-US" dirty="0" smtClean="0"/>
              <a:t>Image and text: http://</a:t>
            </a:r>
            <a:r>
              <a:rPr lang="en-US" dirty="0" err="1" smtClean="0"/>
              <a:t>www.mediamatic.net</a:t>
            </a:r>
            <a:r>
              <a:rPr lang="en-US" dirty="0" smtClean="0"/>
              <a:t>/33549/en/also-known-as-</a:t>
            </a:r>
            <a:r>
              <a:rPr lang="en-US" dirty="0" err="1" smtClean="0"/>
              <a:t>oto</a:t>
            </a:r>
            <a:endParaRPr lang="en-US" dirty="0" smtClean="0"/>
          </a:p>
          <a:p>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2</a:t>
            </a:fld>
            <a:endParaRPr lang="en-US"/>
          </a:p>
        </p:txBody>
      </p:sp>
    </p:spTree>
    <p:extLst>
      <p:ext uri="{BB962C8B-B14F-4D97-AF65-F5344CB8AC3E}">
        <p14:creationId xmlns:p14="http://schemas.microsoft.com/office/powerpoint/2010/main" val="3756234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brothersartgallery.com</a:t>
            </a:r>
            <a:r>
              <a:rPr lang="en-US" dirty="0" smtClean="0"/>
              <a:t>/</a:t>
            </a:r>
            <a:r>
              <a:rPr lang="en-US" dirty="0" err="1" smtClean="0"/>
              <a:t>alighiero-boetti</a:t>
            </a:r>
            <a:r>
              <a:rPr lang="en-US" dirty="0" smtClean="0"/>
              <a:t>/</a:t>
            </a:r>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11</a:t>
            </a:fld>
            <a:endParaRPr lang="en-US"/>
          </a:p>
        </p:txBody>
      </p:sp>
    </p:spTree>
    <p:extLst>
      <p:ext uri="{BB962C8B-B14F-4D97-AF65-F5344CB8AC3E}">
        <p14:creationId xmlns:p14="http://schemas.microsoft.com/office/powerpoint/2010/main" val="1592366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publicdelivery.org</a:t>
            </a:r>
            <a:r>
              <a:rPr lang="en-US" dirty="0" smtClean="0"/>
              <a:t>/tag/1988/</a:t>
            </a:r>
          </a:p>
          <a:p>
            <a:r>
              <a:rPr lang="en-US" sz="1200" kern="1200" dirty="0" smtClean="0">
                <a:solidFill>
                  <a:schemeClr val="tx1"/>
                </a:solidFill>
                <a:latin typeface="+mn-lt"/>
                <a:ea typeface="+mn-ea"/>
                <a:cs typeface="+mn-cs"/>
              </a:rPr>
              <a:t>In 1971 upon his departure from Italy and his arrival in Afghanistan, </a:t>
            </a:r>
            <a:r>
              <a:rPr lang="en-US" sz="1200" u="sng" kern="1200" dirty="0" smtClean="0">
                <a:solidFill>
                  <a:schemeClr val="tx1"/>
                </a:solidFill>
                <a:latin typeface="+mn-lt"/>
                <a:ea typeface="+mn-ea"/>
                <a:cs typeface="+mn-cs"/>
                <a:hlinkClick r:id="rId3"/>
              </a:rPr>
              <a:t>Alighiero Boetti began a continuous collaboration with local weavers to produce embroidered tapestries, using himself only as the referential artist but considering the works a creation of a combined effort. Mappa del Mundo is a colorful, beautiful crafted tapestry showing each country emblazoned with its own flag, examining borders, frontiers, nationalism, and patriotism. The borders are emblazoned with Italian and Persian texts, selected by Boetti and the craftswomen. Over the next two decades, more than 150 Mappe of different colors and sizes were created in this way. From this, geopolitical changes were tracked throughout the world, transforming a simple idea into a political vision by visualizing territory disputes and regime changes.</a:t>
            </a:r>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12</a:t>
            </a:fld>
            <a:endParaRPr lang="en-US"/>
          </a:p>
        </p:txBody>
      </p:sp>
    </p:spTree>
    <p:extLst>
      <p:ext uri="{BB962C8B-B14F-4D97-AF65-F5344CB8AC3E}">
        <p14:creationId xmlns:p14="http://schemas.microsoft.com/office/powerpoint/2010/main" val="3358217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Ranging from immersive environments of color, light, and movement to installations that </a:t>
            </a:r>
            <a:r>
              <a:rPr lang="en-US" sz="1200" kern="1200" dirty="0" err="1" smtClean="0">
                <a:solidFill>
                  <a:schemeClr val="tx1"/>
                </a:solidFill>
                <a:latin typeface="+mn-lt"/>
                <a:ea typeface="+mn-ea"/>
                <a:cs typeface="+mn-cs"/>
              </a:rPr>
              <a:t>recontextualize</a:t>
            </a:r>
            <a:r>
              <a:rPr lang="en-US" sz="1200" kern="1200" dirty="0" smtClean="0">
                <a:solidFill>
                  <a:schemeClr val="tx1"/>
                </a:solidFill>
                <a:latin typeface="+mn-lt"/>
                <a:ea typeface="+mn-ea"/>
                <a:cs typeface="+mn-cs"/>
              </a:rPr>
              <a:t> natural phenomena, his work defies the notion of art as an autonomous object and instead positions itself as part of an exchange with the actively engaged visitor and her individualized experience. Described by the artist as “devices for the experience of reality,” his works and projects prompt a greater sense of awareness about the way we engage with and interpret the world.</a:t>
            </a:r>
          </a:p>
          <a:p>
            <a:r>
              <a:rPr lang="en-US" dirty="0" smtClean="0"/>
              <a:t>http://</a:t>
            </a:r>
            <a:r>
              <a:rPr lang="en-US" dirty="0" err="1" smtClean="0"/>
              <a:t>www.tanyabonakdargallery.com</a:t>
            </a:r>
            <a:r>
              <a:rPr lang="en-US" dirty="0" smtClean="0"/>
              <a:t>/artists/</a:t>
            </a:r>
            <a:r>
              <a:rPr lang="en-US" dirty="0" err="1" smtClean="0"/>
              <a:t>olafur-eliasson</a:t>
            </a:r>
            <a:r>
              <a:rPr lang="en-US" dirty="0" smtClean="0"/>
              <a:t>/series</a:t>
            </a:r>
          </a:p>
          <a:p>
            <a:r>
              <a:rPr lang="en-US" dirty="0" smtClean="0"/>
              <a:t>http://</a:t>
            </a:r>
            <a:r>
              <a:rPr lang="en-US" dirty="0" err="1" smtClean="0"/>
              <a:t>www.olafureliasson.net</a:t>
            </a:r>
            <a:endParaRPr lang="en-US" dirty="0" smtClean="0"/>
          </a:p>
          <a:p>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13</a:t>
            </a:fld>
            <a:endParaRPr lang="en-US"/>
          </a:p>
        </p:txBody>
      </p:sp>
    </p:spTree>
    <p:extLst>
      <p:ext uri="{BB962C8B-B14F-4D97-AF65-F5344CB8AC3E}">
        <p14:creationId xmlns:p14="http://schemas.microsoft.com/office/powerpoint/2010/main" val="4207165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Consisting of neon tubes formed to resemble a chart of international time zones, this work is a real-time map of global light conditions. On the map, the zones in which it is daytime are illuminated. When the sun sets in these zones, the neon light is turned off-while being turned on in the zones where the sun is rising.</a:t>
            </a:r>
          </a:p>
          <a:p>
            <a:endParaRPr lang="en-US" sz="1200" kern="1200" dirty="0" smtClean="0">
              <a:solidFill>
                <a:schemeClr val="tx1"/>
              </a:solidFill>
              <a:latin typeface="+mn-lt"/>
              <a:ea typeface="+mn-ea"/>
              <a:cs typeface="+mn-cs"/>
            </a:endParaRPr>
          </a:p>
          <a:p>
            <a:r>
              <a:rPr lang="en-US" dirty="0" smtClean="0"/>
              <a:t>http://</a:t>
            </a:r>
            <a:r>
              <a:rPr lang="en-US" dirty="0" err="1" smtClean="0"/>
              <a:t>olafureliasson.net</a:t>
            </a:r>
            <a:r>
              <a:rPr lang="en-US" dirty="0" smtClean="0"/>
              <a:t>/archive/artwork/WEK100679/daylight-map</a:t>
            </a:r>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14</a:t>
            </a:fld>
            <a:endParaRPr lang="en-US"/>
          </a:p>
        </p:txBody>
      </p:sp>
    </p:spTree>
    <p:extLst>
      <p:ext uri="{BB962C8B-B14F-4D97-AF65-F5344CB8AC3E}">
        <p14:creationId xmlns:p14="http://schemas.microsoft.com/office/powerpoint/2010/main" val="781540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www.kerlingallery.com</a:t>
            </a:r>
            <a:r>
              <a:rPr lang="en-US" dirty="0" smtClean="0"/>
              <a:t>/artists/</a:t>
            </a:r>
            <a:r>
              <a:rPr lang="en-US" dirty="0" err="1" smtClean="0"/>
              <a:t>kathy-prendergast#selected-works</a:t>
            </a:r>
            <a:endParaRPr lang="en-US" dirty="0" smtClean="0"/>
          </a:p>
          <a:p>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15</a:t>
            </a:fld>
            <a:endParaRPr lang="en-US"/>
          </a:p>
        </p:txBody>
      </p:sp>
    </p:spTree>
    <p:extLst>
      <p:ext uri="{BB962C8B-B14F-4D97-AF65-F5344CB8AC3E}">
        <p14:creationId xmlns:p14="http://schemas.microsoft.com/office/powerpoint/2010/main" val="2172658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www.kerlingallery.com</a:t>
            </a:r>
            <a:r>
              <a:rPr lang="en-US" dirty="0" smtClean="0"/>
              <a:t>/artists/</a:t>
            </a:r>
            <a:r>
              <a:rPr lang="en-US" dirty="0" err="1" smtClean="0"/>
              <a:t>kathy-prendergast</a:t>
            </a:r>
            <a:r>
              <a:rPr lang="en-US" dirty="0" smtClean="0"/>
              <a:t>/selected-works</a:t>
            </a:r>
          </a:p>
          <a:p>
            <a:r>
              <a:rPr lang="en-US" dirty="0" smtClean="0"/>
              <a:t>Does this map of London look</a:t>
            </a:r>
            <a:r>
              <a:rPr lang="en-US" baseline="0" dirty="0" smtClean="0"/>
              <a:t> like other maps you have seen of that city? What does its shape look like in terms of human anatomy? Can you connect the representation of the city to its function in the United Kingdom and the world?</a:t>
            </a:r>
            <a:endParaRPr lang="en-US" dirty="0" smtClean="0"/>
          </a:p>
          <a:p>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16</a:t>
            </a:fld>
            <a:endParaRPr lang="en-US"/>
          </a:p>
        </p:txBody>
      </p:sp>
    </p:spTree>
    <p:extLst>
      <p:ext uri="{BB962C8B-B14F-4D97-AF65-F5344CB8AC3E}">
        <p14:creationId xmlns:p14="http://schemas.microsoft.com/office/powerpoint/2010/main" val="3303038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www.jonathanferraragallery.com</a:t>
            </a:r>
            <a:r>
              <a:rPr lang="en-US" dirty="0" smtClean="0"/>
              <a:t>/artists/</a:t>
            </a:r>
            <a:r>
              <a:rPr lang="en-US" dirty="0" err="1" smtClean="0"/>
              <a:t>nikki-rosato</a:t>
            </a:r>
            <a:endParaRPr lang="en-US" dirty="0" smtClean="0"/>
          </a:p>
          <a:p>
            <a:r>
              <a:rPr lang="en-US" dirty="0" smtClean="0"/>
              <a:t>Image: http://as16online.blogspot.com/2012/01/featured-artist-</a:t>
            </a:r>
            <a:r>
              <a:rPr lang="en-US" dirty="0" err="1" smtClean="0"/>
              <a:t>nikki</a:t>
            </a:r>
            <a:r>
              <a:rPr lang="en-US" dirty="0" smtClean="0"/>
              <a:t>-</a:t>
            </a:r>
            <a:r>
              <a:rPr lang="en-US" dirty="0" err="1" smtClean="0"/>
              <a:t>rosato.html</a:t>
            </a:r>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17</a:t>
            </a:fld>
            <a:endParaRPr lang="en-US"/>
          </a:p>
        </p:txBody>
      </p:sp>
    </p:spTree>
    <p:extLst>
      <p:ext uri="{BB962C8B-B14F-4D97-AF65-F5344CB8AC3E}">
        <p14:creationId xmlns:p14="http://schemas.microsoft.com/office/powerpoint/2010/main" val="2216812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www.nikkirosato.com</a:t>
            </a:r>
            <a:r>
              <a:rPr lang="en-US" dirty="0" smtClean="0"/>
              <a:t>/cut-road-map/</a:t>
            </a:r>
          </a:p>
          <a:p>
            <a:r>
              <a:rPr lang="en-US" dirty="0" smtClean="0"/>
              <a:t>How do you think this work is created? What do the connecting lines mean in terms of human connectedness?</a:t>
            </a:r>
          </a:p>
          <a:p>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18</a:t>
            </a:fld>
            <a:endParaRPr lang="en-US"/>
          </a:p>
        </p:txBody>
      </p:sp>
    </p:spTree>
    <p:extLst>
      <p:ext uri="{BB962C8B-B14F-4D97-AF65-F5344CB8AC3E}">
        <p14:creationId xmlns:p14="http://schemas.microsoft.com/office/powerpoint/2010/main" val="3394767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sites</a:t>
            </a:r>
            <a:r>
              <a:rPr lang="en-US" baseline="0" dirty="0" smtClean="0"/>
              <a:t> does this map indicate? Answer: mineral deposits on the island of Cuba. How does the artist use the shape of the island to create his image? What kind of creature does it appear to be? What do you think its environment is—water, air, land?  Do you think the map says anything about how the artist views his native country?</a:t>
            </a:r>
            <a:endParaRPr lang="en-US" dirty="0" smtClean="0"/>
          </a:p>
          <a:p>
            <a:endParaRPr lang="en-US" dirty="0" smtClean="0"/>
          </a:p>
          <a:p>
            <a:r>
              <a:rPr lang="en-US" dirty="0" smtClean="0"/>
              <a:t>http://</a:t>
            </a:r>
            <a:r>
              <a:rPr lang="en-US" dirty="0" err="1" smtClean="0"/>
              <a:t>ibrahimmiranda.com</a:t>
            </a:r>
            <a:r>
              <a:rPr lang="en-US" dirty="0" smtClean="0"/>
              <a:t>/catalog-menu/mixed-media-menu/event/mixed-1999#0</a:t>
            </a:r>
          </a:p>
          <a:p>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20</a:t>
            </a:fld>
            <a:endParaRPr lang="en-US"/>
          </a:p>
        </p:txBody>
      </p:sp>
    </p:spTree>
    <p:extLst>
      <p:ext uri="{BB962C8B-B14F-4D97-AF65-F5344CB8AC3E}">
        <p14:creationId xmlns:p14="http://schemas.microsoft.com/office/powerpoint/2010/main" val="2313653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Otobong</a:t>
            </a:r>
            <a:r>
              <a:rPr lang="en-US" dirty="0" smtClean="0"/>
              <a:t> </a:t>
            </a:r>
            <a:r>
              <a:rPr lang="en-US" dirty="0" err="1" smtClean="0"/>
              <a:t>Nkanga</a:t>
            </a:r>
            <a:r>
              <a:rPr lang="en-US" dirty="0" smtClean="0"/>
              <a:t> explores the presences and remnants of colonial and post-colonial mining projects in West and South Africa, and their echoes in the migration of people.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photographs are images of the remains left behind of abandoned and emptied mines in Namibia, which caused significant changes to the physical landscape with their construction in the early 20</a:t>
            </a:r>
            <a:r>
              <a:rPr lang="en-US" baseline="30000" dirty="0" smtClean="0"/>
              <a:t>th</a:t>
            </a:r>
            <a:r>
              <a:rPr lang="en-US" baseline="0" dirty="0" smtClean="0"/>
              <a:t> century. These changes are like scars that not only are inscribe in the landscape, or bodies, but also become the legacy and weight that is inherited.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 do you think the figures mean? Do they remind you of marionettes? How would that idea connect to the overall composition and concept of the work?</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 does she use the idea of the map to establish the terrain for her concept and work?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Why do you think she used a tapestry for the background instead of a painting or another photograph?</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 do you think she means by the “weight” of scars?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r>
              <a:rPr lang="en-US" dirty="0" smtClean="0"/>
              <a:t>Image: http://</a:t>
            </a:r>
            <a:r>
              <a:rPr lang="en-US" dirty="0" err="1" smtClean="0"/>
              <a:t>www.fiac.com</a:t>
            </a:r>
            <a:r>
              <a:rPr lang="en-US" dirty="0" smtClean="0"/>
              <a:t>/</a:t>
            </a:r>
            <a:r>
              <a:rPr lang="en-US" dirty="0" err="1" smtClean="0"/>
              <a:t>galeries</a:t>
            </a:r>
            <a:r>
              <a:rPr lang="en-US" dirty="0" smtClean="0"/>
              <a:t>/</a:t>
            </a:r>
            <a:r>
              <a:rPr lang="en-US" dirty="0" err="1" smtClean="0"/>
              <a:t>in_situ_fabienne_leclerc</a:t>
            </a:r>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3</a:t>
            </a:fld>
            <a:endParaRPr lang="en-US"/>
          </a:p>
        </p:txBody>
      </p:sp>
    </p:spTree>
    <p:extLst>
      <p:ext uri="{BB962C8B-B14F-4D97-AF65-F5344CB8AC3E}">
        <p14:creationId xmlns:p14="http://schemas.microsoft.com/office/powerpoint/2010/main" val="2316393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a:t>
            </a:r>
            <a:r>
              <a:rPr lang="en-US" baseline="0" dirty="0" smtClean="0"/>
              <a:t> slide and the next, </a:t>
            </a:r>
            <a:r>
              <a:rPr lang="en-US" baseline="0" dirty="0" err="1" smtClean="0"/>
              <a:t>Nkanga</a:t>
            </a:r>
            <a:r>
              <a:rPr lang="en-US" baseline="0" dirty="0" smtClean="0"/>
              <a:t> constructs a kind of three dimensional map with topographical features such as trees and buildings.</a:t>
            </a:r>
          </a:p>
          <a:p>
            <a:r>
              <a:rPr lang="en-US" baseline="0" dirty="0" smtClean="0"/>
              <a:t>Why do you think that she included the long wooden “toothpicks” to the work. Does this connect to the title “the limits of mapping”?</a:t>
            </a:r>
          </a:p>
          <a:p>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 http://</a:t>
            </a:r>
            <a:r>
              <a:rPr lang="en-US" dirty="0" err="1" smtClean="0"/>
              <a:t>www.lumentravo.nl</a:t>
            </a:r>
            <a:r>
              <a:rPr lang="en-US" dirty="0" smtClean="0"/>
              <a:t>/</a:t>
            </a:r>
            <a:r>
              <a:rPr lang="en-US" dirty="0" err="1" smtClean="0"/>
              <a:t>wp</a:t>
            </a:r>
            <a:r>
              <a:rPr lang="en-US" dirty="0" smtClean="0"/>
              <a:t>/?p=449</a:t>
            </a:r>
          </a:p>
          <a:p>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4</a:t>
            </a:fld>
            <a:endParaRPr lang="en-US"/>
          </a:p>
        </p:txBody>
      </p:sp>
    </p:spTree>
    <p:extLst>
      <p:ext uri="{BB962C8B-B14F-4D97-AF65-F5344CB8AC3E}">
        <p14:creationId xmlns:p14="http://schemas.microsoft.com/office/powerpoint/2010/main" val="295884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image, the wooden pieces appear to connect to photographs of city</a:t>
            </a:r>
            <a:r>
              <a:rPr lang="en-US" baseline="0" dirty="0" smtClean="0"/>
              <a:t> streets. Do you think that she is trying to construct a kind of three dimensional map, one that tells a much fuller story about a place and its people than a two dimensional map?</a:t>
            </a:r>
          </a:p>
          <a:p>
            <a:r>
              <a:rPr lang="en-US" baseline="0" dirty="0" smtClean="0"/>
              <a:t>Do you have any ideas about what area/city/people she is dealing with here?</a:t>
            </a:r>
            <a:endParaRPr lang="en-US" dirty="0" smtClean="0"/>
          </a:p>
          <a:p>
            <a:endParaRPr lang="en-US" dirty="0" smtClean="0"/>
          </a:p>
          <a:p>
            <a:endParaRPr lang="en-US" dirty="0" smtClean="0"/>
          </a:p>
          <a:p>
            <a:endParaRPr lang="en-US" dirty="0" smtClean="0"/>
          </a:p>
          <a:p>
            <a:r>
              <a:rPr lang="en-US" dirty="0" smtClean="0"/>
              <a:t>Image: http://</a:t>
            </a:r>
            <a:r>
              <a:rPr lang="en-US" dirty="0" err="1" smtClean="0"/>
              <a:t>www.lumentravo.nl</a:t>
            </a:r>
            <a:r>
              <a:rPr lang="en-US" dirty="0" smtClean="0"/>
              <a:t>/</a:t>
            </a:r>
            <a:r>
              <a:rPr lang="en-US" dirty="0" err="1" smtClean="0"/>
              <a:t>wp</a:t>
            </a:r>
            <a:r>
              <a:rPr lang="en-US" dirty="0" smtClean="0"/>
              <a:t>/?p=449</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5</a:t>
            </a:fld>
            <a:endParaRPr lang="en-US"/>
          </a:p>
        </p:txBody>
      </p:sp>
    </p:spTree>
    <p:extLst>
      <p:ext uri="{BB962C8B-B14F-4D97-AF65-F5344CB8AC3E}">
        <p14:creationId xmlns:p14="http://schemas.microsoft.com/office/powerpoint/2010/main" val="619751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geography.about.com</a:t>
            </a:r>
            <a:r>
              <a:rPr lang="en-US" dirty="0" smtClean="0"/>
              <a:t>/od/</a:t>
            </a:r>
            <a:r>
              <a:rPr lang="en-US" dirty="0" err="1" smtClean="0"/>
              <a:t>understandmaps</a:t>
            </a:r>
            <a:r>
              <a:rPr lang="en-US" dirty="0" smtClean="0"/>
              <a:t>/a/</a:t>
            </a:r>
            <a:r>
              <a:rPr lang="en-US" dirty="0" err="1" smtClean="0"/>
              <a:t>whatisamap.htm</a:t>
            </a:r>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6</a:t>
            </a:fld>
            <a:endParaRPr lang="en-US"/>
          </a:p>
        </p:txBody>
      </p:sp>
    </p:spTree>
    <p:extLst>
      <p:ext uri="{BB962C8B-B14F-4D97-AF65-F5344CB8AC3E}">
        <p14:creationId xmlns:p14="http://schemas.microsoft.com/office/powerpoint/2010/main" val="2072266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www.moma.org</a:t>
            </a:r>
            <a:r>
              <a:rPr lang="en-US" dirty="0" smtClean="0"/>
              <a:t>/learn/</a:t>
            </a:r>
            <a:r>
              <a:rPr lang="en-US" dirty="0" err="1" smtClean="0"/>
              <a:t>moma_learning</a:t>
            </a:r>
            <a:r>
              <a:rPr lang="en-US" dirty="0" smtClean="0"/>
              <a:t>/themes/maps-borders-and-networks</a:t>
            </a:r>
          </a:p>
          <a:p>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7</a:t>
            </a:fld>
            <a:endParaRPr lang="en-US"/>
          </a:p>
        </p:txBody>
      </p:sp>
    </p:spTree>
    <p:extLst>
      <p:ext uri="{BB962C8B-B14F-4D97-AF65-F5344CB8AC3E}">
        <p14:creationId xmlns:p14="http://schemas.microsoft.com/office/powerpoint/2010/main" val="2517700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maps of Florida, made some 400 years apart. What do the differences tell you about Florida and its history? Who do you</a:t>
            </a:r>
            <a:r>
              <a:rPr lang="en-US" baseline="0" dirty="0" smtClean="0"/>
              <a:t> think the cartographers were/are? </a:t>
            </a:r>
            <a:r>
              <a:rPr lang="en-US" dirty="0" smtClean="0"/>
              <a:t>Can you imagine the differences in technical resources that</a:t>
            </a:r>
            <a:r>
              <a:rPr lang="en-US" baseline="0" dirty="0" smtClean="0"/>
              <a:t> the mapmakers had at their disposal?</a:t>
            </a:r>
            <a:endParaRPr lang="en-US" dirty="0" smtClean="0"/>
          </a:p>
          <a:p>
            <a:endParaRPr lang="en-US" dirty="0" smtClean="0"/>
          </a:p>
          <a:p>
            <a:r>
              <a:rPr lang="en-US" dirty="0" smtClean="0"/>
              <a:t>http://</a:t>
            </a:r>
            <a:r>
              <a:rPr lang="en-US" dirty="0" err="1" smtClean="0"/>
              <a:t>www.vintage</a:t>
            </a:r>
            <a:r>
              <a:rPr lang="en-US" dirty="0" smtClean="0"/>
              <a:t>-maps-</a:t>
            </a:r>
            <a:r>
              <a:rPr lang="en-US" dirty="0" err="1" smtClean="0"/>
              <a:t>prints.com</a:t>
            </a:r>
            <a:r>
              <a:rPr lang="en-US" dirty="0" smtClean="0"/>
              <a:t>/products/old-map-of-america-florida-discoveries-1584</a:t>
            </a:r>
          </a:p>
          <a:p>
            <a:r>
              <a:rPr lang="en-US" dirty="0" smtClean="0"/>
              <a:t>http://</a:t>
            </a:r>
            <a:r>
              <a:rPr lang="en-US" dirty="0" err="1" smtClean="0"/>
              <a:t>www.yellowmaps.com</a:t>
            </a:r>
            <a:r>
              <a:rPr lang="en-US" dirty="0" smtClean="0"/>
              <a:t>/map/florida-reference-map-482.htm</a:t>
            </a:r>
          </a:p>
        </p:txBody>
      </p:sp>
      <p:sp>
        <p:nvSpPr>
          <p:cNvPr id="4" name="Slide Number Placeholder 3"/>
          <p:cNvSpPr>
            <a:spLocks noGrp="1"/>
          </p:cNvSpPr>
          <p:nvPr>
            <p:ph type="sldNum" sz="quarter" idx="10"/>
          </p:nvPr>
        </p:nvSpPr>
        <p:spPr/>
        <p:txBody>
          <a:bodyPr/>
          <a:lstStyle/>
          <a:p>
            <a:fld id="{38456AD3-EFD2-3F40-AC25-115F673B09C4}" type="slidenum">
              <a:rPr lang="en-US" smtClean="0"/>
              <a:t>8</a:t>
            </a:fld>
            <a:endParaRPr lang="en-US"/>
          </a:p>
        </p:txBody>
      </p:sp>
    </p:spTree>
    <p:extLst>
      <p:ext uri="{BB962C8B-B14F-4D97-AF65-F5344CB8AC3E}">
        <p14:creationId xmlns:p14="http://schemas.microsoft.com/office/powerpoint/2010/main" val="2757020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view of Florida from</a:t>
            </a:r>
            <a:r>
              <a:rPr lang="en-US" baseline="0" dirty="0" smtClean="0"/>
              <a:t> space. What does a comparison of the three maps of Florida tell you about map making? What kinds of subjective views can you interpret from viewing the different maps? Does any one of them give you a complete picture of Florida, its geography and flora and fauna. its people, its history?</a:t>
            </a:r>
          </a:p>
          <a:p>
            <a:r>
              <a:rPr lang="en-US" dirty="0" smtClean="0"/>
              <a:t>http://</a:t>
            </a:r>
            <a:r>
              <a:rPr lang="en-US" dirty="0" err="1" smtClean="0"/>
              <a:t>www.mcmahanphoto.com</a:t>
            </a:r>
            <a:r>
              <a:rPr lang="en-US" dirty="0" smtClean="0"/>
              <a:t>/ns163.html</a:t>
            </a:r>
          </a:p>
          <a:p>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9</a:t>
            </a:fld>
            <a:endParaRPr lang="en-US"/>
          </a:p>
        </p:txBody>
      </p:sp>
    </p:spTree>
    <p:extLst>
      <p:ext uri="{BB962C8B-B14F-4D97-AF65-F5344CB8AC3E}">
        <p14:creationId xmlns:p14="http://schemas.microsoft.com/office/powerpoint/2010/main" val="349082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www.moma.org</a:t>
            </a:r>
            <a:r>
              <a:rPr lang="en-US" dirty="0" smtClean="0"/>
              <a:t>/learn/</a:t>
            </a:r>
            <a:r>
              <a:rPr lang="en-US" dirty="0" err="1" smtClean="0"/>
              <a:t>moma_learning</a:t>
            </a:r>
            <a:r>
              <a:rPr lang="en-US" dirty="0" smtClean="0"/>
              <a:t>/themes/maps-borders-and-networks</a:t>
            </a:r>
          </a:p>
          <a:p>
            <a:endParaRPr lang="en-US" dirty="0"/>
          </a:p>
        </p:txBody>
      </p:sp>
      <p:sp>
        <p:nvSpPr>
          <p:cNvPr id="4" name="Slide Number Placeholder 3"/>
          <p:cNvSpPr>
            <a:spLocks noGrp="1"/>
          </p:cNvSpPr>
          <p:nvPr>
            <p:ph type="sldNum" sz="quarter" idx="10"/>
          </p:nvPr>
        </p:nvSpPr>
        <p:spPr/>
        <p:txBody>
          <a:bodyPr/>
          <a:lstStyle/>
          <a:p>
            <a:fld id="{38456AD3-EFD2-3F40-AC25-115F673B09C4}" type="slidenum">
              <a:rPr lang="en-US" smtClean="0"/>
              <a:t>10</a:t>
            </a:fld>
            <a:endParaRPr lang="en-US"/>
          </a:p>
        </p:txBody>
      </p:sp>
    </p:spTree>
    <p:extLst>
      <p:ext uri="{BB962C8B-B14F-4D97-AF65-F5344CB8AC3E}">
        <p14:creationId xmlns:p14="http://schemas.microsoft.com/office/powerpoint/2010/main" val="255735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E24F5B-D5B5-B74C-822D-AC020BFF6B76}"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24FE4-E6DD-6147-9F5D-FB46685057C9}" type="slidenum">
              <a:rPr lang="en-US" smtClean="0"/>
              <a:t>‹#›</a:t>
            </a:fld>
            <a:endParaRPr lang="en-US"/>
          </a:p>
        </p:txBody>
      </p:sp>
    </p:spTree>
    <p:extLst>
      <p:ext uri="{BB962C8B-B14F-4D97-AF65-F5344CB8AC3E}">
        <p14:creationId xmlns:p14="http://schemas.microsoft.com/office/powerpoint/2010/main" val="277121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E24F5B-D5B5-B74C-822D-AC020BFF6B76}"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24FE4-E6DD-6147-9F5D-FB46685057C9}" type="slidenum">
              <a:rPr lang="en-US" smtClean="0"/>
              <a:t>‹#›</a:t>
            </a:fld>
            <a:endParaRPr lang="en-US"/>
          </a:p>
        </p:txBody>
      </p:sp>
    </p:spTree>
    <p:extLst>
      <p:ext uri="{BB962C8B-B14F-4D97-AF65-F5344CB8AC3E}">
        <p14:creationId xmlns:p14="http://schemas.microsoft.com/office/powerpoint/2010/main" val="147700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E24F5B-D5B5-B74C-822D-AC020BFF6B76}"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24FE4-E6DD-6147-9F5D-FB46685057C9}" type="slidenum">
              <a:rPr lang="en-US" smtClean="0"/>
              <a:t>‹#›</a:t>
            </a:fld>
            <a:endParaRPr lang="en-US"/>
          </a:p>
        </p:txBody>
      </p:sp>
    </p:spTree>
    <p:extLst>
      <p:ext uri="{BB962C8B-B14F-4D97-AF65-F5344CB8AC3E}">
        <p14:creationId xmlns:p14="http://schemas.microsoft.com/office/powerpoint/2010/main" val="157229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E24F5B-D5B5-B74C-822D-AC020BFF6B76}"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24FE4-E6DD-6147-9F5D-FB46685057C9}" type="slidenum">
              <a:rPr lang="en-US" smtClean="0"/>
              <a:t>‹#›</a:t>
            </a:fld>
            <a:endParaRPr lang="en-US"/>
          </a:p>
        </p:txBody>
      </p:sp>
    </p:spTree>
    <p:extLst>
      <p:ext uri="{BB962C8B-B14F-4D97-AF65-F5344CB8AC3E}">
        <p14:creationId xmlns:p14="http://schemas.microsoft.com/office/powerpoint/2010/main" val="3920228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E24F5B-D5B5-B74C-822D-AC020BFF6B76}"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24FE4-E6DD-6147-9F5D-FB46685057C9}" type="slidenum">
              <a:rPr lang="en-US" smtClean="0"/>
              <a:t>‹#›</a:t>
            </a:fld>
            <a:endParaRPr lang="en-US"/>
          </a:p>
        </p:txBody>
      </p:sp>
    </p:spTree>
    <p:extLst>
      <p:ext uri="{BB962C8B-B14F-4D97-AF65-F5344CB8AC3E}">
        <p14:creationId xmlns:p14="http://schemas.microsoft.com/office/powerpoint/2010/main" val="963913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E24F5B-D5B5-B74C-822D-AC020BFF6B76}"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24FE4-E6DD-6147-9F5D-FB46685057C9}" type="slidenum">
              <a:rPr lang="en-US" smtClean="0"/>
              <a:t>‹#›</a:t>
            </a:fld>
            <a:endParaRPr lang="en-US"/>
          </a:p>
        </p:txBody>
      </p:sp>
    </p:spTree>
    <p:extLst>
      <p:ext uri="{BB962C8B-B14F-4D97-AF65-F5344CB8AC3E}">
        <p14:creationId xmlns:p14="http://schemas.microsoft.com/office/powerpoint/2010/main" val="31781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E24F5B-D5B5-B74C-822D-AC020BFF6B76}" type="datetimeFigureOut">
              <a:rPr lang="en-US" smtClean="0"/>
              <a:t>10/25/16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E24FE4-E6DD-6147-9F5D-FB46685057C9}" type="slidenum">
              <a:rPr lang="en-US" smtClean="0"/>
              <a:t>‹#›</a:t>
            </a:fld>
            <a:endParaRPr lang="en-US"/>
          </a:p>
        </p:txBody>
      </p:sp>
    </p:spTree>
    <p:extLst>
      <p:ext uri="{BB962C8B-B14F-4D97-AF65-F5344CB8AC3E}">
        <p14:creationId xmlns:p14="http://schemas.microsoft.com/office/powerpoint/2010/main" val="3931171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E24F5B-D5B5-B74C-822D-AC020BFF6B76}" type="datetimeFigureOut">
              <a:rPr lang="en-US" smtClean="0"/>
              <a:t>10/25/16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E24FE4-E6DD-6147-9F5D-FB46685057C9}" type="slidenum">
              <a:rPr lang="en-US" smtClean="0"/>
              <a:t>‹#›</a:t>
            </a:fld>
            <a:endParaRPr lang="en-US"/>
          </a:p>
        </p:txBody>
      </p:sp>
    </p:spTree>
    <p:extLst>
      <p:ext uri="{BB962C8B-B14F-4D97-AF65-F5344CB8AC3E}">
        <p14:creationId xmlns:p14="http://schemas.microsoft.com/office/powerpoint/2010/main" val="338077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E24F5B-D5B5-B74C-822D-AC020BFF6B76}" type="datetimeFigureOut">
              <a:rPr lang="en-US" smtClean="0"/>
              <a:t>10/25/16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E24FE4-E6DD-6147-9F5D-FB46685057C9}" type="slidenum">
              <a:rPr lang="en-US" smtClean="0"/>
              <a:t>‹#›</a:t>
            </a:fld>
            <a:endParaRPr lang="en-US"/>
          </a:p>
        </p:txBody>
      </p:sp>
    </p:spTree>
    <p:extLst>
      <p:ext uri="{BB962C8B-B14F-4D97-AF65-F5344CB8AC3E}">
        <p14:creationId xmlns:p14="http://schemas.microsoft.com/office/powerpoint/2010/main" val="3182284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E24F5B-D5B5-B74C-822D-AC020BFF6B76}"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24FE4-E6DD-6147-9F5D-FB46685057C9}" type="slidenum">
              <a:rPr lang="en-US" smtClean="0"/>
              <a:t>‹#›</a:t>
            </a:fld>
            <a:endParaRPr lang="en-US"/>
          </a:p>
        </p:txBody>
      </p:sp>
    </p:spTree>
    <p:extLst>
      <p:ext uri="{BB962C8B-B14F-4D97-AF65-F5344CB8AC3E}">
        <p14:creationId xmlns:p14="http://schemas.microsoft.com/office/powerpoint/2010/main" val="209003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E24F5B-D5B5-B74C-822D-AC020BFF6B76}"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24FE4-E6DD-6147-9F5D-FB46685057C9}" type="slidenum">
              <a:rPr lang="en-US" smtClean="0"/>
              <a:t>‹#›</a:t>
            </a:fld>
            <a:endParaRPr lang="en-US"/>
          </a:p>
        </p:txBody>
      </p:sp>
    </p:spTree>
    <p:extLst>
      <p:ext uri="{BB962C8B-B14F-4D97-AF65-F5344CB8AC3E}">
        <p14:creationId xmlns:p14="http://schemas.microsoft.com/office/powerpoint/2010/main" val="37180520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E24F5B-D5B5-B74C-822D-AC020BFF6B76}" type="datetimeFigureOut">
              <a:rPr lang="en-US" smtClean="0"/>
              <a:t>10/25/16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24FE4-E6DD-6147-9F5D-FB46685057C9}" type="slidenum">
              <a:rPr lang="en-US" smtClean="0"/>
              <a:t>‹#›</a:t>
            </a:fld>
            <a:endParaRPr lang="en-US"/>
          </a:p>
        </p:txBody>
      </p:sp>
    </p:spTree>
    <p:extLst>
      <p:ext uri="{BB962C8B-B14F-4D97-AF65-F5344CB8AC3E}">
        <p14:creationId xmlns:p14="http://schemas.microsoft.com/office/powerpoint/2010/main" val="388620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Artists who Map</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Cartography in the work of </a:t>
            </a:r>
          </a:p>
          <a:p>
            <a:r>
              <a:rPr lang="en-US" dirty="0" err="1" smtClean="0"/>
              <a:t>Otobong</a:t>
            </a:r>
            <a:r>
              <a:rPr lang="en-US" dirty="0" smtClean="0"/>
              <a:t> </a:t>
            </a:r>
            <a:r>
              <a:rPr lang="en-US" dirty="0" err="1" smtClean="0"/>
              <a:t>Nkanga</a:t>
            </a:r>
            <a:r>
              <a:rPr lang="en-US" dirty="0" smtClean="0"/>
              <a:t>, </a:t>
            </a:r>
            <a:r>
              <a:rPr lang="en-US" dirty="0" err="1" smtClean="0"/>
              <a:t>Alighiero</a:t>
            </a:r>
            <a:r>
              <a:rPr lang="en-US" dirty="0" smtClean="0"/>
              <a:t> e </a:t>
            </a:r>
            <a:r>
              <a:rPr lang="en-US" dirty="0" err="1" smtClean="0"/>
              <a:t>Boetti</a:t>
            </a:r>
            <a:r>
              <a:rPr lang="en-US" dirty="0" smtClean="0"/>
              <a:t>, </a:t>
            </a:r>
            <a:r>
              <a:rPr lang="en-US" dirty="0" err="1" smtClean="0"/>
              <a:t>Olafur</a:t>
            </a:r>
            <a:r>
              <a:rPr lang="en-US" dirty="0" smtClean="0"/>
              <a:t> </a:t>
            </a:r>
            <a:r>
              <a:rPr lang="en-US" dirty="0" err="1" smtClean="0"/>
              <a:t>Eliasson</a:t>
            </a:r>
            <a:r>
              <a:rPr lang="en-US" dirty="0" smtClean="0"/>
              <a:t>, Kathy Prendergast, Nikki </a:t>
            </a:r>
            <a:r>
              <a:rPr lang="en-US" dirty="0" err="1" smtClean="0"/>
              <a:t>Rosato</a:t>
            </a:r>
            <a:r>
              <a:rPr lang="en-US" dirty="0" smtClean="0"/>
              <a:t> and Ibrahim Miranda </a:t>
            </a:r>
            <a:endParaRPr lang="en-US" dirty="0"/>
          </a:p>
        </p:txBody>
      </p:sp>
    </p:spTree>
    <p:extLst>
      <p:ext uri="{BB962C8B-B14F-4D97-AF65-F5344CB8AC3E}">
        <p14:creationId xmlns:p14="http://schemas.microsoft.com/office/powerpoint/2010/main" val="360146277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Artists use maps to tell stories about themselves and their views of the world</a:t>
            </a:r>
            <a:endParaRPr lang="en-US" sz="3200" dirty="0"/>
          </a:p>
        </p:txBody>
      </p:sp>
      <p:sp>
        <p:nvSpPr>
          <p:cNvPr id="3" name="Content Placeholder 2"/>
          <p:cNvSpPr>
            <a:spLocks noGrp="1"/>
          </p:cNvSpPr>
          <p:nvPr>
            <p:ph idx="1"/>
          </p:nvPr>
        </p:nvSpPr>
        <p:spPr>
          <a:xfrm>
            <a:off x="457200" y="1959149"/>
            <a:ext cx="8229600" cy="4525963"/>
          </a:xfrm>
        </p:spPr>
        <p:txBody>
          <a:bodyPr/>
          <a:lstStyle/>
          <a:p>
            <a:pPr marL="0" indent="0">
              <a:buNone/>
            </a:pPr>
            <a:r>
              <a:rPr lang="en-US" dirty="0" smtClean="0"/>
              <a:t>Additionally, maps change over time: Borders and boundaries are constantly in flux, shifting along political lines and in response to changes in international relationships. Many artists have used maps to tell wide-ranging stories about </a:t>
            </a:r>
            <a:r>
              <a:rPr lang="en-US" b="1" dirty="0" smtClean="0"/>
              <a:t>conflict, migration, identity</a:t>
            </a:r>
            <a:r>
              <a:rPr lang="en-US" dirty="0" smtClean="0"/>
              <a:t>, and </a:t>
            </a:r>
            <a:r>
              <a:rPr lang="en-US" b="1" dirty="0" smtClean="0"/>
              <a:t>social, cultural, or political networks</a:t>
            </a:r>
            <a:r>
              <a:rPr lang="en-US" dirty="0" smtClean="0"/>
              <a:t>.</a:t>
            </a:r>
          </a:p>
          <a:p>
            <a:endParaRPr lang="en-US" dirty="0"/>
          </a:p>
        </p:txBody>
      </p:sp>
    </p:spTree>
    <p:extLst>
      <p:ext uri="{BB962C8B-B14F-4D97-AF65-F5344CB8AC3E}">
        <p14:creationId xmlns:p14="http://schemas.microsoft.com/office/powerpoint/2010/main" val="10184333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2817"/>
            <a:ext cx="8229600" cy="1143000"/>
          </a:xfrm>
        </p:spPr>
        <p:txBody>
          <a:bodyPr/>
          <a:lstStyle/>
          <a:p>
            <a:r>
              <a:rPr lang="en-US" dirty="0" err="1" smtClean="0"/>
              <a:t>Alighiero</a:t>
            </a:r>
            <a:r>
              <a:rPr lang="en-US" dirty="0" smtClean="0"/>
              <a:t> e </a:t>
            </a:r>
            <a:r>
              <a:rPr lang="en-US" dirty="0" err="1" smtClean="0"/>
              <a:t>Boetti</a:t>
            </a:r>
            <a:r>
              <a:rPr lang="en-US" dirty="0" smtClean="0"/>
              <a:t> </a:t>
            </a:r>
            <a:endParaRPr lang="en-US" dirty="0"/>
          </a:p>
        </p:txBody>
      </p:sp>
      <p:sp>
        <p:nvSpPr>
          <p:cNvPr id="5" name="Content Placeholder 4"/>
          <p:cNvSpPr>
            <a:spLocks noGrp="1"/>
          </p:cNvSpPr>
          <p:nvPr>
            <p:ph idx="1"/>
          </p:nvPr>
        </p:nvSpPr>
        <p:spPr>
          <a:xfrm>
            <a:off x="3699704" y="1185817"/>
            <a:ext cx="4987095" cy="4525963"/>
          </a:xfrm>
        </p:spPr>
        <p:txBody>
          <a:bodyPr>
            <a:noAutofit/>
          </a:bodyPr>
          <a:lstStyle/>
          <a:p>
            <a:r>
              <a:rPr lang="en-US" sz="2400" dirty="0" smtClean="0"/>
              <a:t>Italian, 1940-1994</a:t>
            </a:r>
          </a:p>
          <a:p>
            <a:r>
              <a:rPr lang="en-US" sz="2400" dirty="0" smtClean="0"/>
              <a:t>One of the chief artists of the </a:t>
            </a:r>
            <a:r>
              <a:rPr lang="en-US" sz="2400" dirty="0" err="1" smtClean="0"/>
              <a:t>avant</a:t>
            </a:r>
            <a:r>
              <a:rPr lang="en-US" sz="2400" dirty="0" smtClean="0"/>
              <a:t> </a:t>
            </a:r>
            <a:r>
              <a:rPr lang="en-US" sz="2400" dirty="0" err="1" smtClean="0"/>
              <a:t>garde</a:t>
            </a:r>
            <a:r>
              <a:rPr lang="en-US" sz="2400" dirty="0" smtClean="0"/>
              <a:t> Arte </a:t>
            </a:r>
            <a:r>
              <a:rPr lang="en-US" sz="2400" dirty="0" err="1" smtClean="0"/>
              <a:t>Povera</a:t>
            </a:r>
            <a:r>
              <a:rPr lang="en-US" sz="2400" dirty="0" smtClean="0"/>
              <a:t> movement (1960s-1970s), meaning ‘poor art’ art made of simple everyday materials evoking a pre industrial age</a:t>
            </a:r>
          </a:p>
          <a:p>
            <a:r>
              <a:rPr lang="en-US" sz="2400" dirty="0" smtClean="0"/>
              <a:t>Diverse interests in philosophy, alchemy, </a:t>
            </a:r>
            <a:r>
              <a:rPr lang="en-US" sz="2400" dirty="0" err="1" smtClean="0"/>
              <a:t>esoterics</a:t>
            </a:r>
            <a:r>
              <a:rPr lang="en-US" sz="2400" dirty="0" smtClean="0"/>
              <a:t>, non western cultures, travel</a:t>
            </a:r>
          </a:p>
          <a:p>
            <a:r>
              <a:rPr lang="en-US" sz="2400" dirty="0" smtClean="0"/>
              <a:t>Worked with women embroiders in Afghanistan</a:t>
            </a:r>
          </a:p>
          <a:p>
            <a:r>
              <a:rPr lang="en-US" sz="2400" dirty="0" smtClean="0"/>
              <a:t>Work in prestigious public and private collections worldwide</a:t>
            </a:r>
            <a:endParaRPr lang="en-US" sz="2400" dirty="0"/>
          </a:p>
        </p:txBody>
      </p:sp>
      <p:pic>
        <p:nvPicPr>
          <p:cNvPr id="6" name="Picture 5"/>
          <p:cNvPicPr>
            <a:picLocks noChangeAspect="1"/>
          </p:cNvPicPr>
          <p:nvPr/>
        </p:nvPicPr>
        <p:blipFill>
          <a:blip r:embed="rId3"/>
          <a:stretch>
            <a:fillRect/>
          </a:stretch>
        </p:blipFill>
        <p:spPr>
          <a:xfrm>
            <a:off x="162260" y="1185817"/>
            <a:ext cx="3411085" cy="5080511"/>
          </a:xfrm>
          <a:prstGeom prst="rect">
            <a:avLst/>
          </a:prstGeom>
        </p:spPr>
      </p:pic>
    </p:spTree>
    <p:extLst>
      <p:ext uri="{BB962C8B-B14F-4D97-AF65-F5344CB8AC3E}">
        <p14:creationId xmlns:p14="http://schemas.microsoft.com/office/powerpoint/2010/main" val="37299415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l="-9508" r="-9508"/>
          <a:stretch>
            <a:fillRect/>
          </a:stretch>
        </p:blipFill>
        <p:spPr>
          <a:xfrm>
            <a:off x="-371092" y="122986"/>
            <a:ext cx="9993334" cy="5495949"/>
          </a:xfrm>
        </p:spPr>
      </p:pic>
      <p:sp>
        <p:nvSpPr>
          <p:cNvPr id="3" name="TextBox 2"/>
          <p:cNvSpPr txBox="1"/>
          <p:nvPr/>
        </p:nvSpPr>
        <p:spPr>
          <a:xfrm>
            <a:off x="2350323" y="5795133"/>
            <a:ext cx="4657382" cy="923330"/>
          </a:xfrm>
          <a:prstGeom prst="rect">
            <a:avLst/>
          </a:prstGeom>
          <a:noFill/>
        </p:spPr>
        <p:txBody>
          <a:bodyPr wrap="none" rtlCol="0">
            <a:spAutoFit/>
          </a:bodyPr>
          <a:lstStyle/>
          <a:p>
            <a:pPr algn="ctr"/>
            <a:r>
              <a:rPr lang="en-US" b="1" dirty="0" err="1" smtClean="0"/>
              <a:t>Alighiero</a:t>
            </a:r>
            <a:r>
              <a:rPr lang="en-US" b="1" dirty="0" smtClean="0"/>
              <a:t> e </a:t>
            </a:r>
            <a:r>
              <a:rPr lang="en-US" b="1" dirty="0" err="1" smtClean="0"/>
              <a:t>Boetti</a:t>
            </a:r>
            <a:endParaRPr lang="en-US" b="1" dirty="0" smtClean="0"/>
          </a:p>
          <a:p>
            <a:pPr algn="ctr"/>
            <a:r>
              <a:rPr lang="en-US" dirty="0" err="1" smtClean="0"/>
              <a:t>Mappa</a:t>
            </a:r>
            <a:r>
              <a:rPr lang="en-US" dirty="0" smtClean="0"/>
              <a:t> del </a:t>
            </a:r>
            <a:r>
              <a:rPr lang="en-US" dirty="0" err="1" smtClean="0"/>
              <a:t>mondo</a:t>
            </a:r>
            <a:r>
              <a:rPr lang="en-US" dirty="0" smtClean="0"/>
              <a:t> (Map of the World), 1971-72</a:t>
            </a:r>
          </a:p>
          <a:p>
            <a:pPr algn="ctr"/>
            <a:r>
              <a:rPr lang="en-US" dirty="0" smtClean="0"/>
              <a:t>Embroidery on cloth</a:t>
            </a:r>
            <a:endParaRPr lang="en-US" dirty="0"/>
          </a:p>
        </p:txBody>
      </p:sp>
    </p:spTree>
    <p:extLst>
      <p:ext uri="{BB962C8B-B14F-4D97-AF65-F5344CB8AC3E}">
        <p14:creationId xmlns:p14="http://schemas.microsoft.com/office/powerpoint/2010/main" val="27833627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Olafur</a:t>
            </a:r>
            <a:r>
              <a:rPr lang="en-US" dirty="0" smtClean="0"/>
              <a:t> </a:t>
            </a:r>
            <a:r>
              <a:rPr lang="en-US" dirty="0" err="1" smtClean="0"/>
              <a:t>Eliasson</a:t>
            </a:r>
            <a:endParaRPr lang="en-US" dirty="0"/>
          </a:p>
        </p:txBody>
      </p:sp>
      <p:sp>
        <p:nvSpPr>
          <p:cNvPr id="3" name="Content Placeholder 2"/>
          <p:cNvSpPr>
            <a:spLocks noGrp="1"/>
          </p:cNvSpPr>
          <p:nvPr>
            <p:ph idx="1"/>
          </p:nvPr>
        </p:nvSpPr>
        <p:spPr>
          <a:xfrm>
            <a:off x="4233416" y="1313120"/>
            <a:ext cx="4453384" cy="4813043"/>
          </a:xfrm>
        </p:spPr>
        <p:txBody>
          <a:bodyPr>
            <a:normAutofit fontScale="77500" lnSpcReduction="20000"/>
          </a:bodyPr>
          <a:lstStyle/>
          <a:p>
            <a:r>
              <a:rPr lang="en-US" dirty="0" smtClean="0"/>
              <a:t>B. 1967 Copenhagen, Denmark</a:t>
            </a:r>
          </a:p>
          <a:p>
            <a:r>
              <a:rPr lang="en-US" dirty="0" smtClean="0"/>
              <a:t>Studied at Royal Danish Academy of Art</a:t>
            </a:r>
          </a:p>
          <a:p>
            <a:r>
              <a:rPr lang="en-US" dirty="0" smtClean="0"/>
              <a:t>Professor Berlin University of the Arts</a:t>
            </a:r>
          </a:p>
          <a:p>
            <a:r>
              <a:rPr lang="en-US" dirty="0"/>
              <a:t>Throughout the past two decades, </a:t>
            </a:r>
            <a:r>
              <a:rPr lang="en-US" dirty="0" err="1"/>
              <a:t>Olafur</a:t>
            </a:r>
            <a:r>
              <a:rPr lang="en-US" dirty="0"/>
              <a:t> </a:t>
            </a:r>
            <a:r>
              <a:rPr lang="en-US" dirty="0" err="1"/>
              <a:t>Eliasson’s</a:t>
            </a:r>
            <a:r>
              <a:rPr lang="en-US" dirty="0"/>
              <a:t> installations, paintings, photography, films, and public projects have served as tools for exploring the cognitive and cultural conditions that inform our perception.</a:t>
            </a:r>
          </a:p>
        </p:txBody>
      </p:sp>
      <p:pic>
        <p:nvPicPr>
          <p:cNvPr id="6" name="Picture 5"/>
          <p:cNvPicPr>
            <a:picLocks noChangeAspect="1"/>
          </p:cNvPicPr>
          <p:nvPr/>
        </p:nvPicPr>
        <p:blipFill>
          <a:blip r:embed="rId3"/>
          <a:stretch>
            <a:fillRect/>
          </a:stretch>
        </p:blipFill>
        <p:spPr>
          <a:xfrm>
            <a:off x="457200" y="2052198"/>
            <a:ext cx="3272036" cy="3272036"/>
          </a:xfrm>
          <a:prstGeom prst="rect">
            <a:avLst/>
          </a:prstGeom>
        </p:spPr>
      </p:pic>
    </p:spTree>
    <p:extLst>
      <p:ext uri="{BB962C8B-B14F-4D97-AF65-F5344CB8AC3E}">
        <p14:creationId xmlns:p14="http://schemas.microsoft.com/office/powerpoint/2010/main" val="41009301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50870"/>
            <a:ext cx="9144000" cy="5560695"/>
          </a:xfrm>
          <a:prstGeom prst="rect">
            <a:avLst/>
          </a:prstGeom>
        </p:spPr>
      </p:pic>
      <p:sp>
        <p:nvSpPr>
          <p:cNvPr id="5" name="TextBox 4"/>
          <p:cNvSpPr txBox="1"/>
          <p:nvPr/>
        </p:nvSpPr>
        <p:spPr>
          <a:xfrm>
            <a:off x="1684194" y="6126163"/>
            <a:ext cx="5981125" cy="646331"/>
          </a:xfrm>
          <a:prstGeom prst="rect">
            <a:avLst/>
          </a:prstGeom>
          <a:noFill/>
        </p:spPr>
        <p:txBody>
          <a:bodyPr wrap="none" rtlCol="0">
            <a:spAutoFit/>
          </a:bodyPr>
          <a:lstStyle/>
          <a:p>
            <a:pPr algn="ctr"/>
            <a:r>
              <a:rPr lang="en-US" b="1" dirty="0" err="1" smtClean="0"/>
              <a:t>Olafur</a:t>
            </a:r>
            <a:r>
              <a:rPr lang="en-US" b="1" dirty="0" smtClean="0"/>
              <a:t> </a:t>
            </a:r>
            <a:r>
              <a:rPr lang="en-US" b="1" dirty="0" err="1" smtClean="0"/>
              <a:t>Eliasson</a:t>
            </a:r>
            <a:r>
              <a:rPr lang="en-US" dirty="0" smtClean="0"/>
              <a:t>, </a:t>
            </a:r>
            <a:r>
              <a:rPr lang="en-US" i="1" dirty="0" smtClean="0"/>
              <a:t>Daylight Map</a:t>
            </a:r>
            <a:r>
              <a:rPr lang="en-US" dirty="0" smtClean="0"/>
              <a:t>, 2006</a:t>
            </a:r>
          </a:p>
          <a:p>
            <a:pPr algn="ctr"/>
            <a:r>
              <a:rPr lang="en-US" dirty="0" smtClean="0"/>
              <a:t>Neon, </a:t>
            </a:r>
            <a:r>
              <a:rPr lang="en-US" dirty="0" err="1" smtClean="0"/>
              <a:t>sintra</a:t>
            </a:r>
            <a:r>
              <a:rPr lang="en-US" dirty="0" smtClean="0"/>
              <a:t> box, transformers, controllers, sequencer, timers</a:t>
            </a:r>
            <a:endParaRPr lang="en-US" dirty="0"/>
          </a:p>
        </p:txBody>
      </p:sp>
    </p:spTree>
    <p:extLst>
      <p:ext uri="{BB962C8B-B14F-4D97-AF65-F5344CB8AC3E}">
        <p14:creationId xmlns:p14="http://schemas.microsoft.com/office/powerpoint/2010/main" val="2895112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Kathy Prendergast</a:t>
            </a:r>
            <a:endParaRPr lang="en-US" dirty="0"/>
          </a:p>
        </p:txBody>
      </p:sp>
      <p:sp>
        <p:nvSpPr>
          <p:cNvPr id="3" name="Content Placeholder 2"/>
          <p:cNvSpPr>
            <a:spLocks noGrp="1"/>
          </p:cNvSpPr>
          <p:nvPr>
            <p:ph idx="1"/>
          </p:nvPr>
        </p:nvSpPr>
        <p:spPr>
          <a:xfrm>
            <a:off x="4398448" y="1682549"/>
            <a:ext cx="4288352" cy="4708525"/>
          </a:xfrm>
        </p:spPr>
        <p:txBody>
          <a:bodyPr>
            <a:normAutofit fontScale="70000" lnSpcReduction="20000"/>
          </a:bodyPr>
          <a:lstStyle/>
          <a:p>
            <a:r>
              <a:rPr lang="en-US" dirty="0" smtClean="0"/>
              <a:t>Born 1958, Dublin, Ireland.</a:t>
            </a:r>
          </a:p>
          <a:p>
            <a:r>
              <a:rPr lang="en-US" dirty="0" smtClean="0"/>
              <a:t>Educated at National Academy of Arts Dublin and Royal Academy of Art, London</a:t>
            </a:r>
          </a:p>
          <a:p>
            <a:r>
              <a:rPr lang="en-US" dirty="0" smtClean="0"/>
              <a:t>Her work </a:t>
            </a:r>
            <a:r>
              <a:rPr lang="en-US" dirty="0"/>
              <a:t>has persistently revolved around a potent cluster of issues chief among which are sexuality, identity, landscape, mapping and power. She came to widespread attention for her monumental project, ‘City Drawings’ for which she won the Best Young Artist Award at the Venice Biennale 1995.</a:t>
            </a:r>
          </a:p>
        </p:txBody>
      </p:sp>
      <p:pic>
        <p:nvPicPr>
          <p:cNvPr id="5" name="Picture 4"/>
          <p:cNvPicPr>
            <a:picLocks noChangeAspect="1"/>
          </p:cNvPicPr>
          <p:nvPr/>
        </p:nvPicPr>
        <p:blipFill>
          <a:blip r:embed="rId3"/>
          <a:stretch>
            <a:fillRect/>
          </a:stretch>
        </p:blipFill>
        <p:spPr>
          <a:xfrm>
            <a:off x="86103" y="2067246"/>
            <a:ext cx="4235539" cy="2819281"/>
          </a:xfrm>
          <a:prstGeom prst="rect">
            <a:avLst/>
          </a:prstGeom>
        </p:spPr>
      </p:pic>
      <p:sp>
        <p:nvSpPr>
          <p:cNvPr id="6" name="TextBox 5"/>
          <p:cNvSpPr txBox="1"/>
          <p:nvPr/>
        </p:nvSpPr>
        <p:spPr>
          <a:xfrm>
            <a:off x="530971" y="5467744"/>
            <a:ext cx="2275119" cy="923330"/>
          </a:xfrm>
          <a:prstGeom prst="rect">
            <a:avLst/>
          </a:prstGeom>
          <a:noFill/>
        </p:spPr>
        <p:txBody>
          <a:bodyPr wrap="none" rtlCol="0">
            <a:spAutoFit/>
          </a:bodyPr>
          <a:lstStyle/>
          <a:p>
            <a:r>
              <a:rPr lang="en-US" i="1" dirty="0" smtClean="0"/>
              <a:t>Little Universe 2</a:t>
            </a:r>
            <a:r>
              <a:rPr lang="en-US" dirty="0" smtClean="0"/>
              <a:t>, 2006</a:t>
            </a:r>
          </a:p>
          <a:p>
            <a:r>
              <a:rPr lang="en-US" dirty="0" smtClean="0"/>
              <a:t>Painted bronze</a:t>
            </a:r>
          </a:p>
          <a:p>
            <a:r>
              <a:rPr lang="en-US" dirty="0" smtClean="0"/>
              <a:t>3.5 x 15.7 x 7.9 in</a:t>
            </a:r>
            <a:endParaRPr lang="en-US" dirty="0"/>
          </a:p>
        </p:txBody>
      </p:sp>
    </p:spTree>
    <p:extLst>
      <p:ext uri="{BB962C8B-B14F-4D97-AF65-F5344CB8AC3E}">
        <p14:creationId xmlns:p14="http://schemas.microsoft.com/office/powerpoint/2010/main" val="2775055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rcRect l="-70878" r="-70878"/>
          <a:stretch>
            <a:fillRect/>
          </a:stretch>
        </p:blipFill>
        <p:spPr>
          <a:xfrm>
            <a:off x="-3009138" y="274638"/>
            <a:ext cx="11361166" cy="6248204"/>
          </a:xfrm>
        </p:spPr>
      </p:pic>
      <p:sp>
        <p:nvSpPr>
          <p:cNvPr id="5" name="TextBox 4"/>
          <p:cNvSpPr txBox="1"/>
          <p:nvPr/>
        </p:nvSpPr>
        <p:spPr>
          <a:xfrm>
            <a:off x="5168875" y="3673865"/>
            <a:ext cx="3975125" cy="1200329"/>
          </a:xfrm>
          <a:prstGeom prst="rect">
            <a:avLst/>
          </a:prstGeom>
          <a:noFill/>
        </p:spPr>
        <p:txBody>
          <a:bodyPr wrap="square" rtlCol="0">
            <a:spAutoFit/>
          </a:bodyPr>
          <a:lstStyle/>
          <a:p>
            <a:r>
              <a:rPr lang="en-US" b="1" dirty="0" smtClean="0"/>
              <a:t>Kathy Prendergast</a:t>
            </a:r>
          </a:p>
          <a:p>
            <a:r>
              <a:rPr lang="en-US" i="1" dirty="0" smtClean="0"/>
              <a:t>City Drawing Series: London-n13</a:t>
            </a:r>
            <a:r>
              <a:rPr lang="en-US" dirty="0" smtClean="0"/>
              <a:t>, 1997</a:t>
            </a:r>
          </a:p>
          <a:p>
            <a:r>
              <a:rPr lang="en-US" dirty="0" smtClean="0"/>
              <a:t>Pencil on paper</a:t>
            </a:r>
          </a:p>
          <a:p>
            <a:r>
              <a:rPr lang="en-US" dirty="0" smtClean="0"/>
              <a:t>12.2 in x 8.3 in</a:t>
            </a:r>
            <a:endParaRPr lang="en-US" dirty="0"/>
          </a:p>
        </p:txBody>
      </p:sp>
    </p:spTree>
    <p:extLst>
      <p:ext uri="{BB962C8B-B14F-4D97-AF65-F5344CB8AC3E}">
        <p14:creationId xmlns:p14="http://schemas.microsoft.com/office/powerpoint/2010/main" val="4043587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Nikki </a:t>
            </a:r>
            <a:r>
              <a:rPr lang="en-US" dirty="0" err="1" smtClean="0"/>
              <a:t>Rosato</a:t>
            </a:r>
            <a:endParaRPr lang="en-US" dirty="0"/>
          </a:p>
        </p:txBody>
      </p:sp>
      <p:sp>
        <p:nvSpPr>
          <p:cNvPr id="3" name="Content Placeholder 2"/>
          <p:cNvSpPr>
            <a:spLocks noGrp="1"/>
          </p:cNvSpPr>
          <p:nvPr>
            <p:ph idx="1"/>
          </p:nvPr>
        </p:nvSpPr>
        <p:spPr>
          <a:xfrm>
            <a:off x="3924878" y="1356174"/>
            <a:ext cx="4761921" cy="4769990"/>
          </a:xfrm>
        </p:spPr>
        <p:txBody>
          <a:bodyPr>
            <a:normAutofit fontScale="70000" lnSpcReduction="20000"/>
          </a:bodyPr>
          <a:lstStyle/>
          <a:p>
            <a:r>
              <a:rPr lang="en-US" dirty="0" smtClean="0"/>
              <a:t>Born 1986 in New York City. Lives and works in Washington, DC</a:t>
            </a:r>
          </a:p>
          <a:p>
            <a:r>
              <a:rPr lang="en-US" dirty="0" smtClean="0"/>
              <a:t>MFA from School of the Museum of Fine Arts, Boston</a:t>
            </a:r>
          </a:p>
          <a:p>
            <a:r>
              <a:rPr lang="en-US" dirty="0" smtClean="0"/>
              <a:t>Numerous exhibitions nationally and internationally</a:t>
            </a:r>
          </a:p>
          <a:p>
            <a:r>
              <a:rPr lang="en-US" i="1" dirty="0"/>
              <a:t>The visual aspects of a road map are remarkably human. A map is a symbol of a living, breathing, moving body—the land is just as alive as we are. A map’s lines carve the pathways for the rhythms and movements that undulate across the surface of the earth</a:t>
            </a:r>
            <a:r>
              <a:rPr lang="en-US" i="1" dirty="0" smtClean="0"/>
              <a:t>. </a:t>
            </a:r>
            <a:r>
              <a:rPr lang="en-US" dirty="0" smtClean="0"/>
              <a:t>(Nikki </a:t>
            </a:r>
            <a:r>
              <a:rPr lang="en-US" dirty="0" err="1" smtClean="0"/>
              <a:t>Rosato</a:t>
            </a:r>
            <a:r>
              <a:rPr lang="en-US" dirty="0" smtClean="0"/>
              <a:t>)</a:t>
            </a:r>
          </a:p>
          <a:p>
            <a:endParaRPr lang="en-US" dirty="0"/>
          </a:p>
        </p:txBody>
      </p:sp>
      <p:pic>
        <p:nvPicPr>
          <p:cNvPr id="4" name="Picture 3"/>
          <p:cNvPicPr>
            <a:picLocks noChangeAspect="1"/>
          </p:cNvPicPr>
          <p:nvPr/>
        </p:nvPicPr>
        <p:blipFill>
          <a:blip r:embed="rId3"/>
          <a:stretch>
            <a:fillRect/>
          </a:stretch>
        </p:blipFill>
        <p:spPr>
          <a:xfrm>
            <a:off x="457200" y="1652143"/>
            <a:ext cx="2908300" cy="3352800"/>
          </a:xfrm>
          <a:prstGeom prst="rect">
            <a:avLst/>
          </a:prstGeom>
        </p:spPr>
      </p:pic>
    </p:spTree>
    <p:extLst>
      <p:ext uri="{BB962C8B-B14F-4D97-AF65-F5344CB8AC3E}">
        <p14:creationId xmlns:p14="http://schemas.microsoft.com/office/powerpoint/2010/main" val="4007798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l="-17893" r="-17893"/>
          <a:stretch>
            <a:fillRect/>
          </a:stretch>
        </p:blipFill>
        <p:spPr>
          <a:xfrm>
            <a:off x="-671689" y="274638"/>
            <a:ext cx="10464800" cy="5755237"/>
          </a:xfrm>
        </p:spPr>
      </p:pic>
      <p:sp>
        <p:nvSpPr>
          <p:cNvPr id="5" name="TextBox 4"/>
          <p:cNvSpPr txBox="1"/>
          <p:nvPr/>
        </p:nvSpPr>
        <p:spPr>
          <a:xfrm>
            <a:off x="2864555" y="6015764"/>
            <a:ext cx="4071055" cy="1077218"/>
          </a:xfrm>
          <a:prstGeom prst="rect">
            <a:avLst/>
          </a:prstGeom>
          <a:noFill/>
        </p:spPr>
        <p:txBody>
          <a:bodyPr wrap="square" rtlCol="0">
            <a:spAutoFit/>
          </a:bodyPr>
          <a:lstStyle/>
          <a:p>
            <a:r>
              <a:rPr lang="en-US" sz="1600" b="1" dirty="0" smtClean="0"/>
              <a:t>Nikki </a:t>
            </a:r>
            <a:r>
              <a:rPr lang="en-US" sz="1600" b="1" dirty="0" err="1" smtClean="0"/>
              <a:t>Rosato</a:t>
            </a:r>
            <a:endParaRPr lang="en-US" sz="1600" b="1" dirty="0" smtClean="0"/>
          </a:p>
          <a:p>
            <a:r>
              <a:rPr lang="en-US" sz="1600" i="1" dirty="0" smtClean="0"/>
              <a:t>Untitled (Connections)</a:t>
            </a:r>
            <a:r>
              <a:rPr lang="en-US" sz="1600" dirty="0" smtClean="0"/>
              <a:t>, 2014</a:t>
            </a:r>
          </a:p>
          <a:p>
            <a:r>
              <a:rPr lang="en-US" sz="1600" dirty="0" smtClean="0"/>
              <a:t>Hand cut road map, 11” x 14”</a:t>
            </a:r>
          </a:p>
          <a:p>
            <a:r>
              <a:rPr lang="en-US" sz="1600" dirty="0" smtClean="0"/>
              <a:t> </a:t>
            </a:r>
            <a:endParaRPr lang="en-US" sz="1600" dirty="0"/>
          </a:p>
        </p:txBody>
      </p:sp>
    </p:spTree>
    <p:extLst>
      <p:ext uri="{BB962C8B-B14F-4D97-AF65-F5344CB8AC3E}">
        <p14:creationId xmlns:p14="http://schemas.microsoft.com/office/powerpoint/2010/main" val="2888240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Ibrahim Miranda</a:t>
            </a:r>
            <a:endParaRPr lang="en-US" dirty="0"/>
          </a:p>
        </p:txBody>
      </p:sp>
      <p:sp>
        <p:nvSpPr>
          <p:cNvPr id="3" name="Content Placeholder 2"/>
          <p:cNvSpPr>
            <a:spLocks noGrp="1"/>
          </p:cNvSpPr>
          <p:nvPr>
            <p:ph idx="1"/>
          </p:nvPr>
        </p:nvSpPr>
        <p:spPr>
          <a:xfrm>
            <a:off x="4152470" y="1341882"/>
            <a:ext cx="4744879" cy="4585095"/>
          </a:xfrm>
        </p:spPr>
        <p:txBody>
          <a:bodyPr>
            <a:normAutofit/>
          </a:bodyPr>
          <a:lstStyle/>
          <a:p>
            <a:r>
              <a:rPr lang="en-US" sz="2400" dirty="0" smtClean="0"/>
              <a:t>Born in Pinar del Rio, Cuba</a:t>
            </a:r>
          </a:p>
          <a:p>
            <a:r>
              <a:rPr lang="en-US" sz="2400" dirty="0" smtClean="0"/>
              <a:t>Graduated from the Superior Institute of Arts, Havana</a:t>
            </a:r>
          </a:p>
          <a:p>
            <a:r>
              <a:rPr lang="en-US" sz="2400" dirty="0" smtClean="0"/>
              <a:t>Studied printmaking at the National School of Visual Arts, Havana</a:t>
            </a:r>
          </a:p>
          <a:p>
            <a:r>
              <a:rPr lang="en-US" sz="2400" dirty="0" smtClean="0"/>
              <a:t>His prints, paintings and textile works on cartography, the island of Cuba and its spirituality have been exhibited all over the world in solo and group exhibitions</a:t>
            </a:r>
            <a:endParaRPr lang="en-US" sz="2400" dirty="0"/>
          </a:p>
        </p:txBody>
      </p:sp>
      <p:pic>
        <p:nvPicPr>
          <p:cNvPr id="4" name="Picture 3"/>
          <p:cNvPicPr>
            <a:picLocks noChangeAspect="1"/>
          </p:cNvPicPr>
          <p:nvPr/>
        </p:nvPicPr>
        <p:blipFill>
          <a:blip r:embed="rId2"/>
          <a:stretch>
            <a:fillRect/>
          </a:stretch>
        </p:blipFill>
        <p:spPr>
          <a:xfrm>
            <a:off x="237238" y="2422211"/>
            <a:ext cx="3674839" cy="2457141"/>
          </a:xfrm>
          <a:prstGeom prst="rect">
            <a:avLst/>
          </a:prstGeom>
        </p:spPr>
      </p:pic>
    </p:spTree>
    <p:extLst>
      <p:ext uri="{BB962C8B-B14F-4D97-AF65-F5344CB8AC3E}">
        <p14:creationId xmlns:p14="http://schemas.microsoft.com/office/powerpoint/2010/main" val="3024525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t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98203" cy="6858000"/>
          </a:xfrm>
          <a:prstGeom prst="rect">
            <a:avLst/>
          </a:prstGeom>
        </p:spPr>
      </p:pic>
      <p:sp>
        <p:nvSpPr>
          <p:cNvPr id="5" name="TextBox 4"/>
          <p:cNvSpPr txBox="1"/>
          <p:nvPr/>
        </p:nvSpPr>
        <p:spPr>
          <a:xfrm>
            <a:off x="-36875686" y="3956794"/>
            <a:ext cx="12900781" cy="646331"/>
          </a:xfrm>
          <a:prstGeom prst="rect">
            <a:avLst/>
          </a:prstGeom>
          <a:noFill/>
        </p:spPr>
        <p:txBody>
          <a:bodyPr wrap="square" rtlCol="0">
            <a:spAutoFit/>
          </a:bodyPr>
          <a:lstStyle/>
          <a:p>
            <a:endParaRPr lang="en-US" i="1" dirty="0"/>
          </a:p>
          <a:p>
            <a:r>
              <a:rPr lang="en-US" i="1" dirty="0" smtClean="0"/>
              <a:t>.</a:t>
            </a:r>
            <a:endParaRPr lang="en-US" dirty="0"/>
          </a:p>
        </p:txBody>
      </p:sp>
      <p:sp>
        <p:nvSpPr>
          <p:cNvPr id="7" name="TextBox 6"/>
          <p:cNvSpPr txBox="1"/>
          <p:nvPr/>
        </p:nvSpPr>
        <p:spPr>
          <a:xfrm>
            <a:off x="5180292" y="251782"/>
            <a:ext cx="3810297" cy="923330"/>
          </a:xfrm>
          <a:prstGeom prst="rect">
            <a:avLst/>
          </a:prstGeom>
          <a:noFill/>
        </p:spPr>
        <p:txBody>
          <a:bodyPr wrap="square" rtlCol="0">
            <a:spAutoFit/>
          </a:bodyPr>
          <a:lstStyle/>
          <a:p>
            <a:r>
              <a:rPr lang="en-US" dirty="0" err="1" smtClean="0"/>
              <a:t>Otobong</a:t>
            </a:r>
            <a:r>
              <a:rPr lang="en-US" dirty="0" smtClean="0"/>
              <a:t> </a:t>
            </a:r>
            <a:r>
              <a:rPr lang="en-US" dirty="0" err="1" smtClean="0"/>
              <a:t>Nkanga</a:t>
            </a:r>
            <a:r>
              <a:rPr lang="en-US" dirty="0" smtClean="0"/>
              <a:t>, also known as</a:t>
            </a:r>
          </a:p>
          <a:p>
            <a:r>
              <a:rPr lang="en-US" dirty="0" smtClean="0"/>
              <a:t>“</a:t>
            </a:r>
            <a:r>
              <a:rPr lang="en-US" dirty="0" err="1" smtClean="0"/>
              <a:t>Oto</a:t>
            </a:r>
            <a:r>
              <a:rPr lang="en-US" dirty="0" smtClean="0"/>
              <a:t>” is a performer and visual artist born in Kano, Nigeria.</a:t>
            </a:r>
            <a:endParaRPr lang="en-US" dirty="0"/>
          </a:p>
        </p:txBody>
      </p:sp>
      <p:sp>
        <p:nvSpPr>
          <p:cNvPr id="8" name="TextBox 7"/>
          <p:cNvSpPr txBox="1"/>
          <p:nvPr/>
        </p:nvSpPr>
        <p:spPr>
          <a:xfrm>
            <a:off x="5180292" y="1371471"/>
            <a:ext cx="3810297" cy="2308324"/>
          </a:xfrm>
          <a:prstGeom prst="rect">
            <a:avLst/>
          </a:prstGeom>
          <a:noFill/>
        </p:spPr>
        <p:txBody>
          <a:bodyPr wrap="square" rtlCol="0">
            <a:spAutoFit/>
          </a:bodyPr>
          <a:lstStyle/>
          <a:p>
            <a:r>
              <a:rPr lang="en-US" dirty="0" smtClean="0"/>
              <a:t>She works </a:t>
            </a:r>
            <a:r>
              <a:rPr lang="en-US" dirty="0"/>
              <a:t>in a broad spectrum of media, including performance, installations, photography, drawing and sculpture. According to </a:t>
            </a:r>
            <a:r>
              <a:rPr lang="en-US" dirty="0" err="1"/>
              <a:t>Nkanga</a:t>
            </a:r>
            <a:r>
              <a:rPr lang="en-US" dirty="0"/>
              <a:t>, the various media she employs “interrogate our mental and physical identities in varied environments and contexts.”</a:t>
            </a:r>
            <a:r>
              <a:rPr lang="en-US" dirty="0" smtClean="0">
                <a:effectLst/>
              </a:rPr>
              <a:t> </a:t>
            </a:r>
            <a:endParaRPr lang="en-US" dirty="0"/>
          </a:p>
        </p:txBody>
      </p:sp>
      <p:sp>
        <p:nvSpPr>
          <p:cNvPr id="10" name="TextBox 9"/>
          <p:cNvSpPr txBox="1"/>
          <p:nvPr/>
        </p:nvSpPr>
        <p:spPr>
          <a:xfrm>
            <a:off x="5262349" y="3956794"/>
            <a:ext cx="3881651" cy="2308324"/>
          </a:xfrm>
          <a:prstGeom prst="rect">
            <a:avLst/>
          </a:prstGeom>
          <a:noFill/>
        </p:spPr>
        <p:txBody>
          <a:bodyPr wrap="square" rtlCol="0">
            <a:spAutoFit/>
          </a:bodyPr>
          <a:lstStyle/>
          <a:p>
            <a:r>
              <a:rPr lang="en-US" dirty="0" err="1"/>
              <a:t>Nkanga</a:t>
            </a:r>
            <a:r>
              <a:rPr lang="en-US" dirty="0"/>
              <a:t> began her art studies at the </a:t>
            </a:r>
            <a:r>
              <a:rPr lang="en-US" dirty="0" err="1"/>
              <a:t>Obafemi</a:t>
            </a:r>
            <a:r>
              <a:rPr lang="en-US" dirty="0"/>
              <a:t> </a:t>
            </a:r>
            <a:r>
              <a:rPr lang="en-US" dirty="0" err="1"/>
              <a:t>Awolowo</a:t>
            </a:r>
            <a:r>
              <a:rPr lang="en-US" dirty="0"/>
              <a:t> University in Ile-Ife, Nigeria, and later continued in Paris at the </a:t>
            </a:r>
            <a:r>
              <a:rPr lang="en-US" dirty="0" err="1"/>
              <a:t>Ecole</a:t>
            </a:r>
            <a:r>
              <a:rPr lang="en-US" dirty="0"/>
              <a:t> </a:t>
            </a:r>
            <a:r>
              <a:rPr lang="en-US" dirty="0" err="1"/>
              <a:t>Nationale</a:t>
            </a:r>
            <a:r>
              <a:rPr lang="en-US" dirty="0"/>
              <a:t> </a:t>
            </a:r>
            <a:r>
              <a:rPr lang="en-US" dirty="0" err="1"/>
              <a:t>Superieure</a:t>
            </a:r>
            <a:r>
              <a:rPr lang="en-US" dirty="0"/>
              <a:t> des Beaux-</a:t>
            </a:r>
            <a:r>
              <a:rPr lang="en-US" dirty="0" smtClean="0"/>
              <a:t>Arts, and she has </a:t>
            </a:r>
            <a:r>
              <a:rPr lang="en-US" dirty="0"/>
              <a:t>finished her Masters Program at </a:t>
            </a:r>
            <a:r>
              <a:rPr lang="en-US" dirty="0" err="1"/>
              <a:t>Dasarts</a:t>
            </a:r>
            <a:r>
              <a:rPr lang="en-US" dirty="0"/>
              <a:t>, Amsterdam</a:t>
            </a:r>
          </a:p>
          <a:p>
            <a:endParaRPr lang="en-US" dirty="0"/>
          </a:p>
        </p:txBody>
      </p:sp>
    </p:spTree>
    <p:extLst>
      <p:ext uri="{BB962C8B-B14F-4D97-AF65-F5344CB8AC3E}">
        <p14:creationId xmlns:p14="http://schemas.microsoft.com/office/powerpoint/2010/main" val="16488721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ntitled.tiff"/>
          <p:cNvPicPr>
            <a:picLocks noGrp="1" noChangeAspect="1"/>
          </p:cNvPicPr>
          <p:nvPr>
            <p:ph idx="1"/>
          </p:nvPr>
        </p:nvPicPr>
        <p:blipFill>
          <a:blip r:embed="rId3">
            <a:extLst>
              <a:ext uri="{28A0092B-C50C-407E-A947-70E740481C1C}">
                <a14:useLocalDpi xmlns:a14="http://schemas.microsoft.com/office/drawing/2010/main" val="0"/>
              </a:ext>
            </a:extLst>
          </a:blip>
          <a:srcRect t="-13014" b="-13014"/>
          <a:stretch>
            <a:fillRect/>
          </a:stretch>
        </p:blipFill>
        <p:spPr>
          <a:xfrm>
            <a:off x="293965" y="787350"/>
            <a:ext cx="8229600" cy="4525963"/>
          </a:xfrm>
        </p:spPr>
      </p:pic>
      <p:sp>
        <p:nvSpPr>
          <p:cNvPr id="4" name="TextBox 3"/>
          <p:cNvSpPr txBox="1"/>
          <p:nvPr/>
        </p:nvSpPr>
        <p:spPr>
          <a:xfrm>
            <a:off x="2946011" y="5517445"/>
            <a:ext cx="3168581" cy="923330"/>
          </a:xfrm>
          <a:prstGeom prst="rect">
            <a:avLst/>
          </a:prstGeom>
          <a:noFill/>
        </p:spPr>
        <p:txBody>
          <a:bodyPr wrap="none" rtlCol="0">
            <a:spAutoFit/>
          </a:bodyPr>
          <a:lstStyle/>
          <a:p>
            <a:r>
              <a:rPr lang="en-US" b="1" dirty="0" smtClean="0"/>
              <a:t>Ibrahim Miranda</a:t>
            </a:r>
          </a:p>
          <a:p>
            <a:r>
              <a:rPr lang="en-US" i="1" dirty="0" smtClean="0"/>
              <a:t>Evolution </a:t>
            </a:r>
            <a:r>
              <a:rPr lang="en-US" i="1" dirty="0"/>
              <a:t>(Version III)</a:t>
            </a:r>
            <a:r>
              <a:rPr lang="en-US" dirty="0"/>
              <a:t>, 1999</a:t>
            </a:r>
          </a:p>
          <a:p>
            <a:r>
              <a:rPr lang="en-US" dirty="0"/>
              <a:t>Woodcut over map 52 x 126 cm</a:t>
            </a:r>
          </a:p>
        </p:txBody>
      </p:sp>
    </p:spTree>
    <p:extLst>
      <p:ext uri="{BB962C8B-B14F-4D97-AF65-F5344CB8AC3E}">
        <p14:creationId xmlns:p14="http://schemas.microsoft.com/office/powerpoint/2010/main" val="530388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tobong_nkanga_the_weight_of_scars_2015.jpeg"/>
          <p:cNvPicPr>
            <a:picLocks noGrp="1" noChangeAspect="1"/>
          </p:cNvPicPr>
          <p:nvPr>
            <p:ph idx="1"/>
          </p:nvPr>
        </p:nvPicPr>
        <p:blipFill>
          <a:blip r:embed="rId3">
            <a:extLst>
              <a:ext uri="{28A0092B-C50C-407E-A947-70E740481C1C}">
                <a14:useLocalDpi xmlns:a14="http://schemas.microsoft.com/office/drawing/2010/main" val="0"/>
              </a:ext>
            </a:extLst>
          </a:blip>
          <a:srcRect l="754" r="754"/>
          <a:stretch>
            <a:fillRect/>
          </a:stretch>
        </p:blipFill>
        <p:spPr>
          <a:xfrm>
            <a:off x="457200" y="578575"/>
            <a:ext cx="8229600" cy="4525963"/>
          </a:xfrm>
        </p:spPr>
      </p:pic>
      <p:sp>
        <p:nvSpPr>
          <p:cNvPr id="5" name="TextBox 4"/>
          <p:cNvSpPr txBox="1"/>
          <p:nvPr/>
        </p:nvSpPr>
        <p:spPr>
          <a:xfrm>
            <a:off x="457200" y="5112545"/>
            <a:ext cx="8144102" cy="1754327"/>
          </a:xfrm>
          <a:prstGeom prst="rect">
            <a:avLst/>
          </a:prstGeom>
          <a:noFill/>
        </p:spPr>
        <p:txBody>
          <a:bodyPr wrap="none" rtlCol="0">
            <a:spAutoFit/>
          </a:bodyPr>
          <a:lstStyle/>
          <a:p>
            <a:r>
              <a:rPr lang="en-US" dirty="0" err="1"/>
              <a:t>Otobong</a:t>
            </a:r>
            <a:r>
              <a:rPr lang="en-US" dirty="0"/>
              <a:t> </a:t>
            </a:r>
            <a:r>
              <a:rPr lang="en-US" dirty="0" err="1"/>
              <a:t>Nkanga</a:t>
            </a:r>
            <a:endParaRPr lang="en-US" dirty="0"/>
          </a:p>
          <a:p>
            <a:r>
              <a:rPr lang="en-US" dirty="0"/>
              <a:t>The Weight of Scars, 2015</a:t>
            </a:r>
          </a:p>
          <a:p>
            <a:r>
              <a:rPr lang="en-US" dirty="0"/>
              <a:t>Woven textile and Photography, inkjet print on viscose, wool, mohair, bio cotton and </a:t>
            </a:r>
            <a:r>
              <a:rPr lang="en-US" dirty="0" smtClean="0"/>
              <a:t/>
            </a:r>
            <a:br>
              <a:rPr lang="en-US" dirty="0" smtClean="0"/>
            </a:br>
            <a:r>
              <a:rPr lang="en-US" dirty="0" smtClean="0"/>
              <a:t>laser </a:t>
            </a:r>
            <a:r>
              <a:rPr lang="en-US" dirty="0"/>
              <a:t>cut </a:t>
            </a:r>
            <a:r>
              <a:rPr lang="en-US" dirty="0" err="1"/>
              <a:t>forex</a:t>
            </a:r>
            <a:r>
              <a:rPr lang="en-US" dirty="0"/>
              <a:t> 10 plates</a:t>
            </a:r>
          </a:p>
          <a:p>
            <a:r>
              <a:rPr lang="fr-FR" dirty="0"/>
              <a:t>253 x 612 cm</a:t>
            </a:r>
          </a:p>
          <a:p>
            <a:r>
              <a:rPr lang="fr-FR" dirty="0"/>
              <a:t>© M HKA &amp; Galerie in situ-Fabienne Leclerc, Paris</a:t>
            </a:r>
            <a:endParaRPr lang="en-US" dirty="0"/>
          </a:p>
        </p:txBody>
      </p:sp>
    </p:spTree>
    <p:extLst>
      <p:ext uri="{BB962C8B-B14F-4D97-AF65-F5344CB8AC3E}">
        <p14:creationId xmlns:p14="http://schemas.microsoft.com/office/powerpoint/2010/main" val="83785571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03Limits of Mapping Sculpture.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636699" y="274638"/>
            <a:ext cx="10603815" cy="5831690"/>
          </a:xfrm>
        </p:spPr>
      </p:pic>
      <p:sp>
        <p:nvSpPr>
          <p:cNvPr id="3" name="TextBox 2"/>
          <p:cNvSpPr txBox="1"/>
          <p:nvPr/>
        </p:nvSpPr>
        <p:spPr>
          <a:xfrm>
            <a:off x="2402047" y="6226388"/>
            <a:ext cx="4539937" cy="923330"/>
          </a:xfrm>
          <a:prstGeom prst="rect">
            <a:avLst/>
          </a:prstGeom>
          <a:noFill/>
        </p:spPr>
        <p:txBody>
          <a:bodyPr wrap="none" rtlCol="0">
            <a:spAutoFit/>
          </a:bodyPr>
          <a:lstStyle/>
          <a:p>
            <a:r>
              <a:rPr lang="en-US" dirty="0" err="1"/>
              <a:t>Otobong</a:t>
            </a:r>
            <a:r>
              <a:rPr lang="en-US" dirty="0"/>
              <a:t> </a:t>
            </a:r>
            <a:r>
              <a:rPr lang="en-US" dirty="0" err="1"/>
              <a:t>Nkanga</a:t>
            </a:r>
            <a:r>
              <a:rPr lang="en-US" dirty="0"/>
              <a:t>, The Limits of Mapping, 2010</a:t>
            </a:r>
          </a:p>
          <a:p>
            <a:r>
              <a:rPr lang="en-US" dirty="0"/>
              <a:t>Mixed media, sculpture and photographs</a:t>
            </a:r>
          </a:p>
          <a:p>
            <a:endParaRPr lang="en-US" dirty="0"/>
          </a:p>
        </p:txBody>
      </p:sp>
    </p:spTree>
    <p:extLst>
      <p:ext uri="{BB962C8B-B14F-4D97-AF65-F5344CB8AC3E}">
        <p14:creationId xmlns:p14="http://schemas.microsoft.com/office/powerpoint/2010/main" val="22033285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01Limits of Mapping Sculpture-1.jpg"/>
          <p:cNvPicPr>
            <a:picLocks noGrp="1" noChangeAspect="1"/>
          </p:cNvPicPr>
          <p:nvPr>
            <p:ph idx="1"/>
          </p:nvPr>
        </p:nvPicPr>
        <p:blipFill>
          <a:blip r:embed="rId3">
            <a:extLst>
              <a:ext uri="{28A0092B-C50C-407E-A947-70E740481C1C}">
                <a14:useLocalDpi xmlns:a14="http://schemas.microsoft.com/office/drawing/2010/main" val="0"/>
              </a:ext>
            </a:extLst>
          </a:blip>
          <a:srcRect l="-18211" r="-18211"/>
          <a:stretch>
            <a:fillRect/>
          </a:stretch>
        </p:blipFill>
        <p:spPr>
          <a:xfrm>
            <a:off x="-522946" y="219627"/>
            <a:ext cx="10344777" cy="5689229"/>
          </a:xfrm>
        </p:spPr>
      </p:pic>
      <p:sp>
        <p:nvSpPr>
          <p:cNvPr id="9" name="TextBox 8"/>
          <p:cNvSpPr txBox="1"/>
          <p:nvPr/>
        </p:nvSpPr>
        <p:spPr>
          <a:xfrm>
            <a:off x="2457267" y="6171165"/>
            <a:ext cx="4539937" cy="646331"/>
          </a:xfrm>
          <a:prstGeom prst="rect">
            <a:avLst/>
          </a:prstGeom>
          <a:noFill/>
        </p:spPr>
        <p:txBody>
          <a:bodyPr wrap="none" rtlCol="0">
            <a:spAutoFit/>
          </a:bodyPr>
          <a:lstStyle/>
          <a:p>
            <a:r>
              <a:rPr lang="en-US" dirty="0" err="1" smtClean="0"/>
              <a:t>Otobong</a:t>
            </a:r>
            <a:r>
              <a:rPr lang="en-US" dirty="0" smtClean="0"/>
              <a:t> </a:t>
            </a:r>
            <a:r>
              <a:rPr lang="en-US" dirty="0" err="1" smtClean="0"/>
              <a:t>Nkanga</a:t>
            </a:r>
            <a:r>
              <a:rPr lang="en-US" dirty="0" smtClean="0"/>
              <a:t>, The Limits of Mapping, 2010</a:t>
            </a:r>
          </a:p>
          <a:p>
            <a:r>
              <a:rPr lang="en-US" dirty="0" smtClean="0"/>
              <a:t>Mixed media, sculpture and photographs</a:t>
            </a:r>
            <a:endParaRPr lang="en-US" dirty="0"/>
          </a:p>
        </p:txBody>
      </p:sp>
    </p:spTree>
    <p:extLst>
      <p:ext uri="{BB962C8B-B14F-4D97-AF65-F5344CB8AC3E}">
        <p14:creationId xmlns:p14="http://schemas.microsoft.com/office/powerpoint/2010/main" val="14070653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Map?</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Maps are common objects. We see them every day, we use them when we travel, and we refer to them often, but what is a map?</a:t>
            </a:r>
          </a:p>
          <a:p>
            <a:pPr marL="0" indent="0">
              <a:buNone/>
            </a:pPr>
            <a:r>
              <a:rPr lang="en-US" b="1" dirty="0"/>
              <a:t>Map Defined</a:t>
            </a:r>
          </a:p>
          <a:p>
            <a:pPr marL="0" indent="0">
              <a:buNone/>
            </a:pPr>
            <a:r>
              <a:rPr lang="en-US" dirty="0"/>
              <a:t>A map is defined as a representation, usually on a flat surface, of a whole or part of an area. The job of a map is to describe spatial relationships of specific features that the map aims to represent</a:t>
            </a:r>
            <a:r>
              <a:rPr lang="en-US" dirty="0" smtClean="0"/>
              <a:t>. </a:t>
            </a:r>
            <a:endParaRPr lang="en-US" dirty="0"/>
          </a:p>
          <a:p>
            <a:pPr marL="0" indent="0">
              <a:buNone/>
            </a:pPr>
            <a:r>
              <a:rPr lang="en-US" dirty="0" smtClean="0"/>
              <a:t>There are many different types of maps that attempt to represent specific things: political boundaries, population, physical features, natural resources, climates, topography, economic activities, etc.</a:t>
            </a:r>
            <a:endParaRPr lang="en-US" dirty="0"/>
          </a:p>
        </p:txBody>
      </p:sp>
    </p:spTree>
    <p:extLst>
      <p:ext uri="{BB962C8B-B14F-4D97-AF65-F5344CB8AC3E}">
        <p14:creationId xmlns:p14="http://schemas.microsoft.com/office/powerpoint/2010/main" val="9664507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Cartography</a:t>
            </a:r>
            <a:endParaRPr lang="en-US" dirty="0"/>
          </a:p>
        </p:txBody>
      </p:sp>
      <p:sp>
        <p:nvSpPr>
          <p:cNvPr id="4" name="Content Placeholder 3"/>
          <p:cNvSpPr>
            <a:spLocks noGrp="1"/>
          </p:cNvSpPr>
          <p:nvPr>
            <p:ph idx="1"/>
          </p:nvPr>
        </p:nvSpPr>
        <p:spPr/>
        <p:txBody>
          <a:bodyPr/>
          <a:lstStyle/>
          <a:p>
            <a:pPr marL="0" indent="0">
              <a:buNone/>
            </a:pPr>
            <a:r>
              <a:rPr lang="en-US" dirty="0"/>
              <a:t>Cartography is the art and science of making maps. Humans have been creating maps since ancient times: The earliest map is thought to be a schematic of the night sky found in the caves of Lascaux, France, dating to 16,5000 BCE. While we often consider maps to be objective representations of physical space, they are laden with subjective views of the world.</a:t>
            </a:r>
          </a:p>
        </p:txBody>
      </p:sp>
    </p:spTree>
    <p:extLst>
      <p:ext uri="{BB962C8B-B14F-4D97-AF65-F5344CB8AC3E}">
        <p14:creationId xmlns:p14="http://schemas.microsoft.com/office/powerpoint/2010/main" val="178118012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l_fullxfull.471258312_hu4j_grande.jpg"/>
          <p:cNvPicPr>
            <a:picLocks noGrp="1" noChangeAspect="1"/>
          </p:cNvPicPr>
          <p:nvPr>
            <p:ph idx="1"/>
          </p:nvPr>
        </p:nvPicPr>
        <p:blipFill>
          <a:blip r:embed="rId3">
            <a:extLst>
              <a:ext uri="{28A0092B-C50C-407E-A947-70E740481C1C}">
                <a14:useLocalDpi xmlns:a14="http://schemas.microsoft.com/office/drawing/2010/main" val="0"/>
              </a:ext>
            </a:extLst>
          </a:blip>
          <a:srcRect l="-34127" r="-34127"/>
          <a:stretch>
            <a:fillRect/>
          </a:stretch>
        </p:blipFill>
        <p:spPr>
          <a:xfrm>
            <a:off x="-1533682" y="0"/>
            <a:ext cx="7556033" cy="4155527"/>
          </a:xfrm>
        </p:spPr>
      </p:pic>
      <p:sp>
        <p:nvSpPr>
          <p:cNvPr id="5" name="TextBox 4"/>
          <p:cNvSpPr txBox="1"/>
          <p:nvPr/>
        </p:nvSpPr>
        <p:spPr>
          <a:xfrm>
            <a:off x="217925" y="4688759"/>
            <a:ext cx="2076635" cy="369332"/>
          </a:xfrm>
          <a:prstGeom prst="rect">
            <a:avLst/>
          </a:prstGeom>
          <a:noFill/>
        </p:spPr>
        <p:txBody>
          <a:bodyPr wrap="none" rtlCol="0">
            <a:spAutoFit/>
          </a:bodyPr>
          <a:lstStyle/>
          <a:p>
            <a:r>
              <a:rPr lang="en-US" dirty="0" smtClean="0"/>
              <a:t>1584 Map of Florida</a:t>
            </a:r>
            <a:endParaRPr lang="en-US" dirty="0"/>
          </a:p>
        </p:txBody>
      </p:sp>
      <p:sp>
        <p:nvSpPr>
          <p:cNvPr id="7" name="TextBox 6"/>
          <p:cNvSpPr txBox="1"/>
          <p:nvPr/>
        </p:nvSpPr>
        <p:spPr>
          <a:xfrm>
            <a:off x="5443919" y="1542820"/>
            <a:ext cx="2970322" cy="369332"/>
          </a:xfrm>
          <a:prstGeom prst="rect">
            <a:avLst/>
          </a:prstGeom>
          <a:noFill/>
        </p:spPr>
        <p:txBody>
          <a:bodyPr wrap="none" rtlCol="0">
            <a:spAutoFit/>
          </a:bodyPr>
          <a:lstStyle/>
          <a:p>
            <a:r>
              <a:rPr lang="en-US" dirty="0" smtClean="0"/>
              <a:t>Contemporary Map of Florida</a:t>
            </a:r>
            <a:endParaRPr lang="en-US" dirty="0"/>
          </a:p>
        </p:txBody>
      </p:sp>
      <p:pic>
        <p:nvPicPr>
          <p:cNvPr id="2" name="Picture 1"/>
          <p:cNvPicPr>
            <a:picLocks noChangeAspect="1"/>
          </p:cNvPicPr>
          <p:nvPr/>
        </p:nvPicPr>
        <p:blipFill>
          <a:blip r:embed="rId4"/>
          <a:stretch>
            <a:fillRect/>
          </a:stretch>
        </p:blipFill>
        <p:spPr>
          <a:xfrm>
            <a:off x="4431696" y="2899154"/>
            <a:ext cx="4712304" cy="3958846"/>
          </a:xfrm>
          <a:prstGeom prst="rect">
            <a:avLst/>
          </a:prstGeom>
        </p:spPr>
      </p:pic>
    </p:spTree>
    <p:extLst>
      <p:ext uri="{BB962C8B-B14F-4D97-AF65-F5344CB8AC3E}">
        <p14:creationId xmlns:p14="http://schemas.microsoft.com/office/powerpoint/2010/main" val="5664890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florida-bahamas-seen-from-space-photo-print-7.jpg"/>
          <p:cNvPicPr>
            <a:picLocks noGrp="1" noChangeAspect="1"/>
          </p:cNvPicPr>
          <p:nvPr>
            <p:ph idx="1"/>
          </p:nvPr>
        </p:nvPicPr>
        <p:blipFill>
          <a:blip r:embed="rId3">
            <a:extLst>
              <a:ext uri="{28A0092B-C50C-407E-A947-70E740481C1C}">
                <a14:useLocalDpi xmlns:a14="http://schemas.microsoft.com/office/drawing/2010/main" val="0"/>
              </a:ext>
            </a:extLst>
          </a:blip>
          <a:srcRect l="-22518" r="-22518"/>
          <a:stretch>
            <a:fillRect/>
          </a:stretch>
        </p:blipFill>
        <p:spPr>
          <a:xfrm>
            <a:off x="-484886" y="0"/>
            <a:ext cx="9812753" cy="5396636"/>
          </a:xfrm>
        </p:spPr>
      </p:pic>
      <p:sp>
        <p:nvSpPr>
          <p:cNvPr id="7" name="TextBox 6"/>
          <p:cNvSpPr txBox="1"/>
          <p:nvPr/>
        </p:nvSpPr>
        <p:spPr>
          <a:xfrm>
            <a:off x="228630" y="5518757"/>
            <a:ext cx="8697421" cy="1754327"/>
          </a:xfrm>
          <a:prstGeom prst="rect">
            <a:avLst/>
          </a:prstGeom>
          <a:noFill/>
        </p:spPr>
        <p:txBody>
          <a:bodyPr wrap="square" rtlCol="0">
            <a:spAutoFit/>
          </a:bodyPr>
          <a:lstStyle/>
          <a:p>
            <a:r>
              <a:rPr lang="en-US" b="1" i="1" dirty="0"/>
              <a:t>Florida &amp; Bahamas Seen from Space</a:t>
            </a:r>
            <a:endParaRPr lang="en-US" b="1" dirty="0"/>
          </a:p>
          <a:p>
            <a:r>
              <a:rPr lang="en-US" dirty="0"/>
              <a:t>Photo from STS-95 mission's view of Earth from Space. The point over Cuba shows a foreshortened view of the Florida Peninsula, with the seafloor of both the Florida Keys (curving across the bottom of the view) and the </a:t>
            </a:r>
            <a:r>
              <a:rPr lang="en-US" dirty="0" err="1"/>
              <a:t>Bahama</a:t>
            </a:r>
            <a:r>
              <a:rPr lang="en-US" dirty="0"/>
              <a:t> banks (right)</a:t>
            </a:r>
            <a:r>
              <a:rPr lang="en-US" dirty="0" smtClean="0"/>
              <a:t>. Photo credit: NASA</a:t>
            </a:r>
            <a:endParaRPr lang="en-US" dirty="0"/>
          </a:p>
          <a:p>
            <a:endParaRPr lang="en-US" dirty="0"/>
          </a:p>
          <a:p>
            <a:r>
              <a:rPr lang="en-US" b="1" dirty="0"/>
              <a:t>PHOTOGRAPHER / CREDIT:</a:t>
            </a:r>
            <a:r>
              <a:rPr lang="en-US" dirty="0"/>
              <a:t> NASA</a:t>
            </a:r>
          </a:p>
        </p:txBody>
      </p:sp>
    </p:spTree>
    <p:extLst>
      <p:ext uri="{BB962C8B-B14F-4D97-AF65-F5344CB8AC3E}">
        <p14:creationId xmlns:p14="http://schemas.microsoft.com/office/powerpoint/2010/main" val="407192191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816</TotalTime>
  <Words>2165</Words>
  <Application>Microsoft Macintosh PowerPoint</Application>
  <PresentationFormat>On-screen Show (4:3)</PresentationFormat>
  <Paragraphs>148</Paragraphs>
  <Slides>20</Slides>
  <Notes>18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Artists who Map</vt:lpstr>
      <vt:lpstr>PowerPoint Presentation</vt:lpstr>
      <vt:lpstr>PowerPoint Presentation</vt:lpstr>
      <vt:lpstr>PowerPoint Presentation</vt:lpstr>
      <vt:lpstr>PowerPoint Presentation</vt:lpstr>
      <vt:lpstr>What is a Map?</vt:lpstr>
      <vt:lpstr>Cartography</vt:lpstr>
      <vt:lpstr>PowerPoint Presentation</vt:lpstr>
      <vt:lpstr>PowerPoint Presentation</vt:lpstr>
      <vt:lpstr>Artists use maps to tell stories about themselves and their views of the world</vt:lpstr>
      <vt:lpstr>Alighiero e Boetti </vt:lpstr>
      <vt:lpstr>PowerPoint Presentation</vt:lpstr>
      <vt:lpstr>Olafur Eliasson</vt:lpstr>
      <vt:lpstr>PowerPoint Presentation</vt:lpstr>
      <vt:lpstr>Kathy Prendergast</vt:lpstr>
      <vt:lpstr>PowerPoint Presentation</vt:lpstr>
      <vt:lpstr>Nikki Rosato</vt:lpstr>
      <vt:lpstr>PowerPoint Presentation</vt:lpstr>
      <vt:lpstr>Ibrahim Miranda</vt:lpstr>
      <vt:lpstr>PowerPoint Presentation</vt:lpstr>
    </vt:vector>
  </TitlesOfParts>
  <Company>University of South Florida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Artists who Map</dc:title>
  <dc:creator>Noel Smith</dc:creator>
  <cp:lastModifiedBy>Don Fuller</cp:lastModifiedBy>
  <cp:revision>33</cp:revision>
  <dcterms:created xsi:type="dcterms:W3CDTF">2016-10-06T14:03:30Z</dcterms:created>
  <dcterms:modified xsi:type="dcterms:W3CDTF">2016-10-25T18:56:12Z</dcterms:modified>
</cp:coreProperties>
</file>