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7" r:id="rId3"/>
    <p:sldId id="268" r:id="rId4"/>
    <p:sldId id="267" r:id="rId5"/>
    <p:sldId id="260" r:id="rId6"/>
    <p:sldId id="262" r:id="rId7"/>
    <p:sldId id="265" r:id="rId8"/>
    <p:sldId id="266" r:id="rId9"/>
    <p:sldId id="264" r:id="rId10"/>
    <p:sldId id="261" r:id="rId11"/>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05"/>
    <a:srgbClr val="2CB074"/>
    <a:srgbClr val="D7220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26" autoAdjust="0"/>
  </p:normalViewPr>
  <p:slideViewPr>
    <p:cSldViewPr>
      <p:cViewPr varScale="1">
        <p:scale>
          <a:sx n="129" d="100"/>
          <a:sy n="129" d="100"/>
        </p:scale>
        <p:origin x="-360" y="-104"/>
      </p:cViewPr>
      <p:guideLst>
        <p:guide orient="horz" pos="2160"/>
        <p:guide pos="9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07F1D-BEE4-3D4A-9DD9-C638551F034C}"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8DDB5-0592-E940-A2D3-87ED3029D97F}" type="slidenum">
              <a:rPr lang="en-US" smtClean="0"/>
              <a:t>‹#›</a:t>
            </a:fld>
            <a:endParaRPr lang="en-US"/>
          </a:p>
        </p:txBody>
      </p:sp>
    </p:spTree>
    <p:extLst>
      <p:ext uri="{BB962C8B-B14F-4D97-AF65-F5344CB8AC3E}">
        <p14:creationId xmlns:p14="http://schemas.microsoft.com/office/powerpoint/2010/main" val="455045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Powerpoint</a:t>
            </a:r>
            <a:r>
              <a:rPr lang="en-US" dirty="0" smtClean="0"/>
              <a:t> background retrieved</a:t>
            </a:r>
            <a:r>
              <a:rPr lang="en-US" baseline="0" dirty="0" smtClean="0"/>
              <a:t> from: </a:t>
            </a:r>
            <a:r>
              <a:rPr lang="bs-Latn-BA" dirty="0" smtClean="0"/>
              <a:t>www.free-ppt-templates.com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1</a:t>
            </a:fld>
            <a:endParaRPr lang="en-US"/>
          </a:p>
        </p:txBody>
      </p:sp>
    </p:spTree>
    <p:extLst>
      <p:ext uri="{BB962C8B-B14F-4D97-AF65-F5344CB8AC3E}">
        <p14:creationId xmlns:p14="http://schemas.microsoft.com/office/powerpoint/2010/main" val="103025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each student c</a:t>
            </a:r>
            <a:r>
              <a:rPr lang="en-US" sz="1200" kern="1200" dirty="0" smtClean="0">
                <a:solidFill>
                  <a:schemeClr val="tx1"/>
                </a:solidFill>
                <a:effectLst/>
                <a:latin typeface="+mn-lt"/>
                <a:ea typeface="+mn-ea"/>
                <a:cs typeface="+mn-cs"/>
              </a:rPr>
              <a:t>hoose one petrochemical highlighted in Marina </a:t>
            </a:r>
            <a:r>
              <a:rPr lang="en-US" sz="1200" kern="1200" dirty="0" err="1" smtClean="0">
                <a:solidFill>
                  <a:schemeClr val="tx1"/>
                </a:solidFill>
                <a:effectLst/>
                <a:latin typeface="+mn-lt"/>
                <a:ea typeface="+mn-ea"/>
                <a:cs typeface="+mn-cs"/>
              </a:rPr>
              <a:t>Zurkow’s</a:t>
            </a:r>
            <a:r>
              <a:rPr lang="en-US" sz="1200" kern="1200" dirty="0" smtClean="0">
                <a:solidFill>
                  <a:schemeClr val="tx1"/>
                </a:solidFill>
                <a:effectLst/>
                <a:latin typeface="+mn-lt"/>
                <a:ea typeface="+mn-ea"/>
                <a:cs typeface="+mn-cs"/>
              </a:rPr>
              <a:t> work: PET, PVC, HDPE, PMMA, polystyrene, polyurethane, ammonia, nylon, and paraffin. </a:t>
            </a:r>
          </a:p>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students spend the rest of class r</a:t>
            </a:r>
            <a:r>
              <a:rPr lang="en-US" sz="1200" kern="1200" dirty="0" smtClean="0">
                <a:solidFill>
                  <a:schemeClr val="tx1"/>
                </a:solidFill>
                <a:effectLst/>
                <a:latin typeface="+mn-lt"/>
                <a:ea typeface="+mn-ea"/>
                <a:cs typeface="+mn-cs"/>
              </a:rPr>
              <a:t>esearching this petrochemical:</a:t>
            </a:r>
            <a:endParaRPr lang="en-US" dirty="0" smtClean="0">
              <a:effectLst/>
            </a:endParaRPr>
          </a:p>
          <a:p>
            <a:pPr lvl="0"/>
            <a:r>
              <a:rPr lang="en-US" sz="1200" kern="1200" dirty="0" smtClean="0">
                <a:solidFill>
                  <a:schemeClr val="tx1"/>
                </a:solidFill>
                <a:effectLst/>
                <a:latin typeface="+mn-lt"/>
                <a:ea typeface="+mn-ea"/>
                <a:cs typeface="+mn-cs"/>
              </a:rPr>
              <a:t>What is it?</a:t>
            </a:r>
            <a:endParaRPr lang="en-US" dirty="0" smtClean="0">
              <a:effectLst/>
            </a:endParaRPr>
          </a:p>
          <a:p>
            <a:pPr lvl="0"/>
            <a:r>
              <a:rPr lang="en-US" sz="1200" kern="1200" dirty="0" smtClean="0">
                <a:solidFill>
                  <a:schemeClr val="tx1"/>
                </a:solidFill>
                <a:effectLst/>
                <a:latin typeface="+mn-lt"/>
                <a:ea typeface="+mn-ea"/>
                <a:cs typeface="+mn-cs"/>
              </a:rPr>
              <a:t>How is this chemical used?</a:t>
            </a:r>
            <a:endParaRPr lang="en-US" dirty="0" smtClean="0">
              <a:effectLst/>
            </a:endParaRPr>
          </a:p>
          <a:p>
            <a:pPr lvl="0"/>
            <a:r>
              <a:rPr lang="en-US" sz="1200" kern="1200" dirty="0" smtClean="0">
                <a:solidFill>
                  <a:schemeClr val="tx1"/>
                </a:solidFill>
                <a:effectLst/>
                <a:latin typeface="+mn-lt"/>
                <a:ea typeface="+mn-ea"/>
                <a:cs typeface="+mn-cs"/>
              </a:rPr>
              <a:t>What products contain this chemical?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makes this chemical harmful to the environment and/or toxic to humans and animals?</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each student create a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slide to share his/her findings with the class.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10</a:t>
            </a:fld>
            <a:endParaRPr lang="en-US"/>
          </a:p>
        </p:txBody>
      </p:sp>
    </p:spTree>
    <p:extLst>
      <p:ext uri="{BB962C8B-B14F-4D97-AF65-F5344CB8AC3E}">
        <p14:creationId xmlns:p14="http://schemas.microsoft.com/office/powerpoint/2010/main" val="169945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Petrochemical</a:t>
            </a:r>
            <a:r>
              <a:rPr lang="en-US" baseline="0" dirty="0" smtClean="0"/>
              <a:t> </a:t>
            </a:r>
            <a:r>
              <a:rPr lang="en-US" dirty="0" smtClean="0"/>
              <a:t>obtained from: http://</a:t>
            </a:r>
            <a:r>
              <a:rPr lang="en-US" dirty="0" err="1" smtClean="0"/>
              <a:t>www.dictionary.com</a:t>
            </a:r>
            <a:r>
              <a:rPr lang="en-US" dirty="0" smtClean="0"/>
              <a:t>/browse/petrochemical</a:t>
            </a:r>
          </a:p>
          <a:p>
            <a:r>
              <a:rPr lang="en-US" dirty="0" smtClean="0"/>
              <a:t>Definition of Manga obtained from: http://</a:t>
            </a:r>
            <a:r>
              <a:rPr lang="en-US" dirty="0" err="1" smtClean="0"/>
              <a:t>www.dictionary.com</a:t>
            </a:r>
            <a:r>
              <a:rPr lang="en-US" dirty="0" smtClean="0"/>
              <a:t>/browse/manga</a:t>
            </a:r>
          </a:p>
          <a:p>
            <a:endParaRPr lang="en-US" dirty="0" smtClean="0"/>
          </a:p>
          <a:p>
            <a:r>
              <a:rPr lang="en-US" dirty="0" smtClean="0"/>
              <a:t>Engage the class in a conversation on what they think a petrochemical</a:t>
            </a:r>
            <a:r>
              <a:rPr lang="en-US" baseline="0" dirty="0" smtClean="0"/>
              <a:t> is.</a:t>
            </a:r>
            <a:endParaRPr lang="en-US" dirty="0" smtClean="0"/>
          </a:p>
          <a:p>
            <a:r>
              <a:rPr lang="en-US" dirty="0" smtClean="0"/>
              <a:t>Petrochemical: </a:t>
            </a:r>
            <a:r>
              <a:rPr lang="en-US" sz="1200" kern="1200" dirty="0" smtClean="0">
                <a:solidFill>
                  <a:schemeClr val="tx1"/>
                </a:solidFill>
                <a:latin typeface="+mn-lt"/>
                <a:ea typeface="+mn-ea"/>
                <a:cs typeface="+mn-cs"/>
              </a:rPr>
              <a:t>a chemical</a:t>
            </a:r>
            <a:r>
              <a:rPr lang="en-US" sz="1200" kern="1200" baseline="0" dirty="0" smtClean="0">
                <a:solidFill>
                  <a:schemeClr val="tx1"/>
                </a:solidFill>
                <a:latin typeface="+mn-lt"/>
                <a:ea typeface="+mn-ea"/>
                <a:cs typeface="+mn-cs"/>
              </a:rPr>
              <a:t> substance obtained from petroleum or natural gas, as gasoline, kerosene, or petrolatum. </a:t>
            </a:r>
          </a:p>
          <a:p>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Engage the class in a conversation on what they think a manga 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Manga:</a:t>
            </a:r>
            <a:r>
              <a:rPr lang="en-US" baseline="0" dirty="0" smtClean="0"/>
              <a:t> A Japanese graphic novel, typically intended for adults, characterized by highly stylized art. </a:t>
            </a:r>
            <a:endParaRPr lang="en-US" dirty="0" smtClean="0"/>
          </a:p>
          <a:p>
            <a:endParaRPr lang="en-US" sz="120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F48DDB5-0592-E940-A2D3-87ED3029D97F}" type="slidenum">
              <a:rPr lang="en-US" smtClean="0"/>
              <a:t>2</a:t>
            </a:fld>
            <a:endParaRPr lang="en-US"/>
          </a:p>
        </p:txBody>
      </p:sp>
    </p:spTree>
    <p:extLst>
      <p:ext uri="{BB962C8B-B14F-4D97-AF65-F5344CB8AC3E}">
        <p14:creationId xmlns:p14="http://schemas.microsoft.com/office/powerpoint/2010/main" val="159139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 artist’s work by sharing the name of her 2012 collection. </a:t>
            </a:r>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3</a:t>
            </a:fld>
            <a:endParaRPr lang="en-US"/>
          </a:p>
        </p:txBody>
      </p:sp>
    </p:spTree>
    <p:extLst>
      <p:ext uri="{BB962C8B-B14F-4D97-AF65-F5344CB8AC3E}">
        <p14:creationId xmlns:p14="http://schemas.microsoft.com/office/powerpoint/2010/main" val="428609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Quote Retrieved from: https://</a:t>
            </a:r>
            <a:r>
              <a:rPr lang="en-US" dirty="0" err="1" smtClean="0"/>
              <a:t>www.artsy.net</a:t>
            </a:r>
            <a:r>
              <a:rPr lang="en-US" dirty="0" smtClean="0"/>
              <a:t>/artist/marina-</a:t>
            </a:r>
            <a:r>
              <a:rPr lang="en-US" dirty="0" err="1" smtClean="0"/>
              <a:t>zurkow</a:t>
            </a:r>
            <a:endParaRPr lang="en-US" dirty="0" smtClean="0"/>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4</a:t>
            </a:fld>
            <a:endParaRPr lang="en-US"/>
          </a:p>
        </p:txBody>
      </p:sp>
    </p:spTree>
    <p:extLst>
      <p:ext uri="{BB962C8B-B14F-4D97-AF65-F5344CB8AC3E}">
        <p14:creationId xmlns:p14="http://schemas.microsoft.com/office/powerpoint/2010/main" val="159139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retrieved</a:t>
            </a:r>
            <a:r>
              <a:rPr lang="en-US" baseline="0" dirty="0" smtClean="0"/>
              <a:t> from: https://</a:t>
            </a:r>
            <a:r>
              <a:rPr lang="en-US" baseline="0" dirty="0" err="1" smtClean="0"/>
              <a:t>en.wikipedia.org</a:t>
            </a:r>
            <a:r>
              <a:rPr lang="en-US" baseline="0" dirty="0" smtClean="0"/>
              <a:t>/wiki/</a:t>
            </a:r>
            <a:r>
              <a:rPr lang="en-US" baseline="0" dirty="0" err="1" smtClean="0"/>
              <a:t>Marina_Zurkow</a:t>
            </a:r>
            <a:r>
              <a:rPr lang="en-US" baseline="0" dirty="0" smtClean="0"/>
              <a:t> &amp; http://o-</a:t>
            </a:r>
            <a:r>
              <a:rPr lang="en-US" baseline="0" dirty="0" err="1" smtClean="0"/>
              <a:t>matic.com</a:t>
            </a:r>
            <a:r>
              <a:rPr lang="en-US" baseline="0" dirty="0" smtClean="0"/>
              <a:t>/about/</a:t>
            </a:r>
            <a:r>
              <a:rPr lang="en-US" baseline="0" dirty="0" err="1" smtClean="0"/>
              <a:t>about.html</a:t>
            </a:r>
            <a:endParaRPr lang="en-US" baseline="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is a media artist focused on near-impossible nature and culture intersections, researching “wicked problems” like invasive species, superfund sites, and petroleum interdependence.  She has used life science, bio materials, animation, dinners and software technologies to foster intimate connections between people and non-human agents. Her work spans gallery installations and unconventional public participatory projects. Currently, she is working on connecting toxic urban waterways to oceans, and researching the tensions between maritime ecology and the ocean’s primary human use as a capitalist </a:t>
            </a:r>
            <a:r>
              <a:rPr lang="en-US" sz="1200" kern="1200" dirty="0" err="1" smtClean="0">
                <a:solidFill>
                  <a:schemeClr val="tx1"/>
                </a:solidFill>
                <a:effectLst/>
                <a:latin typeface="+mn-lt"/>
                <a:ea typeface="+mn-ea"/>
                <a:cs typeface="+mn-cs"/>
              </a:rPr>
              <a:t>Pangea</a:t>
            </a:r>
            <a:r>
              <a:rPr lang="en-US" sz="1200" kern="1200" dirty="0" smtClean="0">
                <a:solidFill>
                  <a:schemeClr val="tx1"/>
                </a:solidFill>
                <a:effectLst/>
                <a:latin typeface="+mn-lt"/>
                <a:ea typeface="+mn-ea"/>
                <a:cs typeface="+mn-cs"/>
              </a:rPr>
              <a:t>. Recent solo shows include </a:t>
            </a:r>
            <a:r>
              <a:rPr lang="en-US" sz="1200" kern="1200" dirty="0" err="1" smtClean="0">
                <a:solidFill>
                  <a:schemeClr val="tx1"/>
                </a:solidFill>
                <a:effectLst/>
                <a:latin typeface="+mn-lt"/>
                <a:ea typeface="+mn-ea"/>
                <a:cs typeface="+mn-cs"/>
              </a:rPr>
              <a:t>Chronus</a:t>
            </a:r>
            <a:r>
              <a:rPr lang="en-US" sz="1200" kern="1200" dirty="0" smtClean="0">
                <a:solidFill>
                  <a:schemeClr val="tx1"/>
                </a:solidFill>
                <a:effectLst/>
                <a:latin typeface="+mn-lt"/>
                <a:ea typeface="+mn-ea"/>
                <a:cs typeface="+mn-cs"/>
              </a:rPr>
              <a:t> Art Center, Shanghai, </a:t>
            </a:r>
            <a:r>
              <a:rPr lang="en-US" sz="1200" kern="1200" dirty="0" err="1" smtClean="0">
                <a:solidFill>
                  <a:schemeClr val="tx1"/>
                </a:solidFill>
                <a:effectLst/>
                <a:latin typeface="+mn-lt"/>
                <a:ea typeface="+mn-ea"/>
                <a:cs typeface="+mn-cs"/>
              </a:rPr>
              <a:t>bitforms</a:t>
            </a:r>
            <a:r>
              <a:rPr lang="en-US" sz="1200" kern="1200" dirty="0" smtClean="0">
                <a:solidFill>
                  <a:schemeClr val="tx1"/>
                </a:solidFill>
                <a:effectLst/>
                <a:latin typeface="+mn-lt"/>
                <a:ea typeface="+mn-ea"/>
                <a:cs typeface="+mn-cs"/>
              </a:rPr>
              <a:t> gallery, NY, Montclair Museum of Art, and </a:t>
            </a:r>
            <a:r>
              <a:rPr lang="en-US" sz="1200" kern="1200" dirty="0" err="1" smtClean="0">
                <a:solidFill>
                  <a:schemeClr val="tx1"/>
                </a:solidFill>
                <a:effectLst/>
                <a:latin typeface="+mn-lt"/>
                <a:ea typeface="+mn-ea"/>
                <a:cs typeface="+mn-cs"/>
              </a:rPr>
              <a:t>Diverseworks</a:t>
            </a:r>
            <a:r>
              <a:rPr lang="en-US" sz="1200" kern="1200" dirty="0" smtClean="0">
                <a:solidFill>
                  <a:schemeClr val="tx1"/>
                </a:solidFill>
                <a:effectLst/>
                <a:latin typeface="+mn-lt"/>
                <a:ea typeface="+mn-ea"/>
                <a:cs typeface="+mn-cs"/>
              </a:rPr>
              <a:t>, Houston, and exhibitions at Sundance New Frontiers, FACT, Liverpool, SFMOMA, Walker Art Center, Smithsonian American Art Museum, Museum of Fine Arts, Houston, Wave Hill, NY, and the National Museum for Women in the Arts. She has collaborated with Social Science and Humanities scholars at Rice University, New York University, and the University of Minnesota. </a:t>
            </a:r>
            <a:r>
              <a:rPr lang="en-US" sz="1200"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is a 2011 Guggenheim Fellow, and received grants from NYFA, NYSCA, the Rockefeller Foundation, and Creative Capital. She is a full time faculty member at ITP / </a:t>
            </a:r>
            <a:r>
              <a:rPr lang="en-US" sz="1200" kern="1200" dirty="0" err="1" smtClean="0">
                <a:solidFill>
                  <a:schemeClr val="tx1"/>
                </a:solidFill>
                <a:effectLst/>
                <a:latin typeface="+mn-lt"/>
                <a:ea typeface="+mn-ea"/>
                <a:cs typeface="+mn-cs"/>
              </a:rPr>
              <a:t>Tisch</a:t>
            </a:r>
            <a:r>
              <a:rPr lang="en-US" sz="1200" kern="1200" dirty="0" smtClean="0">
                <a:solidFill>
                  <a:schemeClr val="tx1"/>
                </a:solidFill>
                <a:effectLst/>
                <a:latin typeface="+mn-lt"/>
                <a:ea typeface="+mn-ea"/>
                <a:cs typeface="+mn-cs"/>
              </a:rPr>
              <a:t> School of the Arts, New York University, and is represented by </a:t>
            </a:r>
            <a:r>
              <a:rPr lang="en-US" sz="1200" kern="1200" dirty="0" err="1" smtClean="0">
                <a:solidFill>
                  <a:schemeClr val="tx1"/>
                </a:solidFill>
                <a:effectLst/>
                <a:latin typeface="+mn-lt"/>
                <a:ea typeface="+mn-ea"/>
                <a:cs typeface="+mn-cs"/>
              </a:rPr>
              <a:t>bitforms</a:t>
            </a:r>
            <a:r>
              <a:rPr lang="en-US" sz="1200" kern="1200" dirty="0" smtClean="0">
                <a:solidFill>
                  <a:schemeClr val="tx1"/>
                </a:solidFill>
                <a:effectLst/>
                <a:latin typeface="+mn-lt"/>
                <a:ea typeface="+mn-ea"/>
                <a:cs typeface="+mn-cs"/>
              </a:rPr>
              <a:t> gallery.</a:t>
            </a:r>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5</a:t>
            </a:fld>
            <a:endParaRPr lang="en-US"/>
          </a:p>
        </p:txBody>
      </p:sp>
    </p:spTree>
    <p:extLst>
      <p:ext uri="{BB962C8B-B14F-4D97-AF65-F5344CB8AC3E}">
        <p14:creationId xmlns:p14="http://schemas.microsoft.com/office/powerpoint/2010/main" val="270570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students: </a:t>
            </a:r>
          </a:p>
          <a:p>
            <a:r>
              <a:rPr lang="en-US" sz="1200" kern="1200" dirty="0" smtClean="0">
                <a:solidFill>
                  <a:schemeClr val="tx1"/>
                </a:solidFill>
                <a:latin typeface="+mn-lt"/>
                <a:ea typeface="+mn-ea"/>
                <a:cs typeface="+mn-cs"/>
              </a:rPr>
              <a:t>What do you see in</a:t>
            </a:r>
            <a:r>
              <a:rPr lang="en-US" sz="1200" kern="1200" baseline="0" dirty="0" smtClean="0">
                <a:solidFill>
                  <a:schemeClr val="tx1"/>
                </a:solidFill>
                <a:latin typeface="+mn-lt"/>
                <a:ea typeface="+mn-ea"/>
                <a:cs typeface="+mn-cs"/>
              </a:rPr>
              <a:t> these panels?</a:t>
            </a:r>
          </a:p>
          <a:p>
            <a:r>
              <a:rPr lang="en-US" sz="1200" kern="1200" dirty="0" smtClean="0">
                <a:solidFill>
                  <a:schemeClr val="tx1"/>
                </a:solidFill>
                <a:latin typeface="+mn-lt"/>
                <a:ea typeface="+mn-ea"/>
                <a:cs typeface="+mn-cs"/>
              </a:rPr>
              <a:t>What's going on in these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panels?</a:t>
            </a:r>
          </a:p>
          <a:p>
            <a:r>
              <a:rPr lang="en-US" sz="1200" kern="1200" dirty="0" smtClean="0">
                <a:solidFill>
                  <a:schemeClr val="tx1"/>
                </a:solidFill>
                <a:latin typeface="+mn-lt"/>
                <a:ea typeface="+mn-ea"/>
                <a:cs typeface="+mn-cs"/>
              </a:rPr>
              <a:t>What do you see that makes you say that?</a:t>
            </a:r>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6</a:t>
            </a:fld>
            <a:endParaRPr lang="en-US"/>
          </a:p>
        </p:txBody>
      </p:sp>
    </p:spTree>
    <p:extLst>
      <p:ext uri="{BB962C8B-B14F-4D97-AF65-F5344CB8AC3E}">
        <p14:creationId xmlns:p14="http://schemas.microsoft.com/office/powerpoint/2010/main" val="428609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retrieved</a:t>
            </a:r>
            <a:r>
              <a:rPr lang="en-US" baseline="0" dirty="0" smtClean="0"/>
              <a:t> from: https://</a:t>
            </a:r>
            <a:r>
              <a:rPr lang="en-US" baseline="0" dirty="0" err="1" smtClean="0"/>
              <a:t>tarpaulinsky.com</a:t>
            </a:r>
            <a:r>
              <a:rPr lang="en-US" baseline="0" dirty="0" smtClean="0"/>
              <a:t>/2016/02/marina-zurkow-2/</a:t>
            </a:r>
          </a:p>
          <a:p>
            <a:endParaRPr lang="en-US" sz="1200" dirty="0" smtClean="0">
              <a:solidFill>
                <a:srgbClr val="FFD805"/>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Have a student read aloud the quote.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D805"/>
                </a:solidFill>
              </a:rPr>
              <a:t>“The convenience and the good that plastics provide human lives is indisputable, and the collection does not try to look away from this fact.</a:t>
            </a:r>
            <a:r>
              <a:rPr lang="en-US" dirty="0" smtClean="0">
                <a:solidFill>
                  <a:srgbClr val="FFD805"/>
                </a:solidFill>
              </a:rPr>
              <a:t>”</a:t>
            </a:r>
            <a:r>
              <a:rPr lang="en-US" baseline="0" dirty="0" smtClean="0">
                <a:solidFill>
                  <a:srgbClr val="FFD805"/>
                </a:solidFill>
              </a:rPr>
              <a:t> </a:t>
            </a:r>
            <a:r>
              <a:rPr lang="en-US" dirty="0" smtClean="0">
                <a:solidFill>
                  <a:srgbClr val="FFD805"/>
                </a:solidFill>
              </a:rPr>
              <a:t>–Michael McLane</a:t>
            </a:r>
          </a:p>
          <a:p>
            <a:endParaRPr lang="en-US" sz="1200" dirty="0" smtClean="0">
              <a:solidFill>
                <a:srgbClr val="FFD805"/>
              </a:solidFill>
            </a:endParaRPr>
          </a:p>
          <a:p>
            <a:r>
              <a:rPr lang="en-US" sz="1200" dirty="0" smtClean="0">
                <a:solidFill>
                  <a:srgbClr val="FFD805"/>
                </a:solidFill>
              </a:rPr>
              <a:t>Ask:</a:t>
            </a:r>
          </a:p>
          <a:p>
            <a:r>
              <a:rPr lang="en-US" sz="1200" dirty="0" smtClean="0">
                <a:solidFill>
                  <a:srgbClr val="FFD805"/>
                </a:solidFill>
              </a:rPr>
              <a:t>What</a:t>
            </a:r>
            <a:r>
              <a:rPr lang="en-US" sz="1200" baseline="0" dirty="0" smtClean="0">
                <a:solidFill>
                  <a:srgbClr val="FFD805"/>
                </a:solidFill>
              </a:rPr>
              <a:t> do you think this reviewer of </a:t>
            </a:r>
            <a:r>
              <a:rPr lang="en-US" dirty="0" smtClean="0"/>
              <a:t>Marina </a:t>
            </a:r>
            <a:r>
              <a:rPr lang="en-US" dirty="0" err="1" smtClean="0"/>
              <a:t>Zurkow’s</a:t>
            </a:r>
            <a:r>
              <a:rPr lang="en-US" dirty="0" smtClean="0"/>
              <a:t> collection</a:t>
            </a:r>
            <a:r>
              <a:rPr lang="en-US" baseline="0" dirty="0" smtClean="0"/>
              <a:t> is suggesting?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7</a:t>
            </a:fld>
            <a:endParaRPr lang="en-US"/>
          </a:p>
        </p:txBody>
      </p:sp>
    </p:spTree>
    <p:extLst>
      <p:ext uri="{BB962C8B-B14F-4D97-AF65-F5344CB8AC3E}">
        <p14:creationId xmlns:p14="http://schemas.microsoft.com/office/powerpoint/2010/main" val="428609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 the following explanation of the collection to students: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Petroleum Manga (2012) is a collection of works that emulate the simplified Japanese drawing style called manga. Rather than taking inspiration from contemporary comics, </a:t>
            </a:r>
            <a:r>
              <a:rPr lang="en-US" sz="1200"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calls on the works of Hokusai, a Japanese artist best known for his woodblock print, The Great Wave Off Kanagawa. </a:t>
            </a:r>
            <a:r>
              <a:rPr lang="en-US" sz="1200"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takes the usually miniature format of the drawings and super-sizes them, creating grids reminiscent of manufacturing diagrams. The pictured objects are all manufactured from petroleum and arranged according to chemical composition. Viewers are encouraged to reflect on these objects and their use by humans.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NeoGeo</a:t>
            </a:r>
            <a:r>
              <a:rPr lang="en-US" sz="1200" kern="1200" dirty="0" smtClean="0">
                <a:solidFill>
                  <a:schemeClr val="tx1"/>
                </a:solidFill>
                <a:effectLst/>
                <a:latin typeface="+mn-lt"/>
                <a:ea typeface="+mn-ea"/>
                <a:cs typeface="+mn-cs"/>
              </a:rPr>
              <a:t> I-IV (2012), part of the </a:t>
            </a:r>
            <a:r>
              <a:rPr lang="en-US" sz="1200" kern="1200" dirty="0" err="1" smtClean="0">
                <a:solidFill>
                  <a:schemeClr val="tx1"/>
                </a:solidFill>
                <a:effectLst/>
                <a:latin typeface="+mn-lt"/>
                <a:ea typeface="+mn-ea"/>
                <a:cs typeface="+mn-cs"/>
              </a:rPr>
              <a:t>Necrocracy</a:t>
            </a:r>
            <a:r>
              <a:rPr lang="en-US" sz="1200" kern="1200" dirty="0" smtClean="0">
                <a:solidFill>
                  <a:schemeClr val="tx1"/>
                </a:solidFill>
                <a:effectLst/>
                <a:latin typeface="+mn-lt"/>
                <a:ea typeface="+mn-ea"/>
                <a:cs typeface="+mn-cs"/>
              </a:rPr>
              <a:t> series, are meant to represent the process of oil drilling. Using a common video program called QuickTime, </a:t>
            </a:r>
            <a:r>
              <a:rPr lang="en-US" sz="1200"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collaborates with Dan </a:t>
            </a:r>
            <a:r>
              <a:rPr lang="en-US" sz="1200" kern="1200" dirty="0" err="1" smtClean="0">
                <a:solidFill>
                  <a:schemeClr val="tx1"/>
                </a:solidFill>
                <a:effectLst/>
                <a:latin typeface="+mn-lt"/>
                <a:ea typeface="+mn-ea"/>
                <a:cs typeface="+mn-cs"/>
              </a:rPr>
              <a:t>Shiffman</a:t>
            </a:r>
            <a:r>
              <a:rPr lang="en-US" sz="1200" kern="1200" dirty="0" smtClean="0">
                <a:solidFill>
                  <a:schemeClr val="tx1"/>
                </a:solidFill>
                <a:effectLst/>
                <a:latin typeface="+mn-lt"/>
                <a:ea typeface="+mn-ea"/>
                <a:cs typeface="+mn-cs"/>
              </a:rPr>
              <a:t> to create a seemingly infinite process emulating the circumstances of drilling. The videos are programmed according to rules and specific particles behave according to real world fixtures: "cap rock" builds up over time, which is eventually pierced to gush oil. Through this continuing drilling, the audience witness the fluidity and change of the earth, and how it's shaped over unfathomable stretches of time.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Jellyfish are common within </a:t>
            </a:r>
            <a:r>
              <a:rPr lang="en-US" sz="1200" kern="1200" dirty="0" err="1" smtClean="0">
                <a:solidFill>
                  <a:schemeClr val="tx1"/>
                </a:solidFill>
                <a:effectLst/>
                <a:latin typeface="+mn-lt"/>
                <a:ea typeface="+mn-ea"/>
                <a:cs typeface="+mn-cs"/>
              </a:rPr>
              <a:t>Zurkow's</a:t>
            </a:r>
            <a:r>
              <a:rPr lang="en-US" sz="1200" kern="1200" dirty="0" smtClean="0">
                <a:solidFill>
                  <a:schemeClr val="tx1"/>
                </a:solidFill>
                <a:effectLst/>
                <a:latin typeface="+mn-lt"/>
                <a:ea typeface="+mn-ea"/>
                <a:cs typeface="+mn-cs"/>
              </a:rPr>
              <a:t> works. This animal becomes a favored signal because of its adaptability to theoretical future oceans. As oceans warm and become more acidified, jellyfish become some of the only creatures able to thrive. They overtake the niches of other animals unable to tolerate these changes. Jellyfish Sorbet is a response to this and a method to deal with overpopulated jellyfish. Eating invasive and out of control species is a practical response that helps reduce numbers. </a:t>
            </a:r>
            <a:r>
              <a:rPr lang="en-US" sz="1200" kern="1200" dirty="0" err="1" smtClean="0">
                <a:solidFill>
                  <a:schemeClr val="tx1"/>
                </a:solidFill>
                <a:effectLst/>
                <a:latin typeface="+mn-lt"/>
                <a:ea typeface="+mn-ea"/>
                <a:cs typeface="+mn-cs"/>
              </a:rPr>
              <a:t>Zurkow</a:t>
            </a:r>
            <a:r>
              <a:rPr lang="en-US" sz="1200" kern="1200" dirty="0" smtClean="0">
                <a:solidFill>
                  <a:schemeClr val="tx1"/>
                </a:solidFill>
                <a:effectLst/>
                <a:latin typeface="+mn-lt"/>
                <a:ea typeface="+mn-ea"/>
                <a:cs typeface="+mn-cs"/>
              </a:rPr>
              <a:t> has previously prepared food with jellyfish in other works, like Not an Artichoke, Nor from Jerusalem (2012).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8</a:t>
            </a:fld>
            <a:endParaRPr lang="en-US"/>
          </a:p>
        </p:txBody>
      </p:sp>
    </p:spTree>
    <p:extLst>
      <p:ext uri="{BB962C8B-B14F-4D97-AF65-F5344CB8AC3E}">
        <p14:creationId xmlns:p14="http://schemas.microsoft.com/office/powerpoint/2010/main" val="428609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retrieved</a:t>
            </a:r>
            <a:r>
              <a:rPr lang="en-US" baseline="0" dirty="0" smtClean="0"/>
              <a:t> from: https://</a:t>
            </a:r>
            <a:r>
              <a:rPr lang="en-US" baseline="0" dirty="0" err="1" smtClean="0"/>
              <a:t>tarpaulinsky.com</a:t>
            </a:r>
            <a:r>
              <a:rPr lang="en-US" baseline="0" dirty="0" smtClean="0"/>
              <a:t>/2016/02/marina-zurkow-2/</a:t>
            </a:r>
          </a:p>
          <a:p>
            <a:endParaRPr lang="en-US" baseline="0" dirty="0" smtClean="0"/>
          </a:p>
          <a:p>
            <a:r>
              <a:rPr lang="en-US" baseline="0" dirty="0" smtClean="0"/>
              <a:t>Have a student read aloud the quote.</a:t>
            </a:r>
          </a:p>
          <a:p>
            <a:r>
              <a:rPr lang="en-US" sz="1200" dirty="0" smtClean="0">
                <a:solidFill>
                  <a:srgbClr val="FFD805"/>
                </a:solidFill>
              </a:rPr>
              <a:t>“It is the place where the desire and the love of an</a:t>
            </a:r>
            <a:br>
              <a:rPr lang="en-US" sz="1200" dirty="0" smtClean="0">
                <a:solidFill>
                  <a:srgbClr val="FFD805"/>
                </a:solidFill>
              </a:rPr>
            </a:br>
            <a:r>
              <a:rPr lang="en-US" sz="1200" dirty="0" smtClean="0">
                <a:solidFill>
                  <a:srgbClr val="FFD805"/>
                </a:solidFill>
              </a:rPr>
              <a:t>individual comes most into conflict with the ability of</a:t>
            </a:r>
            <a:br>
              <a:rPr lang="en-US" sz="1200" dirty="0" smtClean="0">
                <a:solidFill>
                  <a:srgbClr val="FFD805"/>
                </a:solidFill>
              </a:rPr>
            </a:br>
            <a:r>
              <a:rPr lang="en-US" sz="1200" dirty="0" smtClean="0">
                <a:solidFill>
                  <a:srgbClr val="FFD805"/>
                </a:solidFill>
              </a:rPr>
              <a:t>petrochemicals to save a single life, at the potential cost of many more. At that moment, environmental social justice, global warming, and binaries fall apart…” </a:t>
            </a:r>
            <a:r>
              <a:rPr lang="en-US" dirty="0" smtClean="0">
                <a:solidFill>
                  <a:srgbClr val="FFD805"/>
                </a:solidFill>
              </a:rPr>
              <a:t>–Michael McLane</a:t>
            </a:r>
            <a:endParaRPr lang="en-US" baseline="0" dirty="0" smtClean="0"/>
          </a:p>
          <a:p>
            <a:endParaRPr lang="en-US" baseline="0" dirty="0" smtClean="0"/>
          </a:p>
          <a:p>
            <a:r>
              <a:rPr lang="en-US" baseline="0" dirty="0" smtClean="0"/>
              <a:t>Ask students: </a:t>
            </a:r>
          </a:p>
          <a:p>
            <a:r>
              <a:rPr lang="en-US" baseline="0" dirty="0" smtClean="0"/>
              <a:t>Are petrochemicals bad?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8DDB5-0592-E940-A2D3-87ED3029D97F}" type="slidenum">
              <a:rPr lang="en-US" smtClean="0"/>
              <a:t>9</a:t>
            </a:fld>
            <a:endParaRPr lang="en-US"/>
          </a:p>
        </p:txBody>
      </p:sp>
    </p:spTree>
    <p:extLst>
      <p:ext uri="{BB962C8B-B14F-4D97-AF65-F5344CB8AC3E}">
        <p14:creationId xmlns:p14="http://schemas.microsoft.com/office/powerpoint/2010/main" val="428609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0848"/>
            <a:ext cx="7772400" cy="1470025"/>
          </a:xfrm>
        </p:spPr>
        <p:txBody>
          <a:bodyPr anchor="b">
            <a:noAutofit/>
          </a:bodyPr>
          <a:lstStyle>
            <a:lvl1pPr>
              <a:defRPr sz="6000">
                <a:ln>
                  <a:noFill/>
                </a:ln>
                <a:solidFill>
                  <a:srgbClr val="FFC000"/>
                </a:solidFill>
              </a:defRPr>
            </a:lvl1pPr>
          </a:lstStyle>
          <a:p>
            <a:r>
              <a:rPr lang="en-US" smtClean="0"/>
              <a:t>Click to edit Master title style</a:t>
            </a:r>
            <a:endParaRPr lang="bs-Latn-BA" dirty="0"/>
          </a:p>
        </p:txBody>
      </p:sp>
      <p:sp>
        <p:nvSpPr>
          <p:cNvPr id="3" name="Subtitle 2"/>
          <p:cNvSpPr>
            <a:spLocks noGrp="1"/>
          </p:cNvSpPr>
          <p:nvPr>
            <p:ph type="subTitle" idx="1"/>
          </p:nvPr>
        </p:nvSpPr>
        <p:spPr>
          <a:xfrm>
            <a:off x="1371600" y="3575447"/>
            <a:ext cx="6400800" cy="504056"/>
          </a:xfrm>
        </p:spPr>
        <p:txBody>
          <a:bodyPr anchor="t"/>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s-Latn-BA" dirty="0"/>
          </a:p>
        </p:txBody>
      </p:sp>
      <p:sp>
        <p:nvSpPr>
          <p:cNvPr id="4" name="Date Placeholder 3"/>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406498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3781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419408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lvl1pPr>
              <a:defRPr lang="bs-Latn-BA" sz="5400" b="1" kern="1200" dirty="0">
                <a:ln>
                  <a:noFill/>
                </a:ln>
                <a:solidFill>
                  <a:srgbClr val="FFC000"/>
                </a:solidFill>
                <a:latin typeface="Microsoft New Tai Lue" pitchFamily="34" charset="0"/>
                <a:ea typeface="+mj-ea"/>
                <a:cs typeface="Microsoft New Tai Lue" pitchFamily="34" charset="0"/>
              </a:defRPr>
            </a:lvl1pPr>
          </a:lstStyle>
          <a:p>
            <a:r>
              <a:rPr lang="en-US" smtClean="0"/>
              <a:t>Click to edit Master title style</a:t>
            </a:r>
            <a:endParaRPr lang="bs-Latn-BA" dirty="0"/>
          </a:p>
        </p:txBody>
      </p:sp>
      <p:sp>
        <p:nvSpPr>
          <p:cNvPr id="3" name="Content Placeholder 2"/>
          <p:cNvSpPr>
            <a:spLocks noGrp="1"/>
          </p:cNvSpPr>
          <p:nvPr>
            <p:ph idx="1"/>
          </p:nvPr>
        </p:nvSpPr>
        <p:spPr/>
        <p:txBody>
          <a:bodyPr/>
          <a:lstStyle>
            <a:lvl1pPr>
              <a:defRPr>
                <a:solidFill>
                  <a:schemeClr val="bg1"/>
                </a:solidFill>
                <a:latin typeface="Microsoft New Tai Lue" pitchFamily="34" charset="0"/>
                <a:cs typeface="Microsoft New Tai Lue" pitchFamily="34" charset="0"/>
              </a:defRPr>
            </a:lvl1pPr>
            <a:lvl2pPr>
              <a:defRPr>
                <a:solidFill>
                  <a:schemeClr val="bg1"/>
                </a:solidFill>
                <a:latin typeface="Microsoft New Tai Lue" pitchFamily="34" charset="0"/>
                <a:cs typeface="Microsoft New Tai Lue" pitchFamily="34" charset="0"/>
              </a:defRPr>
            </a:lvl2pPr>
            <a:lvl3pPr>
              <a:defRPr>
                <a:solidFill>
                  <a:schemeClr val="bg1"/>
                </a:solidFill>
                <a:latin typeface="Microsoft New Tai Lue" pitchFamily="34" charset="0"/>
                <a:cs typeface="Microsoft New Tai Lue" pitchFamily="34" charset="0"/>
              </a:defRPr>
            </a:lvl3pPr>
            <a:lvl4pPr>
              <a:defRPr>
                <a:solidFill>
                  <a:schemeClr val="bg1"/>
                </a:solidFill>
                <a:latin typeface="Microsoft New Tai Lue" pitchFamily="34" charset="0"/>
                <a:cs typeface="Microsoft New Tai Lue" pitchFamily="34" charset="0"/>
              </a:defRPr>
            </a:lvl4pPr>
            <a:lvl5pPr>
              <a:defRPr>
                <a:solidFill>
                  <a:schemeClr val="bg1"/>
                </a:solidFill>
                <a:latin typeface="Microsoft New Tai Lue" pitchFamily="34" charset="0"/>
                <a:cs typeface="Microsoft New Tai Lu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dirty="0"/>
          </a:p>
        </p:txBody>
      </p:sp>
      <p:sp>
        <p:nvSpPr>
          <p:cNvPr id="4" name="Date Placeholder 3"/>
          <p:cNvSpPr>
            <a:spLocks noGrp="1"/>
          </p:cNvSpPr>
          <p:nvPr>
            <p:ph type="dt" sz="half" idx="10"/>
          </p:nvPr>
        </p:nvSpPr>
        <p:spPr>
          <a:xfrm>
            <a:off x="464840" y="6498803"/>
            <a:ext cx="2133600" cy="365125"/>
          </a:xfrm>
        </p:spPr>
        <p:txBody>
          <a:bodyPr/>
          <a:lstStyle>
            <a:lvl1pPr>
              <a:defRPr>
                <a:solidFill>
                  <a:schemeClr val="bg1"/>
                </a:solidFill>
                <a:latin typeface="Microsoft New Tai Lue" pitchFamily="34" charset="0"/>
                <a:cs typeface="Microsoft New Tai Lue" pitchFamily="34" charset="0"/>
              </a:defRPr>
            </a:lvl1pPr>
          </a:lstStyle>
          <a:p>
            <a:fld id="{4BEA1FFC-0729-4B4E-874A-BB33F34F7B19}" type="datetimeFigureOut">
              <a:rPr lang="bs-Latn-BA" smtClean="0"/>
              <a:pPr/>
              <a:t>10/25/16</a:t>
            </a:fld>
            <a:endParaRPr lang="bs-Latn-BA"/>
          </a:p>
        </p:txBody>
      </p:sp>
      <p:sp>
        <p:nvSpPr>
          <p:cNvPr id="5" name="Footer Placeholder 4"/>
          <p:cNvSpPr>
            <a:spLocks noGrp="1"/>
          </p:cNvSpPr>
          <p:nvPr>
            <p:ph type="ftr" sz="quarter" idx="11"/>
          </p:nvPr>
        </p:nvSpPr>
        <p:spPr>
          <a:xfrm>
            <a:off x="3131840" y="6498803"/>
            <a:ext cx="2895600" cy="365125"/>
          </a:xfrm>
        </p:spPr>
        <p:txBody>
          <a:bodyPr/>
          <a:lstStyle>
            <a:lvl1pPr>
              <a:defRPr>
                <a:solidFill>
                  <a:schemeClr val="bg1"/>
                </a:solidFill>
                <a:latin typeface="Microsoft New Tai Lue" pitchFamily="34" charset="0"/>
                <a:cs typeface="Microsoft New Tai Lue" pitchFamily="34" charset="0"/>
              </a:defRPr>
            </a:lvl1pPr>
          </a:lstStyle>
          <a:p>
            <a:endParaRPr lang="bs-Latn-BA" dirty="0"/>
          </a:p>
        </p:txBody>
      </p:sp>
      <p:sp>
        <p:nvSpPr>
          <p:cNvPr id="6" name="Slide Number Placeholder 5"/>
          <p:cNvSpPr>
            <a:spLocks noGrp="1"/>
          </p:cNvSpPr>
          <p:nvPr>
            <p:ph type="sldNum" sz="quarter" idx="12"/>
          </p:nvPr>
        </p:nvSpPr>
        <p:spPr>
          <a:xfrm>
            <a:off x="6560840" y="6498803"/>
            <a:ext cx="2133600" cy="365125"/>
          </a:xfrm>
        </p:spPr>
        <p:txBody>
          <a:bodyPr/>
          <a:lstStyle>
            <a:lvl1pPr>
              <a:defRPr>
                <a:solidFill>
                  <a:schemeClr val="bg1"/>
                </a:solidFill>
                <a:latin typeface="Microsoft New Tai Lue" pitchFamily="34" charset="0"/>
                <a:cs typeface="Microsoft New Tai Lue" pitchFamily="34" charset="0"/>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34025447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C000"/>
                </a:solidFill>
              </a:defRPr>
            </a:lvl1pPr>
          </a:lstStyle>
          <a:p>
            <a:r>
              <a:rPr lang="en-US" smtClean="0"/>
              <a:t>Click to edit Master title style</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7218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89629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07144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13394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7535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8003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bs-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A1FFC-0729-4B4E-874A-BB33F34F7B19}" type="datetimeFigureOut">
              <a:rPr lang="bs-Latn-BA" smtClean="0"/>
              <a:t>10/25/16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48999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9256" cy="1143000"/>
          </a:xfrm>
          <a:prstGeom prst="rect">
            <a:avLst/>
          </a:prstGeom>
          <a:noFill/>
        </p:spPr>
        <p:txBody>
          <a:bodyPr vert="horz" lIns="91440" tIns="45720" rIns="91440" bIns="45720" rtlCol="0" anchor="ctr">
            <a:noAutofit/>
          </a:bodyPr>
          <a:lstStyle/>
          <a:p>
            <a:r>
              <a:rPr lang="en-US" dirty="0" smtClean="0"/>
              <a:t>Click to edit Master title style</a:t>
            </a:r>
            <a:endParaRPr lang="bs-Latn-BA" dirty="0"/>
          </a:p>
        </p:txBody>
      </p:sp>
      <p:sp>
        <p:nvSpPr>
          <p:cNvPr id="3" name="Text Placeholder 2"/>
          <p:cNvSpPr>
            <a:spLocks noGrp="1"/>
          </p:cNvSpPr>
          <p:nvPr>
            <p:ph type="body" idx="1"/>
          </p:nvPr>
        </p:nvSpPr>
        <p:spPr>
          <a:xfrm>
            <a:off x="457200" y="1556792"/>
            <a:ext cx="8229600" cy="4569371"/>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dirty="0"/>
          </a:p>
        </p:txBody>
      </p:sp>
      <p:sp>
        <p:nvSpPr>
          <p:cNvPr id="4" name="Date Placeholder 3"/>
          <p:cNvSpPr>
            <a:spLocks noGrp="1"/>
          </p:cNvSpPr>
          <p:nvPr>
            <p:ph type="dt" sz="half" idx="2"/>
          </p:nvPr>
        </p:nvSpPr>
        <p:spPr>
          <a:xfrm>
            <a:off x="457200" y="6237312"/>
            <a:ext cx="2133600" cy="365125"/>
          </a:xfrm>
          <a:prstGeom prst="rect">
            <a:avLst/>
          </a:prstGeom>
        </p:spPr>
        <p:txBody>
          <a:bodyPr vert="horz" lIns="91440" tIns="45720" rIns="91440" bIns="45720" rtlCol="0" anchor="ctr"/>
          <a:lstStyle>
            <a:lvl1pPr algn="l">
              <a:defRPr sz="1200">
                <a:solidFill>
                  <a:srgbClr val="FFC000"/>
                </a:solidFill>
              </a:defRPr>
            </a:lvl1pPr>
          </a:lstStyle>
          <a:p>
            <a:fld id="{4BEA1FFC-0729-4B4E-874A-BB33F34F7B19}" type="datetimeFigureOut">
              <a:rPr lang="bs-Latn-BA" smtClean="0"/>
              <a:pPr/>
              <a:t>10/25/16</a:t>
            </a:fld>
            <a:endParaRPr lang="bs-Latn-BA"/>
          </a:p>
        </p:txBody>
      </p:sp>
      <p:sp>
        <p:nvSpPr>
          <p:cNvPr id="5" name="Footer Placeholder 4"/>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rgbClr val="FFC000"/>
                </a:solidFill>
              </a:defRPr>
            </a:lvl1pPr>
          </a:lstStyle>
          <a:p>
            <a:endParaRPr lang="bs-Latn-BA"/>
          </a:p>
        </p:txBody>
      </p:sp>
      <p:sp>
        <p:nvSpPr>
          <p:cNvPr id="6" name="Slide Number Placeholder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FFC000"/>
                </a:solidFill>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4131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lang="bs-Latn-BA" sz="5400" b="1" kern="1200" dirty="0">
          <a:ln>
            <a:noFill/>
          </a:ln>
          <a:solidFill>
            <a:srgbClr val="FFC000"/>
          </a:solidFill>
          <a:latin typeface="Microsoft New Tai Lue" pitchFamily="34" charset="0"/>
          <a:ea typeface="+mj-ea"/>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272" y="1988840"/>
            <a:ext cx="8458200" cy="1542033"/>
          </a:xfrm>
        </p:spPr>
        <p:txBody>
          <a:bodyPr/>
          <a:lstStyle/>
          <a:p>
            <a:r>
              <a:rPr lang="en-US" dirty="0"/>
              <a:t>Consumers </a:t>
            </a:r>
            <a:r>
              <a:rPr lang="en-US" dirty="0" smtClean="0"/>
              <a:t>of Toxins</a:t>
            </a:r>
            <a:endParaRPr lang="en-US" dirty="0"/>
          </a:p>
        </p:txBody>
      </p:sp>
      <p:sp>
        <p:nvSpPr>
          <p:cNvPr id="4" name="Subtitle 3"/>
          <p:cNvSpPr>
            <a:spLocks noGrp="1"/>
          </p:cNvSpPr>
          <p:nvPr>
            <p:ph type="subTitle" idx="1"/>
          </p:nvPr>
        </p:nvSpPr>
        <p:spPr/>
        <p:txBody>
          <a:bodyPr>
            <a:normAutofit fontScale="92500" lnSpcReduction="10000"/>
          </a:bodyPr>
          <a:lstStyle/>
          <a:p>
            <a:r>
              <a:rPr lang="en-US" dirty="0" smtClean="0"/>
              <a:t>The Work </a:t>
            </a:r>
            <a:r>
              <a:rPr lang="en-US" dirty="0"/>
              <a:t>of Marina </a:t>
            </a:r>
            <a:r>
              <a:rPr lang="en-US" dirty="0" err="1"/>
              <a:t>Zurkow</a:t>
            </a:r>
            <a:endParaRPr lang="en-US" dirty="0"/>
          </a:p>
        </p:txBody>
      </p:sp>
    </p:spTree>
    <p:extLst>
      <p:ext uri="{BB962C8B-B14F-4D97-AF65-F5344CB8AC3E}">
        <p14:creationId xmlns:p14="http://schemas.microsoft.com/office/powerpoint/2010/main" val="20274010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Petrochemicals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PET</a:t>
            </a:r>
            <a:endParaRPr lang="en-US" dirty="0"/>
          </a:p>
          <a:p>
            <a:r>
              <a:rPr lang="en-US" dirty="0" smtClean="0"/>
              <a:t>PVC</a:t>
            </a:r>
          </a:p>
          <a:p>
            <a:r>
              <a:rPr lang="en-US" dirty="0" smtClean="0"/>
              <a:t>HDPE</a:t>
            </a:r>
          </a:p>
          <a:p>
            <a:r>
              <a:rPr lang="en-US" dirty="0" smtClean="0"/>
              <a:t>PMMA</a:t>
            </a:r>
          </a:p>
          <a:p>
            <a:r>
              <a:rPr lang="en-US" dirty="0" smtClean="0"/>
              <a:t>Polystyrene</a:t>
            </a:r>
          </a:p>
          <a:p>
            <a:r>
              <a:rPr lang="en-US" dirty="0" smtClean="0"/>
              <a:t>Polyurethane</a:t>
            </a:r>
          </a:p>
          <a:p>
            <a:r>
              <a:rPr lang="en-US" dirty="0" smtClean="0"/>
              <a:t>Ammonia</a:t>
            </a:r>
          </a:p>
          <a:p>
            <a:r>
              <a:rPr lang="en-US" dirty="0" smtClean="0"/>
              <a:t>Nylon</a:t>
            </a:r>
          </a:p>
          <a:p>
            <a:r>
              <a:rPr lang="en-US" dirty="0" smtClean="0"/>
              <a:t>Paraffin</a:t>
            </a:r>
            <a:endParaRPr lang="en-US" dirty="0"/>
          </a:p>
        </p:txBody>
      </p:sp>
      <p:sp>
        <p:nvSpPr>
          <p:cNvPr id="4" name="Rectangle 3"/>
          <p:cNvSpPr/>
          <p:nvPr/>
        </p:nvSpPr>
        <p:spPr>
          <a:xfrm>
            <a:off x="3851920" y="1772816"/>
            <a:ext cx="4752528" cy="4104456"/>
          </a:xfrm>
          <a:prstGeom prst="rect">
            <a:avLst/>
          </a:prstGeom>
          <a:solidFill>
            <a:srgbClr val="FFD80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23928" y="2049809"/>
            <a:ext cx="4573187" cy="3970318"/>
          </a:xfrm>
          <a:prstGeom prst="rect">
            <a:avLst/>
          </a:prstGeom>
          <a:noFill/>
        </p:spPr>
        <p:txBody>
          <a:bodyPr wrap="square" rtlCol="0">
            <a:spAutoFit/>
          </a:bodyPr>
          <a:lstStyle/>
          <a:p>
            <a:pPr marL="457200" lvl="0" indent="-457200">
              <a:buFont typeface="Arial"/>
              <a:buChar char="•"/>
            </a:pPr>
            <a:r>
              <a:rPr lang="en-US" sz="2800" dirty="0"/>
              <a:t>What is it?</a:t>
            </a:r>
          </a:p>
          <a:p>
            <a:pPr marL="457200" lvl="0" indent="-457200">
              <a:buFont typeface="Arial"/>
              <a:buChar char="•"/>
            </a:pPr>
            <a:r>
              <a:rPr lang="en-US" sz="2800" dirty="0"/>
              <a:t>How is this chemical used?</a:t>
            </a:r>
          </a:p>
          <a:p>
            <a:pPr marL="457200" lvl="0" indent="-457200">
              <a:buFont typeface="Arial"/>
              <a:buChar char="•"/>
            </a:pPr>
            <a:r>
              <a:rPr lang="en-US" sz="2800" dirty="0" smtClean="0"/>
              <a:t>What </a:t>
            </a:r>
            <a:r>
              <a:rPr lang="en-US" sz="2800" dirty="0"/>
              <a:t>products contain this chemical</a:t>
            </a:r>
            <a:r>
              <a:rPr lang="en-US" sz="2800" dirty="0" smtClean="0"/>
              <a:t>?</a:t>
            </a:r>
          </a:p>
          <a:p>
            <a:pPr marL="457200" indent="-457200">
              <a:buFont typeface="Arial"/>
              <a:buChar char="•"/>
            </a:pPr>
            <a:r>
              <a:rPr lang="en-US" sz="2800" dirty="0"/>
              <a:t>What makes this chemical harmful to the environment and/or toxic to humans and animals?</a:t>
            </a:r>
          </a:p>
          <a:p>
            <a:pPr lvl="0"/>
            <a:endParaRPr lang="en-US" sz="2800" dirty="0"/>
          </a:p>
        </p:txBody>
      </p:sp>
    </p:spTree>
    <p:extLst>
      <p:ext uri="{BB962C8B-B14F-4D97-AF65-F5344CB8AC3E}">
        <p14:creationId xmlns:p14="http://schemas.microsoft.com/office/powerpoint/2010/main" val="1450262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solidFill>
                  <a:srgbClr val="FFD805"/>
                </a:solidFill>
              </a:rPr>
              <a:t>What is a </a:t>
            </a:r>
            <a:r>
              <a:rPr lang="en-US" i="1" dirty="0" smtClean="0">
                <a:solidFill>
                  <a:srgbClr val="FFD805"/>
                </a:solidFill>
              </a:rPr>
              <a:t>Petrochemical</a:t>
            </a:r>
            <a:r>
              <a:rPr lang="en-US" dirty="0" smtClean="0">
                <a:solidFill>
                  <a:srgbClr val="FFD805"/>
                </a:solidFill>
              </a:rPr>
              <a:t>?</a:t>
            </a:r>
          </a:p>
          <a:p>
            <a:pPr marL="0" indent="0" algn="ctr">
              <a:buNone/>
            </a:pPr>
            <a:endParaRPr lang="en-US" sz="1800" dirty="0">
              <a:solidFill>
                <a:srgbClr val="FFD805"/>
              </a:solidFill>
            </a:endParaRPr>
          </a:p>
          <a:p>
            <a:pPr marL="0" indent="0" algn="ctr">
              <a:buNone/>
            </a:pPr>
            <a:r>
              <a:rPr lang="en-US" dirty="0" smtClean="0">
                <a:solidFill>
                  <a:srgbClr val="FFD805"/>
                </a:solidFill>
              </a:rPr>
              <a:t>What is a </a:t>
            </a:r>
            <a:r>
              <a:rPr lang="en-US" i="1" dirty="0" smtClean="0">
                <a:solidFill>
                  <a:srgbClr val="FFD805"/>
                </a:solidFill>
              </a:rPr>
              <a:t>Manga</a:t>
            </a:r>
            <a:r>
              <a:rPr lang="en-US" dirty="0" smtClean="0">
                <a:solidFill>
                  <a:srgbClr val="FFD805"/>
                </a:solidFill>
              </a:rPr>
              <a:t>?</a:t>
            </a:r>
            <a:endParaRPr lang="en-US" dirty="0">
              <a:solidFill>
                <a:srgbClr val="FFD805"/>
              </a:solidFill>
            </a:endParaRPr>
          </a:p>
        </p:txBody>
      </p:sp>
    </p:spTree>
    <p:extLst>
      <p:ext uri="{BB962C8B-B14F-4D97-AF65-F5344CB8AC3E}">
        <p14:creationId xmlns:p14="http://schemas.microsoft.com/office/powerpoint/2010/main" val="107940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a:t>
            </a:r>
            <a:r>
              <a:rPr lang="en-US" i="1" dirty="0"/>
              <a:t>Petroleum </a:t>
            </a:r>
            <a:r>
              <a:rPr lang="en-US" i="1" dirty="0" smtClean="0"/>
              <a:t>Manga</a:t>
            </a:r>
            <a:r>
              <a:rPr lang="en-US" dirty="0" smtClean="0"/>
              <a:t> </a:t>
            </a:r>
            <a:r>
              <a:rPr lang="en-US" sz="3000" dirty="0"/>
              <a:t>2012 </a:t>
            </a:r>
          </a:p>
        </p:txBody>
      </p:sp>
      <p:pic>
        <p:nvPicPr>
          <p:cNvPr id="4" name="Content Placeholder 3" descr="_MG_0904.jpg"/>
          <p:cNvPicPr>
            <a:picLocks noGrp="1" noChangeAspect="1"/>
          </p:cNvPicPr>
          <p:nvPr>
            <p:ph idx="1"/>
          </p:nvPr>
        </p:nvPicPr>
        <p:blipFill>
          <a:blip r:embed="rId3">
            <a:extLst>
              <a:ext uri="{28A0092B-C50C-407E-A947-70E740481C1C}">
                <a14:useLocalDpi xmlns:a14="http://schemas.microsoft.com/office/drawing/2010/main" val="0"/>
              </a:ext>
            </a:extLst>
          </a:blip>
          <a:srcRect t="9179" b="9179"/>
          <a:stretch>
            <a:fillRect/>
          </a:stretch>
        </p:blipFill>
        <p:spPr>
          <a:xfrm>
            <a:off x="-36512" y="1556792"/>
            <a:ext cx="9547665" cy="5301208"/>
          </a:xfrm>
        </p:spPr>
      </p:pic>
    </p:spTree>
    <p:extLst>
      <p:ext uri="{BB962C8B-B14F-4D97-AF65-F5344CB8AC3E}">
        <p14:creationId xmlns:p14="http://schemas.microsoft.com/office/powerpoint/2010/main" val="1847885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rgbClr val="FFD805"/>
                </a:solidFill>
              </a:rPr>
              <a:t>“My work is about the networked stories we tell ourselves about our place in the larger world, the interwoven and often conflicted threads of this, and how these are represented in mediated </a:t>
            </a:r>
            <a:r>
              <a:rPr lang="en-US" dirty="0" smtClean="0">
                <a:solidFill>
                  <a:srgbClr val="FFD805"/>
                </a:solidFill>
              </a:rPr>
              <a:t>form”        </a:t>
            </a:r>
            <a:r>
              <a:rPr lang="en-US" sz="1800" dirty="0" smtClean="0">
                <a:solidFill>
                  <a:srgbClr val="FFD805"/>
                </a:solidFill>
              </a:rPr>
              <a:t>-Marina </a:t>
            </a:r>
            <a:r>
              <a:rPr lang="en-US" sz="1800" dirty="0" err="1" smtClean="0">
                <a:solidFill>
                  <a:srgbClr val="FFD805"/>
                </a:solidFill>
              </a:rPr>
              <a:t>Zurkow</a:t>
            </a:r>
            <a:endParaRPr lang="en-US" sz="1800" dirty="0">
              <a:solidFill>
                <a:srgbClr val="FFD805"/>
              </a:solidFill>
            </a:endParaRPr>
          </a:p>
        </p:txBody>
      </p:sp>
    </p:spTree>
    <p:extLst>
      <p:ext uri="{BB962C8B-B14F-4D97-AF65-F5344CB8AC3E}">
        <p14:creationId xmlns:p14="http://schemas.microsoft.com/office/powerpoint/2010/main" val="1999794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US" dirty="0"/>
              <a:t>Marina </a:t>
            </a:r>
            <a:r>
              <a:rPr lang="en-US" dirty="0" err="1"/>
              <a:t>Zurkow</a:t>
            </a:r>
            <a:endParaRPr lang="en-US" dirty="0"/>
          </a:p>
        </p:txBody>
      </p:sp>
      <p:sp>
        <p:nvSpPr>
          <p:cNvPr id="3" name="Content Placeholder 2"/>
          <p:cNvSpPr>
            <a:spLocks noGrp="1"/>
          </p:cNvSpPr>
          <p:nvPr>
            <p:ph idx="1"/>
          </p:nvPr>
        </p:nvSpPr>
        <p:spPr/>
        <p:txBody>
          <a:bodyPr>
            <a:normAutofit lnSpcReduction="10000"/>
          </a:bodyPr>
          <a:lstStyle/>
          <a:p>
            <a:r>
              <a:rPr lang="bs-Latn-BA" dirty="0" smtClean="0"/>
              <a:t>Visual artist</a:t>
            </a:r>
          </a:p>
          <a:p>
            <a:pPr lvl="1"/>
            <a:r>
              <a:rPr lang="en-US" dirty="0" smtClean="0"/>
              <a:t>M</a:t>
            </a:r>
            <a:r>
              <a:rPr lang="bs-Latn-BA" dirty="0" smtClean="0"/>
              <a:t>edia technology</a:t>
            </a:r>
          </a:p>
          <a:p>
            <a:pPr lvl="1"/>
            <a:r>
              <a:rPr lang="en-US" dirty="0" smtClean="0"/>
              <a:t>A</a:t>
            </a:r>
            <a:r>
              <a:rPr lang="bs-Latn-BA" dirty="0" smtClean="0"/>
              <a:t>nimation</a:t>
            </a:r>
          </a:p>
          <a:p>
            <a:pPr lvl="1"/>
            <a:r>
              <a:rPr lang="en-US" dirty="0" smtClean="0"/>
              <a:t>V</a:t>
            </a:r>
            <a:r>
              <a:rPr lang="bs-Latn-BA" dirty="0" smtClean="0"/>
              <a:t>ideo</a:t>
            </a:r>
          </a:p>
          <a:p>
            <a:r>
              <a:rPr lang="bs-Latn-BA" dirty="0"/>
              <a:t>R</a:t>
            </a:r>
            <a:r>
              <a:rPr lang="bs-Latn-BA" dirty="0" smtClean="0"/>
              <a:t>esearches “</a:t>
            </a:r>
            <a:r>
              <a:rPr lang="bs-Latn-BA" smtClean="0"/>
              <a:t>Wicked Problems</a:t>
            </a:r>
            <a:r>
              <a:rPr lang="bs-Latn-BA" dirty="0" smtClean="0"/>
              <a:t>”</a:t>
            </a:r>
          </a:p>
          <a:p>
            <a:pPr lvl="1"/>
            <a:r>
              <a:rPr lang="en-US" dirty="0" smtClean="0"/>
              <a:t>I</a:t>
            </a:r>
            <a:r>
              <a:rPr lang="bs-Latn-BA" dirty="0" smtClean="0"/>
              <a:t>ndividual narratives</a:t>
            </a:r>
          </a:p>
          <a:p>
            <a:pPr lvl="1"/>
            <a:r>
              <a:rPr lang="en-US" dirty="0" smtClean="0"/>
              <a:t>E</a:t>
            </a:r>
            <a:r>
              <a:rPr lang="bs-Latn-BA" dirty="0" smtClean="0"/>
              <a:t>nvironmental concerns</a:t>
            </a:r>
          </a:p>
          <a:p>
            <a:pPr lvl="1"/>
            <a:r>
              <a:rPr lang="en-US" dirty="0" smtClean="0"/>
              <a:t>R</a:t>
            </a:r>
            <a:r>
              <a:rPr lang="bs-Latn-BA" dirty="0" smtClean="0"/>
              <a:t>elationship between humans, animals, plants and weather</a:t>
            </a:r>
            <a:endParaRPr lang="bs-Latn-BA" dirty="0"/>
          </a:p>
        </p:txBody>
      </p:sp>
    </p:spTree>
    <p:extLst>
      <p:ext uri="{BB962C8B-B14F-4D97-AF65-F5344CB8AC3E}">
        <p14:creationId xmlns:p14="http://schemas.microsoft.com/office/powerpoint/2010/main" val="2201237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a:t>
            </a:r>
            <a:r>
              <a:rPr lang="en-US" i="1" dirty="0"/>
              <a:t>Petroleum </a:t>
            </a:r>
            <a:r>
              <a:rPr lang="en-US" i="1" dirty="0" smtClean="0"/>
              <a:t>Manga</a:t>
            </a:r>
            <a:r>
              <a:rPr lang="en-US" dirty="0" smtClean="0"/>
              <a:t> </a:t>
            </a:r>
            <a:r>
              <a:rPr lang="en-US" sz="3000" dirty="0"/>
              <a:t>2012 </a:t>
            </a:r>
          </a:p>
        </p:txBody>
      </p:sp>
      <p:sp>
        <p:nvSpPr>
          <p:cNvPr id="6" name="Content Placeholder 5"/>
          <p:cNvSpPr>
            <a:spLocks noGrp="1"/>
          </p:cNvSpPr>
          <p:nvPr>
            <p:ph idx="1"/>
          </p:nvPr>
        </p:nvSpPr>
        <p:spPr/>
        <p:txBody>
          <a:bodyPr/>
          <a:lstStyle/>
          <a:p>
            <a:endParaRPr lang="en-US"/>
          </a:p>
        </p:txBody>
      </p:sp>
      <p:pic>
        <p:nvPicPr>
          <p:cNvPr id="7" name="Picture 6" descr="_MG_09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9144000" cy="6301781"/>
          </a:xfrm>
          <a:prstGeom prst="rect">
            <a:avLst/>
          </a:prstGeom>
        </p:spPr>
      </p:pic>
    </p:spTree>
    <p:extLst>
      <p:ext uri="{BB962C8B-B14F-4D97-AF65-F5344CB8AC3E}">
        <p14:creationId xmlns:p14="http://schemas.microsoft.com/office/powerpoint/2010/main" val="165816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G_09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44624"/>
            <a:ext cx="7884368" cy="5433679"/>
          </a:xfrm>
          <a:prstGeom prst="rect">
            <a:avLst/>
          </a:prstGeom>
        </p:spPr>
      </p:pic>
      <p:sp>
        <p:nvSpPr>
          <p:cNvPr id="6" name="TextBox 5"/>
          <p:cNvSpPr txBox="1"/>
          <p:nvPr/>
        </p:nvSpPr>
        <p:spPr>
          <a:xfrm>
            <a:off x="179512" y="5517232"/>
            <a:ext cx="8676456" cy="1384995"/>
          </a:xfrm>
          <a:prstGeom prst="rect">
            <a:avLst/>
          </a:prstGeom>
          <a:noFill/>
        </p:spPr>
        <p:txBody>
          <a:bodyPr wrap="square" rtlCol="0">
            <a:spAutoFit/>
          </a:bodyPr>
          <a:lstStyle/>
          <a:p>
            <a:r>
              <a:rPr lang="en-US" sz="2800" dirty="0" smtClean="0">
                <a:solidFill>
                  <a:srgbClr val="FFD805"/>
                </a:solidFill>
              </a:rPr>
              <a:t>“The convenience and the good that plastics provide human lives is indisputable, and the collection does not try to look away from this fact.</a:t>
            </a:r>
            <a:r>
              <a:rPr lang="en-US" dirty="0" smtClean="0">
                <a:solidFill>
                  <a:srgbClr val="FFD805"/>
                </a:solidFill>
              </a:rPr>
              <a:t>”                                                      –Michael McLane</a:t>
            </a:r>
            <a:endParaRPr lang="en-US" dirty="0">
              <a:solidFill>
                <a:srgbClr val="FFD805"/>
              </a:solidFill>
            </a:endParaRPr>
          </a:p>
        </p:txBody>
      </p:sp>
    </p:spTree>
    <p:extLst>
      <p:ext uri="{BB962C8B-B14F-4D97-AF65-F5344CB8AC3E}">
        <p14:creationId xmlns:p14="http://schemas.microsoft.com/office/powerpoint/2010/main" val="3789396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a:t>
            </a:r>
            <a:r>
              <a:rPr lang="en-US" i="1" dirty="0"/>
              <a:t>Petroleum </a:t>
            </a:r>
            <a:r>
              <a:rPr lang="en-US" i="1" dirty="0" smtClean="0"/>
              <a:t>Manga</a:t>
            </a:r>
            <a:r>
              <a:rPr lang="en-US" dirty="0" smtClean="0"/>
              <a:t> </a:t>
            </a:r>
            <a:r>
              <a:rPr lang="en-US" sz="3000" dirty="0"/>
              <a:t>2012 </a:t>
            </a:r>
          </a:p>
        </p:txBody>
      </p:sp>
      <p:pic>
        <p:nvPicPr>
          <p:cNvPr id="4" name="Content Placeholder 3" descr="_MG_0904.jpg"/>
          <p:cNvPicPr>
            <a:picLocks noGrp="1" noChangeAspect="1"/>
          </p:cNvPicPr>
          <p:nvPr>
            <p:ph idx="1"/>
          </p:nvPr>
        </p:nvPicPr>
        <p:blipFill>
          <a:blip r:embed="rId3">
            <a:extLst>
              <a:ext uri="{28A0092B-C50C-407E-A947-70E740481C1C}">
                <a14:useLocalDpi xmlns:a14="http://schemas.microsoft.com/office/drawing/2010/main" val="0"/>
              </a:ext>
            </a:extLst>
          </a:blip>
          <a:srcRect t="9179" b="9179"/>
          <a:stretch>
            <a:fillRect/>
          </a:stretch>
        </p:blipFill>
        <p:spPr>
          <a:xfrm>
            <a:off x="-36512" y="1556792"/>
            <a:ext cx="9547665" cy="5301208"/>
          </a:xfrm>
        </p:spPr>
      </p:pic>
    </p:spTree>
    <p:extLst>
      <p:ext uri="{BB962C8B-B14F-4D97-AF65-F5344CB8AC3E}">
        <p14:creationId xmlns:p14="http://schemas.microsoft.com/office/powerpoint/2010/main" val="25109483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G_09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44624"/>
            <a:ext cx="7884368" cy="5433679"/>
          </a:xfrm>
          <a:prstGeom prst="rect">
            <a:avLst/>
          </a:prstGeom>
        </p:spPr>
      </p:pic>
      <p:sp>
        <p:nvSpPr>
          <p:cNvPr id="8" name="Rectangle 7"/>
          <p:cNvSpPr/>
          <p:nvPr/>
        </p:nvSpPr>
        <p:spPr>
          <a:xfrm>
            <a:off x="251520" y="4711784"/>
            <a:ext cx="8892480" cy="2677656"/>
          </a:xfrm>
          <a:prstGeom prst="rect">
            <a:avLst/>
          </a:prstGeom>
        </p:spPr>
        <p:txBody>
          <a:bodyPr wrap="square">
            <a:spAutoFit/>
          </a:bodyPr>
          <a:lstStyle/>
          <a:p>
            <a:r>
              <a:rPr lang="en-US" sz="2800" dirty="0" smtClean="0">
                <a:solidFill>
                  <a:srgbClr val="FFD805"/>
                </a:solidFill>
              </a:rPr>
              <a:t>“It </a:t>
            </a:r>
            <a:r>
              <a:rPr lang="en-US" sz="2800" dirty="0">
                <a:solidFill>
                  <a:srgbClr val="FFD805"/>
                </a:solidFill>
              </a:rPr>
              <a:t>is the place where the desire and the love of </a:t>
            </a:r>
            <a:r>
              <a:rPr lang="en-US" sz="2800" dirty="0" smtClean="0">
                <a:solidFill>
                  <a:srgbClr val="FFD805"/>
                </a:solidFill>
              </a:rPr>
              <a:t>an</a:t>
            </a:r>
            <a:br>
              <a:rPr lang="en-US" sz="2800" dirty="0" smtClean="0">
                <a:solidFill>
                  <a:srgbClr val="FFD805"/>
                </a:solidFill>
              </a:rPr>
            </a:br>
            <a:r>
              <a:rPr lang="en-US" sz="2800" dirty="0" smtClean="0">
                <a:solidFill>
                  <a:srgbClr val="FFD805"/>
                </a:solidFill>
              </a:rPr>
              <a:t>individual </a:t>
            </a:r>
            <a:r>
              <a:rPr lang="en-US" sz="2800" dirty="0">
                <a:solidFill>
                  <a:srgbClr val="FFD805"/>
                </a:solidFill>
              </a:rPr>
              <a:t>comes most into conflict with the ability </a:t>
            </a:r>
            <a:r>
              <a:rPr lang="en-US" sz="2800" dirty="0" smtClean="0">
                <a:solidFill>
                  <a:srgbClr val="FFD805"/>
                </a:solidFill>
              </a:rPr>
              <a:t>of</a:t>
            </a:r>
            <a:br>
              <a:rPr lang="en-US" sz="2800" dirty="0" smtClean="0">
                <a:solidFill>
                  <a:srgbClr val="FFD805"/>
                </a:solidFill>
              </a:rPr>
            </a:br>
            <a:r>
              <a:rPr lang="en-US" sz="2800" dirty="0" smtClean="0">
                <a:solidFill>
                  <a:srgbClr val="FFD805"/>
                </a:solidFill>
              </a:rPr>
              <a:t>petrochemicals </a:t>
            </a:r>
            <a:r>
              <a:rPr lang="en-US" sz="2800" dirty="0">
                <a:solidFill>
                  <a:srgbClr val="FFD805"/>
                </a:solidFill>
              </a:rPr>
              <a:t>to save a single life, at the potential cost of many more. At that moment, environmental social justice, global warming, and binaries fall </a:t>
            </a:r>
            <a:r>
              <a:rPr lang="en-US" sz="2800" dirty="0" smtClean="0">
                <a:solidFill>
                  <a:srgbClr val="FFD805"/>
                </a:solidFill>
              </a:rPr>
              <a:t>apart…”            </a:t>
            </a:r>
            <a:r>
              <a:rPr lang="en-US" dirty="0" smtClean="0">
                <a:solidFill>
                  <a:srgbClr val="FFD805"/>
                </a:solidFill>
              </a:rPr>
              <a:t>–</a:t>
            </a:r>
            <a:r>
              <a:rPr lang="en-US" dirty="0">
                <a:solidFill>
                  <a:srgbClr val="FFD805"/>
                </a:solidFill>
              </a:rPr>
              <a:t>Michael McLane</a:t>
            </a:r>
          </a:p>
          <a:p>
            <a:endParaRPr lang="en-US" sz="2800" dirty="0">
              <a:solidFill>
                <a:srgbClr val="FFD805"/>
              </a:solidFill>
            </a:endParaRPr>
          </a:p>
        </p:txBody>
      </p:sp>
    </p:spTree>
    <p:extLst>
      <p:ext uri="{BB962C8B-B14F-4D97-AF65-F5344CB8AC3E}">
        <p14:creationId xmlns:p14="http://schemas.microsoft.com/office/powerpoint/2010/main" val="23716569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intag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941</Words>
  <Application>Microsoft Macintosh PowerPoint</Application>
  <PresentationFormat>On-screen Show (4:3)</PresentationFormat>
  <Paragraphs>87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Vintage-PowerPoint-Template</vt:lpstr>
      <vt:lpstr>Consumers of Toxins</vt:lpstr>
      <vt:lpstr>PowerPoint Presentation</vt:lpstr>
      <vt:lpstr>The Petroleum Manga 2012 </vt:lpstr>
      <vt:lpstr>PowerPoint Presentation</vt:lpstr>
      <vt:lpstr>Marina Zurkow</vt:lpstr>
      <vt:lpstr>The Petroleum Manga 2012 </vt:lpstr>
      <vt:lpstr>PowerPoint Presentation</vt:lpstr>
      <vt:lpstr>The Petroleum Manga 2012 </vt:lpstr>
      <vt:lpstr>PowerPoint Presentation</vt:lpstr>
      <vt:lpstr>Activity: Petrochemicals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Kenan Hadzic</dc:creator>
  <cp:lastModifiedBy>Don Fuller</cp:lastModifiedBy>
  <cp:revision>16</cp:revision>
  <dcterms:created xsi:type="dcterms:W3CDTF">2013-07-02T11:26:25Z</dcterms:created>
  <dcterms:modified xsi:type="dcterms:W3CDTF">2016-10-25T18:58:36Z</dcterms:modified>
</cp:coreProperties>
</file>