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62" r:id="rId3"/>
    <p:sldId id="263" r:id="rId4"/>
    <p:sldId id="274" r:id="rId5"/>
    <p:sldId id="264" r:id="rId6"/>
    <p:sldId id="257" r:id="rId7"/>
    <p:sldId id="265" r:id="rId8"/>
    <p:sldId id="273" r:id="rId9"/>
    <p:sldId id="266" r:id="rId10"/>
    <p:sldId id="267" r:id="rId11"/>
    <p:sldId id="268" r:id="rId12"/>
    <p:sldId id="259" r:id="rId13"/>
    <p:sldId id="275" r:id="rId14"/>
    <p:sldId id="261"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1192" y="-19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6683EC-34C6-C34A-99A4-935234F977C3}" type="datetimeFigureOut">
              <a:rPr lang="en-US" smtClean="0"/>
              <a:t>10/25/16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62FAE6-9228-C848-8685-6A7ECEBA3D0A}" type="slidenum">
              <a:rPr lang="en-US" smtClean="0"/>
              <a:t>‹#›</a:t>
            </a:fld>
            <a:endParaRPr lang="en-US"/>
          </a:p>
        </p:txBody>
      </p:sp>
    </p:spTree>
    <p:extLst>
      <p:ext uri="{BB962C8B-B14F-4D97-AF65-F5344CB8AC3E}">
        <p14:creationId xmlns:p14="http://schemas.microsoft.com/office/powerpoint/2010/main" val="2774625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Information retrieved</a:t>
            </a:r>
            <a:r>
              <a:rPr lang="en-US" baseline="0" dirty="0" smtClean="0"/>
              <a:t> from: https://</a:t>
            </a:r>
            <a:r>
              <a:rPr lang="en-US" baseline="0" dirty="0" err="1" smtClean="0"/>
              <a:t>en.wikipedia.org</a:t>
            </a:r>
            <a:r>
              <a:rPr lang="en-US" baseline="0" dirty="0" smtClean="0"/>
              <a:t>/wiki/</a:t>
            </a:r>
            <a:r>
              <a:rPr lang="en-US" baseline="0" dirty="0" err="1" smtClean="0"/>
              <a:t>Marina_Zurkow</a:t>
            </a:r>
            <a:r>
              <a:rPr lang="en-US" baseline="0" dirty="0" smtClean="0"/>
              <a:t> &amp; http://o-</a:t>
            </a:r>
            <a:r>
              <a:rPr lang="en-US" baseline="0" dirty="0" err="1" smtClean="0"/>
              <a:t>matic.com</a:t>
            </a:r>
            <a:r>
              <a:rPr lang="en-US" baseline="0" dirty="0" smtClean="0"/>
              <a:t>/about/</a:t>
            </a:r>
            <a:r>
              <a:rPr lang="en-US" baseline="0" dirty="0" err="1" smtClean="0"/>
              <a:t>about.html</a:t>
            </a:r>
            <a:endParaRPr lang="en-US" baseline="0"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Zurkow</a:t>
            </a:r>
            <a:r>
              <a:rPr lang="en-US" sz="1200" kern="1200" dirty="0" smtClean="0">
                <a:solidFill>
                  <a:schemeClr val="tx1"/>
                </a:solidFill>
                <a:effectLst/>
                <a:latin typeface="+mn-lt"/>
                <a:ea typeface="+mn-ea"/>
                <a:cs typeface="+mn-cs"/>
              </a:rPr>
              <a:t> is a media artist focused on near-impossible nature and culture intersections, researching “wicked problems” like invasive species, superfund sites, and petroleum interdependence.  She has used life science, bio materials, animation, dinners and software technologies to foster intimate connections between people and non-human agents. Her work spans gallery installations and unconventional public participatory projects. Currently, she is working on connecting toxic urban waterways to oceans, and researching the tensions between maritime ecology and the ocean’s primary human use as a capitalist </a:t>
            </a:r>
            <a:r>
              <a:rPr lang="en-US" sz="1200" kern="1200" dirty="0" err="1" smtClean="0">
                <a:solidFill>
                  <a:schemeClr val="tx1"/>
                </a:solidFill>
                <a:effectLst/>
                <a:latin typeface="+mn-lt"/>
                <a:ea typeface="+mn-ea"/>
                <a:cs typeface="+mn-cs"/>
              </a:rPr>
              <a:t>Pangea</a:t>
            </a:r>
            <a:r>
              <a:rPr lang="en-US" sz="1200" kern="1200" dirty="0" smtClean="0">
                <a:solidFill>
                  <a:schemeClr val="tx1"/>
                </a:solidFill>
                <a:effectLst/>
                <a:latin typeface="+mn-lt"/>
                <a:ea typeface="+mn-ea"/>
                <a:cs typeface="+mn-cs"/>
              </a:rPr>
              <a:t>. Recent solo shows include </a:t>
            </a:r>
            <a:r>
              <a:rPr lang="en-US" sz="1200" kern="1200" dirty="0" err="1" smtClean="0">
                <a:solidFill>
                  <a:schemeClr val="tx1"/>
                </a:solidFill>
                <a:effectLst/>
                <a:latin typeface="+mn-lt"/>
                <a:ea typeface="+mn-ea"/>
                <a:cs typeface="+mn-cs"/>
              </a:rPr>
              <a:t>Chronus</a:t>
            </a:r>
            <a:r>
              <a:rPr lang="en-US" sz="1200" kern="1200" dirty="0" smtClean="0">
                <a:solidFill>
                  <a:schemeClr val="tx1"/>
                </a:solidFill>
                <a:effectLst/>
                <a:latin typeface="+mn-lt"/>
                <a:ea typeface="+mn-ea"/>
                <a:cs typeface="+mn-cs"/>
              </a:rPr>
              <a:t> Art Center, Shanghai, </a:t>
            </a:r>
            <a:r>
              <a:rPr lang="en-US" sz="1200" kern="1200" dirty="0" err="1" smtClean="0">
                <a:solidFill>
                  <a:schemeClr val="tx1"/>
                </a:solidFill>
                <a:effectLst/>
                <a:latin typeface="+mn-lt"/>
                <a:ea typeface="+mn-ea"/>
                <a:cs typeface="+mn-cs"/>
              </a:rPr>
              <a:t>bitforms</a:t>
            </a:r>
            <a:r>
              <a:rPr lang="en-US" sz="1200" kern="1200" dirty="0" smtClean="0">
                <a:solidFill>
                  <a:schemeClr val="tx1"/>
                </a:solidFill>
                <a:effectLst/>
                <a:latin typeface="+mn-lt"/>
                <a:ea typeface="+mn-ea"/>
                <a:cs typeface="+mn-cs"/>
              </a:rPr>
              <a:t> gallery, NY, Montclair Museum of Art, and </a:t>
            </a:r>
            <a:r>
              <a:rPr lang="en-US" sz="1200" kern="1200" dirty="0" err="1" smtClean="0">
                <a:solidFill>
                  <a:schemeClr val="tx1"/>
                </a:solidFill>
                <a:effectLst/>
                <a:latin typeface="+mn-lt"/>
                <a:ea typeface="+mn-ea"/>
                <a:cs typeface="+mn-cs"/>
              </a:rPr>
              <a:t>Diverseworks</a:t>
            </a:r>
            <a:r>
              <a:rPr lang="en-US" sz="1200" kern="1200" dirty="0" smtClean="0">
                <a:solidFill>
                  <a:schemeClr val="tx1"/>
                </a:solidFill>
                <a:effectLst/>
                <a:latin typeface="+mn-lt"/>
                <a:ea typeface="+mn-ea"/>
                <a:cs typeface="+mn-cs"/>
              </a:rPr>
              <a:t>, Houston, and exhibitions at Sundance New Frontiers, FACT, Liverpool, SFMOMA, Walker Art Center, Smithsonian American Art Museum, Museum of Fine Arts, Houston, Wave Hill, NY, and the National Museum for Women in the Arts. She has collaborated with Social Science and Humanities scholars at Rice University, New York University, and the University of Minnesota. </a:t>
            </a:r>
            <a:r>
              <a:rPr lang="en-US" sz="1200" kern="1200" dirty="0" err="1" smtClean="0">
                <a:solidFill>
                  <a:schemeClr val="tx1"/>
                </a:solidFill>
                <a:effectLst/>
                <a:latin typeface="+mn-lt"/>
                <a:ea typeface="+mn-ea"/>
                <a:cs typeface="+mn-cs"/>
              </a:rPr>
              <a:t>Zurkow</a:t>
            </a:r>
            <a:r>
              <a:rPr lang="en-US" sz="1200" kern="1200" dirty="0" smtClean="0">
                <a:solidFill>
                  <a:schemeClr val="tx1"/>
                </a:solidFill>
                <a:effectLst/>
                <a:latin typeface="+mn-lt"/>
                <a:ea typeface="+mn-ea"/>
                <a:cs typeface="+mn-cs"/>
              </a:rPr>
              <a:t> is a 2011 Guggenheim Fellow, and received grants from NYFA, NYSCA, the Rockefeller Foundation, and Creative Capital. She is a full time faculty member at ITP / </a:t>
            </a:r>
            <a:r>
              <a:rPr lang="en-US" sz="1200" kern="1200" dirty="0" err="1" smtClean="0">
                <a:solidFill>
                  <a:schemeClr val="tx1"/>
                </a:solidFill>
                <a:effectLst/>
                <a:latin typeface="+mn-lt"/>
                <a:ea typeface="+mn-ea"/>
                <a:cs typeface="+mn-cs"/>
              </a:rPr>
              <a:t>Tisch</a:t>
            </a:r>
            <a:r>
              <a:rPr lang="en-US" sz="1200" kern="1200" dirty="0" smtClean="0">
                <a:solidFill>
                  <a:schemeClr val="tx1"/>
                </a:solidFill>
                <a:effectLst/>
                <a:latin typeface="+mn-lt"/>
                <a:ea typeface="+mn-ea"/>
                <a:cs typeface="+mn-cs"/>
              </a:rPr>
              <a:t> School of the Arts, New York University, and is represented by </a:t>
            </a:r>
            <a:r>
              <a:rPr lang="en-US" sz="1200" kern="1200" dirty="0" err="1" smtClean="0">
                <a:solidFill>
                  <a:schemeClr val="tx1"/>
                </a:solidFill>
                <a:effectLst/>
                <a:latin typeface="+mn-lt"/>
                <a:ea typeface="+mn-ea"/>
                <a:cs typeface="+mn-cs"/>
              </a:rPr>
              <a:t>bitforms</a:t>
            </a:r>
            <a:r>
              <a:rPr lang="en-US" sz="1200" kern="1200" dirty="0" smtClean="0">
                <a:solidFill>
                  <a:schemeClr val="tx1"/>
                </a:solidFill>
                <a:effectLst/>
                <a:latin typeface="+mn-lt"/>
                <a:ea typeface="+mn-ea"/>
                <a:cs typeface="+mn-cs"/>
              </a:rPr>
              <a:t> gallery.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Image:http</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movies.pics</a:t>
            </a:r>
            <a:r>
              <a:rPr lang="en-US" sz="1200" kern="1200" dirty="0" smtClean="0">
                <a:solidFill>
                  <a:schemeClr val="tx1"/>
                </a:solidFill>
                <a:effectLst/>
                <a:latin typeface="+mn-lt"/>
                <a:ea typeface="+mn-ea"/>
                <a:cs typeface="+mn-cs"/>
              </a:rPr>
              <a:t>/biography/</a:t>
            </a:r>
            <a:r>
              <a:rPr lang="en-US" sz="1200" kern="1200" dirty="0" err="1" smtClean="0">
                <a:solidFill>
                  <a:schemeClr val="tx1"/>
                </a:solidFill>
                <a:effectLst/>
                <a:latin typeface="+mn-lt"/>
                <a:ea typeface="+mn-ea"/>
                <a:cs typeface="+mn-cs"/>
              </a:rPr>
              <a:t>zurkow</a:t>
            </a:r>
            <a:r>
              <a:rPr lang="en-US" sz="1200" kern="1200" dirty="0" smtClean="0">
                <a:solidFill>
                  <a:schemeClr val="tx1"/>
                </a:solidFill>
                <a:effectLst/>
                <a:latin typeface="+mn-lt"/>
                <a:ea typeface="+mn-ea"/>
                <a:cs typeface="+mn-cs"/>
              </a:rPr>
              <a:t>,_marina</a:t>
            </a:r>
          </a:p>
          <a:p>
            <a:endParaRPr lang="en-US" dirty="0"/>
          </a:p>
        </p:txBody>
      </p:sp>
      <p:sp>
        <p:nvSpPr>
          <p:cNvPr id="4" name="Slide Number Placeholder 3"/>
          <p:cNvSpPr>
            <a:spLocks noGrp="1"/>
          </p:cNvSpPr>
          <p:nvPr>
            <p:ph type="sldNum" sz="quarter" idx="10"/>
          </p:nvPr>
        </p:nvSpPr>
        <p:spPr/>
        <p:txBody>
          <a:bodyPr/>
          <a:lstStyle/>
          <a:p>
            <a:fld id="{1F48DDB5-0592-E940-A2D3-87ED3029D97F}" type="slidenum">
              <a:rPr lang="en-US" smtClean="0"/>
              <a:t>2</a:t>
            </a:fld>
            <a:endParaRPr lang="en-US"/>
          </a:p>
        </p:txBody>
      </p:sp>
    </p:spTree>
    <p:extLst>
      <p:ext uri="{BB962C8B-B14F-4D97-AF65-F5344CB8AC3E}">
        <p14:creationId xmlns:p14="http://schemas.microsoft.com/office/powerpoint/2010/main" val="2705706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example of another contemporary artist adapting Hokusai’s work. Discuss the use of the image in this context and in </a:t>
            </a:r>
            <a:r>
              <a:rPr lang="en-US" dirty="0" err="1" smtClean="0"/>
              <a:t>Zurkow’s</a:t>
            </a:r>
            <a:r>
              <a:rPr lang="en-US" dirty="0" smtClean="0"/>
              <a:t> work.</a:t>
            </a:r>
          </a:p>
          <a:p>
            <a:endParaRPr lang="en-US" dirty="0" smtClean="0"/>
          </a:p>
          <a:p>
            <a:endParaRPr lang="en-US" dirty="0" smtClean="0"/>
          </a:p>
          <a:p>
            <a:r>
              <a:rPr lang="en-US" sz="1200" b="1" kern="1200" dirty="0" smtClean="0">
                <a:solidFill>
                  <a:schemeClr val="tx1"/>
                </a:solidFill>
                <a:latin typeface="+mn-lt"/>
                <a:ea typeface="+mn-ea"/>
                <a:cs typeface="+mn-cs"/>
              </a:rPr>
              <a:t>Image: Manga Hokusai Manga: Approaching the Master’s Compendium from the Perspective of Contemporary Comics</a:t>
            </a:r>
          </a:p>
          <a:p>
            <a:r>
              <a:rPr lang="en-US" sz="1200" kern="1200" dirty="0" smtClean="0">
                <a:solidFill>
                  <a:schemeClr val="tx1"/>
                </a:solidFill>
                <a:latin typeface="+mn-lt"/>
                <a:ea typeface="+mn-ea"/>
                <a:cs typeface="+mn-cs"/>
              </a:rPr>
              <a:t>By introducing some of the similarities and differences between modern Japanese manga, which now enjoy worldwide popularity, and </a:t>
            </a:r>
            <a:r>
              <a:rPr lang="en-US" sz="1200" i="1" kern="1200" dirty="0" smtClean="0">
                <a:solidFill>
                  <a:schemeClr val="tx1"/>
                </a:solidFill>
                <a:latin typeface="+mn-lt"/>
                <a:ea typeface="+mn-ea"/>
                <a:cs typeface="+mn-cs"/>
              </a:rPr>
              <a:t>Hokusai Manga</a:t>
            </a:r>
            <a:r>
              <a:rPr lang="en-US" sz="1200" i="0" kern="1200" dirty="0" smtClean="0">
                <a:solidFill>
                  <a:schemeClr val="tx1"/>
                </a:solidFill>
                <a:latin typeface="+mn-lt"/>
                <a:ea typeface="+mn-ea"/>
                <a:cs typeface="+mn-cs"/>
              </a:rPr>
              <a:t>, a collection of sketches by the </a:t>
            </a:r>
            <a:r>
              <a:rPr lang="en-US" sz="1200" i="0" kern="1200" dirty="0" err="1" smtClean="0">
                <a:solidFill>
                  <a:schemeClr val="tx1"/>
                </a:solidFill>
                <a:latin typeface="+mn-lt"/>
                <a:ea typeface="+mn-ea"/>
                <a:cs typeface="+mn-cs"/>
              </a:rPr>
              <a:t>ukiyo</a:t>
            </a:r>
            <a:r>
              <a:rPr lang="en-US" sz="1200" i="0" kern="1200" dirty="0" smtClean="0">
                <a:solidFill>
                  <a:schemeClr val="tx1"/>
                </a:solidFill>
                <a:latin typeface="+mn-lt"/>
                <a:ea typeface="+mn-ea"/>
                <a:cs typeface="+mn-cs"/>
              </a:rPr>
              <a:t>-e artist Katsushika Hokusai (1760-1849), this exhibition sets out to introduce the charms of this unique field of Japanese culture. Focusing on pictorial storytelling and participatory culture of “manga” from different periods, the exhibits include panels, books, videos, and a group of new works by contemporary manga artists.</a:t>
            </a:r>
            <a:endParaRPr lang="en-US" dirty="0" smtClean="0"/>
          </a:p>
          <a:p>
            <a:endParaRPr lang="en-US" dirty="0" smtClean="0"/>
          </a:p>
          <a:p>
            <a:endParaRPr lang="en-US" dirty="0" smtClean="0"/>
          </a:p>
          <a:p>
            <a:r>
              <a:rPr lang="en-US" dirty="0" smtClean="0"/>
              <a:t>https://</a:t>
            </a:r>
            <a:r>
              <a:rPr lang="en-US" dirty="0" err="1" smtClean="0"/>
              <a:t>www.jpf.go.jp</a:t>
            </a:r>
            <a:r>
              <a:rPr lang="en-US" dirty="0" smtClean="0"/>
              <a:t>/e/project/culture/exhibit/traveling/</a:t>
            </a:r>
            <a:r>
              <a:rPr lang="en-US" dirty="0" err="1" smtClean="0"/>
              <a:t>manga_hokusai.html</a:t>
            </a:r>
            <a:endParaRPr lang="en-US" dirty="0"/>
          </a:p>
        </p:txBody>
      </p:sp>
      <p:sp>
        <p:nvSpPr>
          <p:cNvPr id="4" name="Slide Number Placeholder 3"/>
          <p:cNvSpPr>
            <a:spLocks noGrp="1"/>
          </p:cNvSpPr>
          <p:nvPr>
            <p:ph type="sldNum" sz="quarter" idx="10"/>
          </p:nvPr>
        </p:nvSpPr>
        <p:spPr/>
        <p:txBody>
          <a:bodyPr/>
          <a:lstStyle/>
          <a:p>
            <a:fld id="{7362FAE6-9228-C848-8685-6A7ECEBA3D0A}" type="slidenum">
              <a:rPr lang="en-US" smtClean="0"/>
              <a:t>12</a:t>
            </a:fld>
            <a:endParaRPr lang="en-US"/>
          </a:p>
        </p:txBody>
      </p:sp>
    </p:spTree>
    <p:extLst>
      <p:ext uri="{BB962C8B-B14F-4D97-AF65-F5344CB8AC3E}">
        <p14:creationId xmlns:p14="http://schemas.microsoft.com/office/powerpoint/2010/main" val="3701082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arthistory.about.com</a:t>
            </a:r>
            <a:r>
              <a:rPr lang="en-US" dirty="0" smtClean="0"/>
              <a:t>/od/</a:t>
            </a:r>
            <a:r>
              <a:rPr lang="en-US" dirty="0" err="1" smtClean="0"/>
              <a:t>glossary_a</a:t>
            </a:r>
            <a:r>
              <a:rPr lang="en-US" dirty="0" smtClean="0"/>
              <a:t>/a/</a:t>
            </a:r>
            <a:r>
              <a:rPr lang="en-US" dirty="0" err="1" smtClean="0"/>
              <a:t>a_appropriation.htm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362FAE6-9228-C848-8685-6A7ECEBA3D0A}" type="slidenum">
              <a:rPr lang="en-US" smtClean="0"/>
              <a:t>13</a:t>
            </a:fld>
            <a:endParaRPr lang="en-US"/>
          </a:p>
        </p:txBody>
      </p:sp>
    </p:spTree>
    <p:extLst>
      <p:ext uri="{BB962C8B-B14F-4D97-AF65-F5344CB8AC3E}">
        <p14:creationId xmlns:p14="http://schemas.microsoft.com/office/powerpoint/2010/main" val="437935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http://</a:t>
            </a:r>
            <a:r>
              <a:rPr lang="en-US" dirty="0" err="1" smtClean="0"/>
              <a:t>lidiaalinaartstuff.blogspot.com</a:t>
            </a:r>
            <a:r>
              <a:rPr lang="en-US" dirty="0" smtClean="0"/>
              <a:t>/2012/05/great-wave-of-</a:t>
            </a:r>
            <a:r>
              <a:rPr lang="en-US" dirty="0" err="1" smtClean="0"/>
              <a:t>kanagawa</a:t>
            </a:r>
            <a:r>
              <a:rPr lang="en-US" dirty="0" smtClean="0"/>
              <a:t>-</a:t>
            </a:r>
            <a:r>
              <a:rPr lang="en-US" dirty="0" err="1" smtClean="0"/>
              <a:t>hokusai.html</a:t>
            </a:r>
            <a:endParaRPr lang="en-US" dirty="0" smtClean="0"/>
          </a:p>
          <a:p>
            <a:endParaRPr lang="en-US" dirty="0"/>
          </a:p>
        </p:txBody>
      </p:sp>
      <p:sp>
        <p:nvSpPr>
          <p:cNvPr id="4" name="Slide Number Placeholder 3"/>
          <p:cNvSpPr>
            <a:spLocks noGrp="1"/>
          </p:cNvSpPr>
          <p:nvPr>
            <p:ph type="sldNum" sz="quarter" idx="10"/>
          </p:nvPr>
        </p:nvSpPr>
        <p:spPr/>
        <p:txBody>
          <a:bodyPr/>
          <a:lstStyle/>
          <a:p>
            <a:fld id="{7362FAE6-9228-C848-8685-6A7ECEBA3D0A}" type="slidenum">
              <a:rPr lang="en-US" smtClean="0"/>
              <a:t>14</a:t>
            </a:fld>
            <a:endParaRPr lang="en-US"/>
          </a:p>
        </p:txBody>
      </p:sp>
    </p:spTree>
    <p:extLst>
      <p:ext uri="{BB962C8B-B14F-4D97-AF65-F5344CB8AC3E}">
        <p14:creationId xmlns:p14="http://schemas.microsoft.com/office/powerpoint/2010/main" val="114722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a:t>
            </a:r>
            <a:r>
              <a:rPr lang="en-US" baseline="0" dirty="0" smtClean="0"/>
              <a:t> the artist’s work by sharing the name of her 2012 collection. </a:t>
            </a:r>
            <a:r>
              <a:rPr lang="en-US" sz="1200" b="1" kern="1200" dirty="0" smtClean="0">
                <a:solidFill>
                  <a:schemeClr val="tx1"/>
                </a:solidFill>
                <a:latin typeface="+mn-lt"/>
                <a:ea typeface="+mn-ea"/>
                <a:cs typeface="+mn-cs"/>
              </a:rPr>
              <a:t>The Petroleum Manga (2012)</a:t>
            </a:r>
            <a:r>
              <a:rPr lang="en-US" sz="1200" b="0" kern="1200" dirty="0" smtClean="0">
                <a:solidFill>
                  <a:schemeClr val="tx1"/>
                </a:solidFill>
                <a:latin typeface="+mn-lt"/>
                <a:ea typeface="+mn-ea"/>
                <a:cs typeface="+mn-cs"/>
              </a:rPr>
              <a:t>,</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50 banners,</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Solvent ink on </a:t>
            </a:r>
            <a:r>
              <a:rPr lang="en-US" sz="1200" b="0" kern="1200" dirty="0" err="1" smtClean="0">
                <a:solidFill>
                  <a:schemeClr val="tx1"/>
                </a:solidFill>
                <a:latin typeface="+mn-lt"/>
                <a:ea typeface="+mn-ea"/>
                <a:cs typeface="+mn-cs"/>
              </a:rPr>
              <a:t>Tyvek</a:t>
            </a:r>
            <a:r>
              <a:rPr lang="en-US" sz="1200" b="0" kern="1200" dirty="0" smtClean="0">
                <a:solidFill>
                  <a:schemeClr val="tx1"/>
                </a:solidFill>
                <a:latin typeface="+mn-lt"/>
                <a:ea typeface="+mn-ea"/>
                <a:cs typeface="+mn-cs"/>
              </a:rPr>
              <a:t>,</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10 ‘ x 54” 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F48DDB5-0592-E940-A2D3-87ED3029D97F}" type="slidenum">
              <a:rPr lang="en-US" smtClean="0"/>
              <a:t>3</a:t>
            </a:fld>
            <a:endParaRPr lang="en-US"/>
          </a:p>
        </p:txBody>
      </p:sp>
    </p:spTree>
    <p:extLst>
      <p:ext uri="{BB962C8B-B14F-4D97-AF65-F5344CB8AC3E}">
        <p14:creationId xmlns:p14="http://schemas.microsoft.com/office/powerpoint/2010/main" val="4286094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Banners from The</a:t>
            </a:r>
            <a:r>
              <a:rPr lang="en-US" baseline="0" dirty="0" smtClean="0"/>
              <a:t> Petroleum Manga.</a:t>
            </a:r>
            <a:endParaRPr lang="en-US" dirty="0"/>
          </a:p>
        </p:txBody>
      </p:sp>
      <p:sp>
        <p:nvSpPr>
          <p:cNvPr id="4" name="Slide Number Placeholder 3"/>
          <p:cNvSpPr>
            <a:spLocks noGrp="1"/>
          </p:cNvSpPr>
          <p:nvPr>
            <p:ph type="sldNum" sz="quarter" idx="10"/>
          </p:nvPr>
        </p:nvSpPr>
        <p:spPr/>
        <p:txBody>
          <a:bodyPr/>
          <a:lstStyle/>
          <a:p>
            <a:fld id="{7362FAE6-9228-C848-8685-6A7ECEBA3D0A}" type="slidenum">
              <a:rPr lang="en-US" smtClean="0"/>
              <a:t>4</a:t>
            </a:fld>
            <a:endParaRPr lang="en-US"/>
          </a:p>
        </p:txBody>
      </p:sp>
    </p:spTree>
    <p:extLst>
      <p:ext uri="{BB962C8B-B14F-4D97-AF65-F5344CB8AC3E}">
        <p14:creationId xmlns:p14="http://schemas.microsoft.com/office/powerpoint/2010/main" val="2190102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Japanese</a:t>
            </a:r>
            <a:r>
              <a:rPr lang="en-US" sz="1200" kern="1200" baseline="0" dirty="0" smtClean="0">
                <a:solidFill>
                  <a:schemeClr val="tx1"/>
                </a:solidFill>
                <a:latin typeface="+mn-lt"/>
                <a:ea typeface="+mn-ea"/>
                <a:cs typeface="+mn-cs"/>
              </a:rPr>
              <a:t> artist Hokusai’s most famous work is </a:t>
            </a:r>
            <a:r>
              <a:rPr lang="en-US" sz="1200" i="1" kern="1200" baseline="0" dirty="0" smtClean="0">
                <a:solidFill>
                  <a:schemeClr val="tx1"/>
                </a:solidFill>
                <a:latin typeface="+mn-lt"/>
                <a:ea typeface="+mn-ea"/>
                <a:cs typeface="+mn-cs"/>
              </a:rPr>
              <a:t>The Great Wave Off Kanagawa, one </a:t>
            </a:r>
            <a:r>
              <a:rPr lang="en-US" sz="1200" kern="1200" baseline="0" dirty="0" smtClean="0">
                <a:solidFill>
                  <a:schemeClr val="tx1"/>
                </a:solidFill>
                <a:latin typeface="+mn-lt"/>
                <a:ea typeface="+mn-ea"/>
                <a:cs typeface="+mn-cs"/>
              </a:rPr>
              <a:t>of many </a:t>
            </a:r>
            <a:r>
              <a:rPr lang="en-US" sz="1200" kern="1200" baseline="0" dirty="0" err="1" smtClean="0">
                <a:solidFill>
                  <a:schemeClr val="tx1"/>
                </a:solidFill>
                <a:latin typeface="+mn-lt"/>
                <a:ea typeface="+mn-ea"/>
                <a:cs typeface="+mn-cs"/>
              </a:rPr>
              <a:t>ukiyo</a:t>
            </a:r>
            <a:r>
              <a:rPr lang="en-US" sz="1200" kern="1200" baseline="0" dirty="0" smtClean="0">
                <a:solidFill>
                  <a:schemeClr val="tx1"/>
                </a:solidFill>
                <a:latin typeface="+mn-lt"/>
                <a:ea typeface="+mn-ea"/>
                <a:cs typeface="+mn-cs"/>
              </a:rPr>
              <a:t>-e style woodblock prints he created in the 18</a:t>
            </a:r>
            <a:r>
              <a:rPr lang="en-US" sz="1200" kern="1200" baseline="30000" dirty="0" smtClean="0">
                <a:solidFill>
                  <a:schemeClr val="tx1"/>
                </a:solidFill>
                <a:latin typeface="+mn-lt"/>
                <a:ea typeface="+mn-ea"/>
                <a:cs typeface="+mn-cs"/>
              </a:rPr>
              <a:t>th</a:t>
            </a:r>
            <a:r>
              <a:rPr lang="en-US" sz="1200" kern="1200" baseline="0" dirty="0" smtClean="0">
                <a:solidFill>
                  <a:schemeClr val="tx1"/>
                </a:solidFill>
                <a:latin typeface="+mn-lt"/>
                <a:ea typeface="+mn-ea"/>
                <a:cs typeface="+mn-cs"/>
              </a:rPr>
              <a:t> and 19</a:t>
            </a:r>
            <a:r>
              <a:rPr lang="en-US" sz="1200" kern="1200" baseline="30000" dirty="0" smtClean="0">
                <a:solidFill>
                  <a:schemeClr val="tx1"/>
                </a:solidFill>
                <a:latin typeface="+mn-lt"/>
                <a:ea typeface="+mn-ea"/>
                <a:cs typeface="+mn-cs"/>
              </a:rPr>
              <a:t>th</a:t>
            </a:r>
            <a:r>
              <a:rPr lang="en-US" sz="1200" kern="1200" baseline="0" dirty="0" smtClean="0">
                <a:solidFill>
                  <a:schemeClr val="tx1"/>
                </a:solidFill>
                <a:latin typeface="+mn-lt"/>
                <a:ea typeface="+mn-ea"/>
                <a:cs typeface="+mn-cs"/>
              </a:rPr>
              <a:t> centuries in Japan. </a:t>
            </a:r>
            <a:r>
              <a:rPr lang="en-US" sz="1200" kern="1200" baseline="0" dirty="0" err="1" smtClean="0">
                <a:solidFill>
                  <a:schemeClr val="tx1"/>
                </a:solidFill>
                <a:latin typeface="+mn-lt"/>
                <a:ea typeface="+mn-ea"/>
                <a:cs typeface="+mn-cs"/>
              </a:rPr>
              <a:t>Ukiyo</a:t>
            </a:r>
            <a:r>
              <a:rPr lang="en-US" sz="1200" kern="1200" baseline="0" dirty="0" smtClean="0">
                <a:solidFill>
                  <a:schemeClr val="tx1"/>
                </a:solidFill>
                <a:latin typeface="+mn-lt"/>
                <a:ea typeface="+mn-ea"/>
                <a:cs typeface="+mn-cs"/>
              </a:rPr>
              <a:t>-e prints were very popular and depicted images of the “Floating World” of actors, geishas and city life among other themes.</a:t>
            </a:r>
          </a:p>
          <a:p>
            <a:r>
              <a:rPr lang="en-US" dirty="0" smtClean="0"/>
              <a:t>http://</a:t>
            </a:r>
            <a:r>
              <a:rPr lang="en-US" dirty="0" err="1" smtClean="0"/>
              <a:t>www.mfa.org</a:t>
            </a:r>
            <a:r>
              <a:rPr lang="en-US" dirty="0" smtClean="0"/>
              <a:t>/exhibitions/</a:t>
            </a:r>
            <a:r>
              <a:rPr lang="en-US" dirty="0" err="1" smtClean="0"/>
              <a:t>hokusai</a:t>
            </a:r>
            <a:endParaRPr lang="en-US" dirty="0" smtClean="0"/>
          </a:p>
          <a:p>
            <a:endParaRPr lang="en-US" dirty="0"/>
          </a:p>
        </p:txBody>
      </p:sp>
      <p:sp>
        <p:nvSpPr>
          <p:cNvPr id="4" name="Slide Number Placeholder 3"/>
          <p:cNvSpPr>
            <a:spLocks noGrp="1"/>
          </p:cNvSpPr>
          <p:nvPr>
            <p:ph type="sldNum" sz="quarter" idx="10"/>
          </p:nvPr>
        </p:nvSpPr>
        <p:spPr/>
        <p:txBody>
          <a:bodyPr/>
          <a:lstStyle/>
          <a:p>
            <a:fld id="{7362FAE6-9228-C848-8685-6A7ECEBA3D0A}" type="slidenum">
              <a:rPr lang="en-US" smtClean="0"/>
              <a:t>6</a:t>
            </a:fld>
            <a:endParaRPr lang="en-US"/>
          </a:p>
        </p:txBody>
      </p:sp>
    </p:spTree>
    <p:extLst>
      <p:ext uri="{BB962C8B-B14F-4D97-AF65-F5344CB8AC3E}">
        <p14:creationId xmlns:p14="http://schemas.microsoft.com/office/powerpoint/2010/main" val="1779767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www.britannica.com</a:t>
            </a:r>
            <a:r>
              <a:rPr lang="en-US" dirty="0" smtClean="0"/>
              <a:t>/biography/Hokusai</a:t>
            </a:r>
            <a:endParaRPr lang="en-US" dirty="0"/>
          </a:p>
        </p:txBody>
      </p:sp>
      <p:sp>
        <p:nvSpPr>
          <p:cNvPr id="4" name="Slide Number Placeholder 3"/>
          <p:cNvSpPr>
            <a:spLocks noGrp="1"/>
          </p:cNvSpPr>
          <p:nvPr>
            <p:ph type="sldNum" sz="quarter" idx="10"/>
          </p:nvPr>
        </p:nvSpPr>
        <p:spPr/>
        <p:txBody>
          <a:bodyPr/>
          <a:lstStyle/>
          <a:p>
            <a:fld id="{7362FAE6-9228-C848-8685-6A7ECEBA3D0A}" type="slidenum">
              <a:rPr lang="en-US" smtClean="0"/>
              <a:t>7</a:t>
            </a:fld>
            <a:endParaRPr lang="en-US"/>
          </a:p>
        </p:txBody>
      </p:sp>
    </p:spTree>
    <p:extLst>
      <p:ext uri="{BB962C8B-B14F-4D97-AF65-F5344CB8AC3E}">
        <p14:creationId xmlns:p14="http://schemas.microsoft.com/office/powerpoint/2010/main" val="2284659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Hokusai also created the Hokusai Manga, a multi-volume compilation of whimsical sketches that depict a very wide range of topics from everyday life. First published in Tokyo (then called Edo) in 1814, it was an immediate success due to the vitality of the sketches and the humor and variety that it offered. They were reproduced as woodblock prints. </a:t>
            </a:r>
            <a:endParaRPr lang="en-US" dirty="0" smtClean="0"/>
          </a:p>
          <a:p>
            <a:endParaRPr lang="en-US" dirty="0" smtClean="0"/>
          </a:p>
          <a:p>
            <a:r>
              <a:rPr lang="en-US" dirty="0" smtClean="0"/>
              <a:t>Image: http://</a:t>
            </a:r>
            <a:r>
              <a:rPr lang="en-US" dirty="0" err="1" smtClean="0"/>
              <a:t>landn</a:t>
            </a:r>
            <a:r>
              <a:rPr lang="en-US" dirty="0" smtClean="0"/>
              <a:t>-stem-academy-</a:t>
            </a:r>
            <a:r>
              <a:rPr lang="en-US" dirty="0" err="1" smtClean="0"/>
              <a:t>art.wikispaces.com</a:t>
            </a:r>
            <a:r>
              <a:rPr lang="en-US" dirty="0" smtClean="0"/>
              <a:t>/16.+katsushika+hokusai+(1760-1849)</a:t>
            </a:r>
            <a:endParaRPr lang="en-US" dirty="0"/>
          </a:p>
        </p:txBody>
      </p:sp>
      <p:sp>
        <p:nvSpPr>
          <p:cNvPr id="4" name="Slide Number Placeholder 3"/>
          <p:cNvSpPr>
            <a:spLocks noGrp="1"/>
          </p:cNvSpPr>
          <p:nvPr>
            <p:ph type="sldNum" sz="quarter" idx="10"/>
          </p:nvPr>
        </p:nvSpPr>
        <p:spPr/>
        <p:txBody>
          <a:bodyPr/>
          <a:lstStyle/>
          <a:p>
            <a:fld id="{7362FAE6-9228-C848-8685-6A7ECEBA3D0A}" type="slidenum">
              <a:rPr lang="en-US" smtClean="0"/>
              <a:t>8</a:t>
            </a:fld>
            <a:endParaRPr lang="en-US"/>
          </a:p>
        </p:txBody>
      </p:sp>
    </p:spTree>
    <p:extLst>
      <p:ext uri="{BB962C8B-B14F-4D97-AF65-F5344CB8AC3E}">
        <p14:creationId xmlns:p14="http://schemas.microsoft.com/office/powerpoint/2010/main" val="2566449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Hokusai also created the Hokusai Manga, a multi-volume compilation of whimsical sketches that depict a very wide range of topics from everyday life. First published in Tokyo (then called Edo) in 1814, it was an immediate success due to the vitality of the sketches and the humor and variety that it offered. They were reproduced as woodblock prints. </a:t>
            </a:r>
            <a:endParaRPr lang="en-US" dirty="0" smtClean="0"/>
          </a:p>
          <a:p>
            <a:endParaRPr lang="en-US" dirty="0"/>
          </a:p>
        </p:txBody>
      </p:sp>
      <p:sp>
        <p:nvSpPr>
          <p:cNvPr id="4" name="Slide Number Placeholder 3"/>
          <p:cNvSpPr>
            <a:spLocks noGrp="1"/>
          </p:cNvSpPr>
          <p:nvPr>
            <p:ph type="sldNum" sz="quarter" idx="10"/>
          </p:nvPr>
        </p:nvSpPr>
        <p:spPr/>
        <p:txBody>
          <a:bodyPr/>
          <a:lstStyle/>
          <a:p>
            <a:fld id="{7362FAE6-9228-C848-8685-6A7ECEBA3D0A}" type="slidenum">
              <a:rPr lang="en-US" smtClean="0"/>
              <a:t>9</a:t>
            </a:fld>
            <a:endParaRPr lang="en-US"/>
          </a:p>
        </p:txBody>
      </p:sp>
    </p:spTree>
    <p:extLst>
      <p:ext uri="{BB962C8B-B14F-4D97-AF65-F5344CB8AC3E}">
        <p14:creationId xmlns:p14="http://schemas.microsoft.com/office/powerpoint/2010/main" val="41164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drawing style of the Hokusai Manga was very simple</a:t>
            </a:r>
            <a:r>
              <a:rPr lang="en-US" baseline="0" dirty="0" smtClean="0"/>
              <a:t> and clear, an outline with some coloring added</a:t>
            </a:r>
          </a:p>
          <a:p>
            <a:r>
              <a:rPr lang="en-US" baseline="0" dirty="0" smtClean="0"/>
              <a:t>Also note the manner in which animals, people and things are grouped together by theme, for example, people swimming as in the prior slide, or small insects, frogs and other animals in this one.</a:t>
            </a:r>
            <a:endParaRPr lang="en-US" dirty="0"/>
          </a:p>
        </p:txBody>
      </p:sp>
      <p:sp>
        <p:nvSpPr>
          <p:cNvPr id="4" name="Slide Number Placeholder 3"/>
          <p:cNvSpPr>
            <a:spLocks noGrp="1"/>
          </p:cNvSpPr>
          <p:nvPr>
            <p:ph type="sldNum" sz="quarter" idx="10"/>
          </p:nvPr>
        </p:nvSpPr>
        <p:spPr/>
        <p:txBody>
          <a:bodyPr/>
          <a:lstStyle/>
          <a:p>
            <a:fld id="{7362FAE6-9228-C848-8685-6A7ECEBA3D0A}" type="slidenum">
              <a:rPr lang="en-US" smtClean="0"/>
              <a:t>10</a:t>
            </a:fld>
            <a:endParaRPr lang="en-US"/>
          </a:p>
        </p:txBody>
      </p:sp>
    </p:spTree>
    <p:extLst>
      <p:ext uri="{BB962C8B-B14F-4D97-AF65-F5344CB8AC3E}">
        <p14:creationId xmlns:p14="http://schemas.microsoft.com/office/powerpoint/2010/main" val="4128969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In what ways has Marina </a:t>
            </a:r>
            <a:r>
              <a:rPr lang="en-US" sz="1200" b="0" kern="1200" dirty="0" err="1" smtClean="0">
                <a:solidFill>
                  <a:schemeClr val="tx1"/>
                </a:solidFill>
                <a:latin typeface="+mn-lt"/>
                <a:ea typeface="+mn-ea"/>
                <a:cs typeface="+mn-cs"/>
              </a:rPr>
              <a:t>Zurkow</a:t>
            </a:r>
            <a:r>
              <a:rPr lang="en-US" sz="1200" b="0" kern="1200" dirty="0" smtClean="0">
                <a:solidFill>
                  <a:schemeClr val="tx1"/>
                </a:solidFill>
                <a:latin typeface="+mn-lt"/>
                <a:ea typeface="+mn-ea"/>
                <a:cs typeface="+mn-cs"/>
              </a:rPr>
              <a:t> adapted</a:t>
            </a:r>
            <a:r>
              <a:rPr lang="en-US" sz="1200" b="0" kern="1200" baseline="0" dirty="0" smtClean="0">
                <a:solidFill>
                  <a:schemeClr val="tx1"/>
                </a:solidFill>
                <a:latin typeface="+mn-lt"/>
                <a:ea typeface="+mn-ea"/>
                <a:cs typeface="+mn-cs"/>
              </a:rPr>
              <a:t> aspects of the Hokusai Manga for her Petroleum Manga?</a:t>
            </a:r>
            <a:endParaRPr lang="en-US" b="0" dirty="0"/>
          </a:p>
        </p:txBody>
      </p:sp>
      <p:sp>
        <p:nvSpPr>
          <p:cNvPr id="4" name="Slide Number Placeholder 3"/>
          <p:cNvSpPr>
            <a:spLocks noGrp="1"/>
          </p:cNvSpPr>
          <p:nvPr>
            <p:ph type="sldNum" sz="quarter" idx="10"/>
          </p:nvPr>
        </p:nvSpPr>
        <p:spPr/>
        <p:txBody>
          <a:bodyPr/>
          <a:lstStyle/>
          <a:p>
            <a:fld id="{7362FAE6-9228-C848-8685-6A7ECEBA3D0A}" type="slidenum">
              <a:rPr lang="en-US" smtClean="0"/>
              <a:t>11</a:t>
            </a:fld>
            <a:endParaRPr lang="en-US"/>
          </a:p>
        </p:txBody>
      </p:sp>
    </p:spTree>
    <p:extLst>
      <p:ext uri="{BB962C8B-B14F-4D97-AF65-F5344CB8AC3E}">
        <p14:creationId xmlns:p14="http://schemas.microsoft.com/office/powerpoint/2010/main" val="398982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C12BA9-19DE-C246-B4AE-7002A91074A5}"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AD35FD-DCD3-584A-B03A-32CECB070B54}" type="slidenum">
              <a:rPr lang="en-US" smtClean="0"/>
              <a:t>‹#›</a:t>
            </a:fld>
            <a:endParaRPr lang="en-US"/>
          </a:p>
        </p:txBody>
      </p:sp>
    </p:spTree>
    <p:extLst>
      <p:ext uri="{BB962C8B-B14F-4D97-AF65-F5344CB8AC3E}">
        <p14:creationId xmlns:p14="http://schemas.microsoft.com/office/powerpoint/2010/main" val="2498351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C12BA9-19DE-C246-B4AE-7002A91074A5}"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AD35FD-DCD3-584A-B03A-32CECB070B54}" type="slidenum">
              <a:rPr lang="en-US" smtClean="0"/>
              <a:t>‹#›</a:t>
            </a:fld>
            <a:endParaRPr lang="en-US"/>
          </a:p>
        </p:txBody>
      </p:sp>
    </p:spTree>
    <p:extLst>
      <p:ext uri="{BB962C8B-B14F-4D97-AF65-F5344CB8AC3E}">
        <p14:creationId xmlns:p14="http://schemas.microsoft.com/office/powerpoint/2010/main" val="3104149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C12BA9-19DE-C246-B4AE-7002A91074A5}"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AD35FD-DCD3-584A-B03A-32CECB070B54}" type="slidenum">
              <a:rPr lang="en-US" smtClean="0"/>
              <a:t>‹#›</a:t>
            </a:fld>
            <a:endParaRPr lang="en-US"/>
          </a:p>
        </p:txBody>
      </p:sp>
    </p:spTree>
    <p:extLst>
      <p:ext uri="{BB962C8B-B14F-4D97-AF65-F5344CB8AC3E}">
        <p14:creationId xmlns:p14="http://schemas.microsoft.com/office/powerpoint/2010/main" val="3349760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C12BA9-19DE-C246-B4AE-7002A91074A5}"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AD35FD-DCD3-584A-B03A-32CECB070B54}" type="slidenum">
              <a:rPr lang="en-US" smtClean="0"/>
              <a:t>‹#›</a:t>
            </a:fld>
            <a:endParaRPr lang="en-US"/>
          </a:p>
        </p:txBody>
      </p:sp>
    </p:spTree>
    <p:extLst>
      <p:ext uri="{BB962C8B-B14F-4D97-AF65-F5344CB8AC3E}">
        <p14:creationId xmlns:p14="http://schemas.microsoft.com/office/powerpoint/2010/main" val="333313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C12BA9-19DE-C246-B4AE-7002A91074A5}"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AD35FD-DCD3-584A-B03A-32CECB070B54}" type="slidenum">
              <a:rPr lang="en-US" smtClean="0"/>
              <a:t>‹#›</a:t>
            </a:fld>
            <a:endParaRPr lang="en-US"/>
          </a:p>
        </p:txBody>
      </p:sp>
    </p:spTree>
    <p:extLst>
      <p:ext uri="{BB962C8B-B14F-4D97-AF65-F5344CB8AC3E}">
        <p14:creationId xmlns:p14="http://schemas.microsoft.com/office/powerpoint/2010/main" val="1180194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C12BA9-19DE-C246-B4AE-7002A91074A5}"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AD35FD-DCD3-584A-B03A-32CECB070B54}" type="slidenum">
              <a:rPr lang="en-US" smtClean="0"/>
              <a:t>‹#›</a:t>
            </a:fld>
            <a:endParaRPr lang="en-US"/>
          </a:p>
        </p:txBody>
      </p:sp>
    </p:spTree>
    <p:extLst>
      <p:ext uri="{BB962C8B-B14F-4D97-AF65-F5344CB8AC3E}">
        <p14:creationId xmlns:p14="http://schemas.microsoft.com/office/powerpoint/2010/main" val="2398176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C12BA9-19DE-C246-B4AE-7002A91074A5}" type="datetimeFigureOut">
              <a:rPr lang="en-US" smtClean="0"/>
              <a:t>10/25/16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AD35FD-DCD3-584A-B03A-32CECB070B54}" type="slidenum">
              <a:rPr lang="en-US" smtClean="0"/>
              <a:t>‹#›</a:t>
            </a:fld>
            <a:endParaRPr lang="en-US"/>
          </a:p>
        </p:txBody>
      </p:sp>
    </p:spTree>
    <p:extLst>
      <p:ext uri="{BB962C8B-B14F-4D97-AF65-F5344CB8AC3E}">
        <p14:creationId xmlns:p14="http://schemas.microsoft.com/office/powerpoint/2010/main" val="1847624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C12BA9-19DE-C246-B4AE-7002A91074A5}" type="datetimeFigureOut">
              <a:rPr lang="en-US" smtClean="0"/>
              <a:t>10/25/16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AD35FD-DCD3-584A-B03A-32CECB070B54}" type="slidenum">
              <a:rPr lang="en-US" smtClean="0"/>
              <a:t>‹#›</a:t>
            </a:fld>
            <a:endParaRPr lang="en-US"/>
          </a:p>
        </p:txBody>
      </p:sp>
    </p:spTree>
    <p:extLst>
      <p:ext uri="{BB962C8B-B14F-4D97-AF65-F5344CB8AC3E}">
        <p14:creationId xmlns:p14="http://schemas.microsoft.com/office/powerpoint/2010/main" val="1691793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C12BA9-19DE-C246-B4AE-7002A91074A5}" type="datetimeFigureOut">
              <a:rPr lang="en-US" smtClean="0"/>
              <a:t>10/25/16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AD35FD-DCD3-584A-B03A-32CECB070B54}" type="slidenum">
              <a:rPr lang="en-US" smtClean="0"/>
              <a:t>‹#›</a:t>
            </a:fld>
            <a:endParaRPr lang="en-US"/>
          </a:p>
        </p:txBody>
      </p:sp>
    </p:spTree>
    <p:extLst>
      <p:ext uri="{BB962C8B-B14F-4D97-AF65-F5344CB8AC3E}">
        <p14:creationId xmlns:p14="http://schemas.microsoft.com/office/powerpoint/2010/main" val="2572573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C12BA9-19DE-C246-B4AE-7002A91074A5}"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AD35FD-DCD3-584A-B03A-32CECB070B54}" type="slidenum">
              <a:rPr lang="en-US" smtClean="0"/>
              <a:t>‹#›</a:t>
            </a:fld>
            <a:endParaRPr lang="en-US"/>
          </a:p>
        </p:txBody>
      </p:sp>
    </p:spTree>
    <p:extLst>
      <p:ext uri="{BB962C8B-B14F-4D97-AF65-F5344CB8AC3E}">
        <p14:creationId xmlns:p14="http://schemas.microsoft.com/office/powerpoint/2010/main" val="1336269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C12BA9-19DE-C246-B4AE-7002A91074A5}"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AD35FD-DCD3-584A-B03A-32CECB070B54}" type="slidenum">
              <a:rPr lang="en-US" smtClean="0"/>
              <a:t>‹#›</a:t>
            </a:fld>
            <a:endParaRPr lang="en-US"/>
          </a:p>
        </p:txBody>
      </p:sp>
    </p:spTree>
    <p:extLst>
      <p:ext uri="{BB962C8B-B14F-4D97-AF65-F5344CB8AC3E}">
        <p14:creationId xmlns:p14="http://schemas.microsoft.com/office/powerpoint/2010/main" val="32681275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C12BA9-19DE-C246-B4AE-7002A91074A5}" type="datetimeFigureOut">
              <a:rPr lang="en-US" smtClean="0"/>
              <a:t>10/25/16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AD35FD-DCD3-584A-B03A-32CECB070B54}" type="slidenum">
              <a:rPr lang="en-US" smtClean="0"/>
              <a:t>‹#›</a:t>
            </a:fld>
            <a:endParaRPr lang="en-US"/>
          </a:p>
        </p:txBody>
      </p:sp>
    </p:spTree>
    <p:extLst>
      <p:ext uri="{BB962C8B-B14F-4D97-AF65-F5344CB8AC3E}">
        <p14:creationId xmlns:p14="http://schemas.microsoft.com/office/powerpoint/2010/main" val="4006798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52737"/>
            <a:ext cx="7772400" cy="1470025"/>
          </a:xfrm>
        </p:spPr>
        <p:txBody>
          <a:bodyPr>
            <a:normAutofit fontScale="90000"/>
          </a:bodyPr>
          <a:lstStyle/>
          <a:p>
            <a:r>
              <a:rPr lang="en-US" dirty="0" smtClean="0"/>
              <a:t>Marina </a:t>
            </a:r>
            <a:r>
              <a:rPr lang="en-US" dirty="0" err="1" smtClean="0"/>
              <a:t>Zurkow’s</a:t>
            </a:r>
            <a:r>
              <a:rPr lang="en-US" dirty="0" smtClean="0"/>
              <a:t> </a:t>
            </a:r>
            <a:br>
              <a:rPr lang="en-US" dirty="0" smtClean="0"/>
            </a:br>
            <a:r>
              <a:rPr lang="en-US" dirty="0" smtClean="0"/>
              <a:t>The Petroleum Manga</a:t>
            </a:r>
            <a:br>
              <a:rPr lang="en-US" dirty="0" smtClean="0"/>
            </a:br>
            <a:r>
              <a:rPr lang="en-US" dirty="0" smtClean="0"/>
              <a:t>and </a:t>
            </a:r>
            <a:r>
              <a:rPr lang="en-US" smtClean="0"/>
              <a:t>the Work </a:t>
            </a:r>
            <a:r>
              <a:rPr lang="en-US" dirty="0" smtClean="0"/>
              <a:t>of</a:t>
            </a:r>
            <a:br>
              <a:rPr lang="en-US" dirty="0" smtClean="0"/>
            </a:br>
            <a:r>
              <a:rPr lang="en-US" dirty="0" smtClean="0"/>
              <a:t>Katsushika Hokusai</a:t>
            </a:r>
            <a:br>
              <a:rPr lang="en-US" dirty="0" smtClean="0"/>
            </a:br>
            <a:endParaRPr lang="en-US" dirty="0"/>
          </a:p>
        </p:txBody>
      </p:sp>
    </p:spTree>
    <p:extLst>
      <p:ext uri="{BB962C8B-B14F-4D97-AF65-F5344CB8AC3E}">
        <p14:creationId xmlns:p14="http://schemas.microsoft.com/office/powerpoint/2010/main" val="14659804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203200" y="0"/>
            <a:ext cx="8727041" cy="6858000"/>
          </a:xfrm>
          <a:prstGeom prst="rect">
            <a:avLst/>
          </a:prstGeom>
        </p:spPr>
      </p:pic>
    </p:spTree>
    <p:extLst>
      <p:ext uri="{BB962C8B-B14F-4D97-AF65-F5344CB8AC3E}">
        <p14:creationId xmlns:p14="http://schemas.microsoft.com/office/powerpoint/2010/main" val="22148786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368300"/>
            <a:ext cx="9144000" cy="6097604"/>
          </a:xfrm>
          <a:prstGeom prst="rect">
            <a:avLst/>
          </a:prstGeom>
        </p:spPr>
      </p:pic>
    </p:spTree>
    <p:extLst>
      <p:ext uri="{BB962C8B-B14F-4D97-AF65-F5344CB8AC3E}">
        <p14:creationId xmlns:p14="http://schemas.microsoft.com/office/powerpoint/2010/main" val="25546080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t="-13653" b="-13653"/>
          <a:stretch>
            <a:fillRect/>
          </a:stretch>
        </p:blipFill>
        <p:spPr>
          <a:xfrm>
            <a:off x="360566" y="365855"/>
            <a:ext cx="8229600" cy="4525963"/>
          </a:xfrm>
        </p:spPr>
      </p:pic>
      <p:sp>
        <p:nvSpPr>
          <p:cNvPr id="5" name="TextBox 4"/>
          <p:cNvSpPr txBox="1"/>
          <p:nvPr/>
        </p:nvSpPr>
        <p:spPr>
          <a:xfrm>
            <a:off x="1451174" y="4383818"/>
            <a:ext cx="6109365" cy="646331"/>
          </a:xfrm>
          <a:prstGeom prst="rect">
            <a:avLst/>
          </a:prstGeom>
          <a:noFill/>
        </p:spPr>
        <p:txBody>
          <a:bodyPr wrap="none" rtlCol="0">
            <a:spAutoFit/>
          </a:bodyPr>
          <a:lstStyle/>
          <a:p>
            <a:r>
              <a:rPr lang="en-US" dirty="0" err="1"/>
              <a:t>Shiriagari</a:t>
            </a:r>
            <a:r>
              <a:rPr lang="en-US" dirty="0"/>
              <a:t> Kotobuki 2015　© Adachi Institute of Woodcut Prints</a:t>
            </a:r>
          </a:p>
          <a:p>
            <a:endParaRPr lang="en-US" dirty="0"/>
          </a:p>
        </p:txBody>
      </p:sp>
    </p:spTree>
    <p:extLst>
      <p:ext uri="{BB962C8B-B14F-4D97-AF65-F5344CB8AC3E}">
        <p14:creationId xmlns:p14="http://schemas.microsoft.com/office/powerpoint/2010/main" val="67435496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300" y="287338"/>
            <a:ext cx="8229600" cy="6176962"/>
          </a:xfrm>
        </p:spPr>
        <p:txBody>
          <a:bodyPr>
            <a:normAutofit fontScale="85000" lnSpcReduction="10000"/>
          </a:bodyPr>
          <a:lstStyle/>
          <a:p>
            <a:r>
              <a:rPr lang="en-US" dirty="0"/>
              <a:t>To appropriate is to take possession of something. </a:t>
            </a:r>
            <a:r>
              <a:rPr lang="en-US" b="1" dirty="0"/>
              <a:t>Appropriation</a:t>
            </a:r>
            <a:r>
              <a:rPr lang="en-US" dirty="0"/>
              <a:t> artists deliberately copy images to take possession of them in their art. They are not stealing or plagiarizing. They are not passing off these images as their very own. Not at all. Appropriation artists </a:t>
            </a:r>
            <a:r>
              <a:rPr lang="en-US" b="1" dirty="0"/>
              <a:t>want</a:t>
            </a:r>
            <a:r>
              <a:rPr lang="en-US" dirty="0"/>
              <a:t> the viewer to recognize the images they copy, and they hope that the viewer will bring all of his/her original associations with the image to the artist's new context, be it a painting, a sculpture, a collage, a combine or an entire installation.</a:t>
            </a:r>
          </a:p>
          <a:p>
            <a:r>
              <a:rPr lang="en-US" dirty="0"/>
              <a:t>The deliberate "borrowing" of an image for this new context is called "</a:t>
            </a:r>
            <a:r>
              <a:rPr lang="en-US" dirty="0" err="1"/>
              <a:t>recontextualization</a:t>
            </a:r>
            <a:r>
              <a:rPr lang="en-US" dirty="0"/>
              <a:t>." </a:t>
            </a:r>
            <a:r>
              <a:rPr lang="en-US" b="1" dirty="0" err="1"/>
              <a:t>Recontextualization</a:t>
            </a:r>
            <a:r>
              <a:rPr lang="en-US" dirty="0"/>
              <a:t> helps the artist comment on the image's original meaning and the viewer's association with the original image or the real thing.</a:t>
            </a:r>
          </a:p>
        </p:txBody>
      </p:sp>
    </p:spTree>
    <p:extLst>
      <p:ext uri="{BB962C8B-B14F-4D97-AF65-F5344CB8AC3E}">
        <p14:creationId xmlns:p14="http://schemas.microsoft.com/office/powerpoint/2010/main" val="14380513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4200" y="274638"/>
            <a:ext cx="4064000" cy="2400300"/>
          </a:xfrm>
          <a:prstGeom prst="rect">
            <a:avLst/>
          </a:prstGeom>
        </p:spPr>
      </p:pic>
      <p:pic>
        <p:nvPicPr>
          <p:cNvPr id="9" name="Picture 8"/>
          <p:cNvPicPr>
            <a:picLocks noChangeAspect="1"/>
          </p:cNvPicPr>
          <p:nvPr/>
        </p:nvPicPr>
        <p:blipFill>
          <a:blip r:embed="rId4"/>
          <a:stretch>
            <a:fillRect/>
          </a:stretch>
        </p:blipFill>
        <p:spPr>
          <a:xfrm>
            <a:off x="5524500" y="274638"/>
            <a:ext cx="2921000" cy="4064000"/>
          </a:xfrm>
          <a:prstGeom prst="rect">
            <a:avLst/>
          </a:prstGeom>
        </p:spPr>
      </p:pic>
      <p:pic>
        <p:nvPicPr>
          <p:cNvPr id="10" name="Picture 9"/>
          <p:cNvPicPr>
            <a:picLocks noChangeAspect="1"/>
          </p:cNvPicPr>
          <p:nvPr/>
        </p:nvPicPr>
        <p:blipFill>
          <a:blip r:embed="rId5"/>
          <a:stretch>
            <a:fillRect/>
          </a:stretch>
        </p:blipFill>
        <p:spPr>
          <a:xfrm>
            <a:off x="736600" y="2674938"/>
            <a:ext cx="3911600" cy="4064000"/>
          </a:xfrm>
          <a:prstGeom prst="rect">
            <a:avLst/>
          </a:prstGeom>
        </p:spPr>
      </p:pic>
    </p:spTree>
    <p:extLst>
      <p:ext uri="{BB962C8B-B14F-4D97-AF65-F5344CB8AC3E}">
        <p14:creationId xmlns:p14="http://schemas.microsoft.com/office/powerpoint/2010/main" val="1225600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1143000"/>
          </a:xfrm>
        </p:spPr>
        <p:txBody>
          <a:bodyPr/>
          <a:lstStyle/>
          <a:p>
            <a:r>
              <a:rPr lang="en-US" dirty="0"/>
              <a:t>Marina </a:t>
            </a:r>
            <a:r>
              <a:rPr lang="en-US" dirty="0" err="1"/>
              <a:t>Zurkow</a:t>
            </a:r>
            <a:endParaRPr lang="en-US" dirty="0"/>
          </a:p>
        </p:txBody>
      </p:sp>
      <p:sp>
        <p:nvSpPr>
          <p:cNvPr id="3" name="Content Placeholder 2"/>
          <p:cNvSpPr>
            <a:spLocks noGrp="1"/>
          </p:cNvSpPr>
          <p:nvPr>
            <p:ph idx="1"/>
          </p:nvPr>
        </p:nvSpPr>
        <p:spPr>
          <a:xfrm>
            <a:off x="3949700" y="1443039"/>
            <a:ext cx="5194300" cy="4432300"/>
          </a:xfrm>
        </p:spPr>
        <p:txBody>
          <a:bodyPr>
            <a:normAutofit fontScale="92500" lnSpcReduction="10000"/>
          </a:bodyPr>
          <a:lstStyle/>
          <a:p>
            <a:r>
              <a:rPr lang="bs-Latn-BA" dirty="0" smtClean="0"/>
              <a:t>Visual artist</a:t>
            </a:r>
          </a:p>
          <a:p>
            <a:pPr lvl="1"/>
            <a:r>
              <a:rPr lang="en-US" dirty="0" smtClean="0"/>
              <a:t>M</a:t>
            </a:r>
            <a:r>
              <a:rPr lang="bs-Latn-BA" dirty="0" smtClean="0"/>
              <a:t>edia technology</a:t>
            </a:r>
          </a:p>
          <a:p>
            <a:pPr lvl="1"/>
            <a:r>
              <a:rPr lang="en-US" dirty="0" smtClean="0"/>
              <a:t>A</a:t>
            </a:r>
            <a:r>
              <a:rPr lang="bs-Latn-BA" dirty="0" smtClean="0"/>
              <a:t>nimation</a:t>
            </a:r>
          </a:p>
          <a:p>
            <a:pPr lvl="1"/>
            <a:r>
              <a:rPr lang="en-US" dirty="0" smtClean="0"/>
              <a:t>V</a:t>
            </a:r>
            <a:r>
              <a:rPr lang="bs-Latn-BA" dirty="0" smtClean="0"/>
              <a:t>ideo</a:t>
            </a:r>
          </a:p>
          <a:p>
            <a:r>
              <a:rPr lang="bs-Latn-BA" dirty="0"/>
              <a:t>R</a:t>
            </a:r>
            <a:r>
              <a:rPr lang="bs-Latn-BA" dirty="0" smtClean="0"/>
              <a:t>esearches “Wicked Problems”</a:t>
            </a:r>
          </a:p>
          <a:p>
            <a:pPr lvl="1"/>
            <a:r>
              <a:rPr lang="en-US" dirty="0" smtClean="0"/>
              <a:t>I</a:t>
            </a:r>
            <a:r>
              <a:rPr lang="bs-Latn-BA" dirty="0" smtClean="0"/>
              <a:t>ndividual narratives</a:t>
            </a:r>
          </a:p>
          <a:p>
            <a:pPr lvl="1"/>
            <a:r>
              <a:rPr lang="en-US" dirty="0" smtClean="0"/>
              <a:t>E</a:t>
            </a:r>
            <a:r>
              <a:rPr lang="bs-Latn-BA" dirty="0" smtClean="0"/>
              <a:t>nvironmental concerns</a:t>
            </a:r>
          </a:p>
          <a:p>
            <a:pPr lvl="1"/>
            <a:r>
              <a:rPr lang="en-US" dirty="0" smtClean="0"/>
              <a:t>R</a:t>
            </a:r>
            <a:r>
              <a:rPr lang="bs-Latn-BA" dirty="0" smtClean="0"/>
              <a:t>elationship between humans, animals, plants and weather</a:t>
            </a:r>
            <a:endParaRPr lang="bs-Latn-BA" dirty="0"/>
          </a:p>
        </p:txBody>
      </p:sp>
      <p:pic>
        <p:nvPicPr>
          <p:cNvPr id="5" name="Picture 4"/>
          <p:cNvPicPr>
            <a:picLocks noChangeAspect="1"/>
          </p:cNvPicPr>
          <p:nvPr/>
        </p:nvPicPr>
        <p:blipFill>
          <a:blip r:embed="rId3"/>
          <a:stretch>
            <a:fillRect/>
          </a:stretch>
        </p:blipFill>
        <p:spPr>
          <a:xfrm>
            <a:off x="139700" y="1676400"/>
            <a:ext cx="3810000" cy="3810000"/>
          </a:xfrm>
          <a:prstGeom prst="rect">
            <a:avLst/>
          </a:prstGeom>
        </p:spPr>
      </p:pic>
    </p:spTree>
    <p:extLst>
      <p:ext uri="{BB962C8B-B14F-4D97-AF65-F5344CB8AC3E}">
        <p14:creationId xmlns:p14="http://schemas.microsoft.com/office/powerpoint/2010/main" val="31196644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The </a:t>
            </a:r>
            <a:r>
              <a:rPr lang="en-US" i="1" dirty="0"/>
              <a:t>Petroleum </a:t>
            </a:r>
            <a:r>
              <a:rPr lang="en-US" i="1" dirty="0" smtClean="0"/>
              <a:t>Manga</a:t>
            </a:r>
            <a:r>
              <a:rPr lang="en-US" dirty="0" smtClean="0"/>
              <a:t> </a:t>
            </a:r>
            <a:r>
              <a:rPr lang="en-US" sz="3000" dirty="0"/>
              <a:t>2012 </a:t>
            </a:r>
          </a:p>
        </p:txBody>
      </p:sp>
      <p:pic>
        <p:nvPicPr>
          <p:cNvPr id="4" name="Content Placeholder 3" descr="_MG_0904.jpg"/>
          <p:cNvPicPr>
            <a:picLocks noGrp="1" noChangeAspect="1"/>
          </p:cNvPicPr>
          <p:nvPr>
            <p:ph idx="1"/>
          </p:nvPr>
        </p:nvPicPr>
        <p:blipFill>
          <a:blip r:embed="rId3">
            <a:extLst>
              <a:ext uri="{28A0092B-C50C-407E-A947-70E740481C1C}">
                <a14:useLocalDpi xmlns:a14="http://schemas.microsoft.com/office/drawing/2010/main" val="0"/>
              </a:ext>
            </a:extLst>
          </a:blip>
          <a:srcRect t="9179" b="9179"/>
          <a:stretch>
            <a:fillRect/>
          </a:stretch>
        </p:blipFill>
        <p:spPr>
          <a:xfrm>
            <a:off x="-36512" y="1556792"/>
            <a:ext cx="9547665" cy="5301208"/>
          </a:xfrm>
        </p:spPr>
      </p:pic>
    </p:spTree>
    <p:extLst>
      <p:ext uri="{BB962C8B-B14F-4D97-AF65-F5344CB8AC3E}">
        <p14:creationId xmlns:p14="http://schemas.microsoft.com/office/powerpoint/2010/main" val="14215340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9.png"/>
          <p:cNvPicPr>
            <a:picLocks noGrp="1" noChangeAspect="1"/>
          </p:cNvPicPr>
          <p:nvPr>
            <p:ph idx="1"/>
          </p:nvPr>
        </p:nvPicPr>
        <p:blipFill>
          <a:blip r:embed="rId3">
            <a:extLst>
              <a:ext uri="{28A0092B-C50C-407E-A947-70E740481C1C}">
                <a14:useLocalDpi xmlns:a14="http://schemas.microsoft.com/office/drawing/2010/main" val="0"/>
              </a:ext>
            </a:extLst>
          </a:blip>
          <a:srcRect l="-163750" r="-163750"/>
          <a:stretch>
            <a:fillRect/>
          </a:stretch>
        </p:blipFill>
        <p:spPr>
          <a:xfrm>
            <a:off x="-4504721" y="114300"/>
            <a:ext cx="11985021" cy="6591300"/>
          </a:xfrm>
        </p:spPr>
      </p:pic>
      <p:sp>
        <p:nvSpPr>
          <p:cNvPr id="5" name="TextBox 4"/>
          <p:cNvSpPr txBox="1"/>
          <p:nvPr/>
        </p:nvSpPr>
        <p:spPr>
          <a:xfrm>
            <a:off x="3060700" y="6336268"/>
            <a:ext cx="2262158" cy="369332"/>
          </a:xfrm>
          <a:prstGeom prst="rect">
            <a:avLst/>
          </a:prstGeom>
          <a:noFill/>
        </p:spPr>
        <p:txBody>
          <a:bodyPr wrap="none" rtlCol="0">
            <a:spAutoFit/>
          </a:bodyPr>
          <a:lstStyle/>
          <a:p>
            <a:r>
              <a:rPr lang="en-US" dirty="0" smtClean="0"/>
              <a:t>Polyvinyl chloride PVC</a:t>
            </a:r>
            <a:endParaRPr lang="en-US" dirty="0"/>
          </a:p>
        </p:txBody>
      </p:sp>
      <p:sp>
        <p:nvSpPr>
          <p:cNvPr id="6" name="TextBox 5"/>
          <p:cNvSpPr txBox="1"/>
          <p:nvPr/>
        </p:nvSpPr>
        <p:spPr>
          <a:xfrm>
            <a:off x="4459637" y="228600"/>
            <a:ext cx="1726442" cy="369332"/>
          </a:xfrm>
          <a:prstGeom prst="rect">
            <a:avLst/>
          </a:prstGeom>
          <a:noFill/>
        </p:spPr>
        <p:txBody>
          <a:bodyPr wrap="none" rtlCol="0">
            <a:spAutoFit/>
          </a:bodyPr>
          <a:lstStyle/>
          <a:p>
            <a:r>
              <a:rPr lang="en-US" dirty="0" smtClean="0"/>
              <a:t>Propylene glycol</a:t>
            </a:r>
            <a:endParaRPr lang="en-US" dirty="0"/>
          </a:p>
        </p:txBody>
      </p:sp>
      <p:pic>
        <p:nvPicPr>
          <p:cNvPr id="7" name="Picture 6" descr="2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6079" y="114300"/>
            <a:ext cx="2803850" cy="6591300"/>
          </a:xfrm>
          <a:prstGeom prst="rect">
            <a:avLst/>
          </a:prstGeom>
        </p:spPr>
      </p:pic>
    </p:spTree>
    <p:extLst>
      <p:ext uri="{BB962C8B-B14F-4D97-AF65-F5344CB8AC3E}">
        <p14:creationId xmlns:p14="http://schemas.microsoft.com/office/powerpoint/2010/main" val="30979530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marL="0" indent="0">
              <a:buNone/>
            </a:pPr>
            <a:r>
              <a:rPr lang="en-US" dirty="0"/>
              <a:t>The Petroleum Manga (2012) is a collection of works that emulate the simplified Japanese drawing style called manga. Rather than taking inspiration from contemporary comics, </a:t>
            </a:r>
            <a:r>
              <a:rPr lang="en-US" dirty="0" err="1"/>
              <a:t>Zurkow</a:t>
            </a:r>
            <a:r>
              <a:rPr lang="en-US" dirty="0"/>
              <a:t> calls on the works of Hokusai, a Japanese artist best known for his woodblock print, The Great Wave Off Kanagawa. </a:t>
            </a:r>
            <a:endParaRPr lang="en-US" dirty="0" smtClean="0"/>
          </a:p>
          <a:p>
            <a:pPr marL="0" indent="0">
              <a:buNone/>
            </a:pPr>
            <a:endParaRPr lang="en-US" dirty="0"/>
          </a:p>
          <a:p>
            <a:pPr marL="0" indent="0">
              <a:buNone/>
            </a:pPr>
            <a:r>
              <a:rPr lang="en-US" dirty="0" err="1" smtClean="0"/>
              <a:t>Zurkow</a:t>
            </a:r>
            <a:r>
              <a:rPr lang="en-US" dirty="0" smtClean="0"/>
              <a:t> </a:t>
            </a:r>
            <a:r>
              <a:rPr lang="en-US" dirty="0"/>
              <a:t>takes the usually miniature format of the drawings and super-sizes them, creating grids reminiscent of manufacturing diagrams. The pictured objects are all manufactured from petroleum and arranged according to chemical composition. Viewers are encouraged to reflect on these objects and their use by humans.</a:t>
            </a:r>
            <a:br>
              <a:rPr lang="en-US" dirty="0"/>
            </a:br>
            <a:endParaRPr lang="en-US" dirty="0"/>
          </a:p>
        </p:txBody>
      </p:sp>
    </p:spTree>
    <p:extLst>
      <p:ext uri="{BB962C8B-B14F-4D97-AF65-F5344CB8AC3E}">
        <p14:creationId xmlns:p14="http://schemas.microsoft.com/office/powerpoint/2010/main" val="45416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ave.tiff"/>
          <p:cNvPicPr>
            <a:picLocks noGrp="1" noChangeAspect="1"/>
          </p:cNvPicPr>
          <p:nvPr>
            <p:ph idx="1"/>
          </p:nvPr>
        </p:nvPicPr>
        <p:blipFill>
          <a:blip r:embed="rId3">
            <a:extLst>
              <a:ext uri="{28A0092B-C50C-407E-A947-70E740481C1C}">
                <a14:useLocalDpi xmlns:a14="http://schemas.microsoft.com/office/drawing/2010/main" val="0"/>
              </a:ext>
            </a:extLst>
          </a:blip>
          <a:srcRect l="-18264" r="-18264"/>
          <a:stretch>
            <a:fillRect/>
          </a:stretch>
        </p:blipFill>
        <p:spPr>
          <a:xfrm>
            <a:off x="-660994" y="274638"/>
            <a:ext cx="10269852" cy="5648023"/>
          </a:xfrm>
        </p:spPr>
      </p:pic>
      <p:sp>
        <p:nvSpPr>
          <p:cNvPr id="5" name="TextBox 4"/>
          <p:cNvSpPr txBox="1"/>
          <p:nvPr/>
        </p:nvSpPr>
        <p:spPr>
          <a:xfrm>
            <a:off x="2275023" y="5940806"/>
            <a:ext cx="4193350" cy="923330"/>
          </a:xfrm>
          <a:prstGeom prst="rect">
            <a:avLst/>
          </a:prstGeom>
          <a:noFill/>
        </p:spPr>
        <p:txBody>
          <a:bodyPr wrap="none" rtlCol="0">
            <a:spAutoFit/>
          </a:bodyPr>
          <a:lstStyle/>
          <a:p>
            <a:r>
              <a:rPr lang="en-US" dirty="0" smtClean="0"/>
              <a:t>Katsushika Hokusai (1760-1849)</a:t>
            </a:r>
          </a:p>
          <a:p>
            <a:r>
              <a:rPr lang="en-US" dirty="0" smtClean="0"/>
              <a:t>The Great Wave Off Kanagawa, </a:t>
            </a:r>
            <a:r>
              <a:rPr lang="en-US" dirty="0" err="1" smtClean="0"/>
              <a:t>ca</a:t>
            </a:r>
            <a:r>
              <a:rPr lang="en-US" dirty="0" smtClean="0"/>
              <a:t> 1830-31</a:t>
            </a:r>
          </a:p>
          <a:p>
            <a:r>
              <a:rPr lang="en-US" dirty="0" smtClean="0"/>
              <a:t>Woodblock print; ink and color on paper</a:t>
            </a:r>
            <a:endParaRPr lang="en-US" dirty="0"/>
          </a:p>
        </p:txBody>
      </p:sp>
    </p:spTree>
    <p:extLst>
      <p:ext uri="{BB962C8B-B14F-4D97-AF65-F5344CB8AC3E}">
        <p14:creationId xmlns:p14="http://schemas.microsoft.com/office/powerpoint/2010/main" val="26206149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Katsushika Hokusai</a:t>
            </a:r>
            <a:endParaRPr lang="en-US" dirty="0"/>
          </a:p>
        </p:txBody>
      </p:sp>
      <p:sp>
        <p:nvSpPr>
          <p:cNvPr id="3" name="Content Placeholder 2"/>
          <p:cNvSpPr>
            <a:spLocks noGrp="1"/>
          </p:cNvSpPr>
          <p:nvPr>
            <p:ph idx="1"/>
          </p:nvPr>
        </p:nvSpPr>
        <p:spPr/>
        <p:txBody>
          <a:bodyPr>
            <a:normAutofit fontScale="70000" lnSpcReduction="20000"/>
          </a:bodyPr>
          <a:lstStyle/>
          <a:p>
            <a:r>
              <a:rPr lang="en-US" dirty="0"/>
              <a:t>Katsushika Hokusai (1760–1849) </a:t>
            </a:r>
            <a:r>
              <a:rPr lang="en-US" dirty="0" smtClean="0"/>
              <a:t>was a Japanese master artist and printmaker of the </a:t>
            </a:r>
            <a:r>
              <a:rPr lang="en-US" dirty="0" err="1" smtClean="0"/>
              <a:t>ukiyo</a:t>
            </a:r>
            <a:r>
              <a:rPr lang="en-US" dirty="0" smtClean="0"/>
              <a:t>-e school (“the floating world” that depicted the Tokyo world of geishas, actors, samurai and also of daily life). </a:t>
            </a:r>
          </a:p>
          <a:p>
            <a:r>
              <a:rPr lang="en-US" dirty="0"/>
              <a:t>Of Hokusai’s thousands of books and prints, his “Thirty-six Views of Mt. Fuji” is particularly </a:t>
            </a:r>
            <a:r>
              <a:rPr lang="en-US" dirty="0" smtClean="0"/>
              <a:t>notable. Published from about 1826 to 1833, this famous series marked marked a summit in the history of the Japanese landscape print; in grandeur of concept and skill of execution there was little approaching it and nothing to surpass it later. “The Great Wave Off Kanagawa” is the most famous of the series.</a:t>
            </a:r>
          </a:p>
          <a:p>
            <a:r>
              <a:rPr lang="en-US" dirty="0" smtClean="0"/>
              <a:t> The work of Hokusai and other Japanese </a:t>
            </a:r>
            <a:r>
              <a:rPr lang="en-US" dirty="0" err="1" smtClean="0"/>
              <a:t>ukiyo</a:t>
            </a:r>
            <a:r>
              <a:rPr lang="en-US" dirty="0" smtClean="0"/>
              <a:t>-e artists profoundly influenced French and American artists of the second half of the 19</a:t>
            </a:r>
            <a:r>
              <a:rPr lang="en-US" baseline="30000" dirty="0" smtClean="0"/>
              <a:t>th</a:t>
            </a:r>
            <a:r>
              <a:rPr lang="en-US" dirty="0" smtClean="0"/>
              <a:t> century, including Toulouse-Lautrec, Utrillo, Mary Cassatt and others. His work continues to be a source of inspiration.</a:t>
            </a:r>
          </a:p>
          <a:p>
            <a:endParaRPr lang="en-US" dirty="0" smtClean="0"/>
          </a:p>
          <a:p>
            <a:endParaRPr lang="en-US" dirty="0"/>
          </a:p>
        </p:txBody>
      </p:sp>
    </p:spTree>
    <p:extLst>
      <p:ext uri="{BB962C8B-B14F-4D97-AF65-F5344CB8AC3E}">
        <p14:creationId xmlns:p14="http://schemas.microsoft.com/office/powerpoint/2010/main" val="13156017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91309" r="-91309"/>
          <a:stretch>
            <a:fillRect/>
          </a:stretch>
        </p:blipFill>
        <p:spPr>
          <a:xfrm>
            <a:off x="-3365500" y="101600"/>
            <a:ext cx="11722100" cy="6446703"/>
          </a:xfrm>
        </p:spPr>
      </p:pic>
      <p:sp>
        <p:nvSpPr>
          <p:cNvPr id="5" name="TextBox 4"/>
          <p:cNvSpPr txBox="1"/>
          <p:nvPr/>
        </p:nvSpPr>
        <p:spPr>
          <a:xfrm>
            <a:off x="5093222" y="5981700"/>
            <a:ext cx="2793478" cy="369332"/>
          </a:xfrm>
          <a:prstGeom prst="rect">
            <a:avLst/>
          </a:prstGeom>
          <a:noFill/>
        </p:spPr>
        <p:txBody>
          <a:bodyPr wrap="none" rtlCol="0">
            <a:spAutoFit/>
          </a:bodyPr>
          <a:lstStyle/>
          <a:p>
            <a:r>
              <a:rPr lang="en-US" dirty="0" smtClean="0"/>
              <a:t>Page from Hokusai’s Manga</a:t>
            </a:r>
            <a:endParaRPr lang="en-US" dirty="0"/>
          </a:p>
        </p:txBody>
      </p:sp>
      <p:sp>
        <p:nvSpPr>
          <p:cNvPr id="6" name="TextBox 5"/>
          <p:cNvSpPr txBox="1"/>
          <p:nvPr/>
        </p:nvSpPr>
        <p:spPr>
          <a:xfrm>
            <a:off x="4775200" y="293985"/>
            <a:ext cx="4076700" cy="5539978"/>
          </a:xfrm>
          <a:prstGeom prst="rect">
            <a:avLst/>
          </a:prstGeom>
          <a:noFill/>
        </p:spPr>
        <p:txBody>
          <a:bodyPr wrap="square" rtlCol="0">
            <a:spAutoFit/>
          </a:bodyPr>
          <a:lstStyle/>
          <a:p>
            <a:pPr>
              <a:defRPr/>
            </a:pPr>
            <a:r>
              <a:rPr lang="en-US" sz="2400" dirty="0"/>
              <a:t>Hokusai also created the Hokusai Manga, a multi-volume compilation of whimsical sketches that depict a very wide range of topics from everyday life. First published in Tokyo (then called Edo) in 1814, it was an immediate success due to the vitality of the sketches and the humor and variety that it offered. They were reproduced as woodblock prints. </a:t>
            </a:r>
          </a:p>
          <a:p>
            <a:endParaRPr lang="en-US" sz="2400" dirty="0"/>
          </a:p>
          <a:p>
            <a:endParaRPr lang="en-US" dirty="0"/>
          </a:p>
        </p:txBody>
      </p:sp>
    </p:spTree>
    <p:extLst>
      <p:ext uri="{BB962C8B-B14F-4D97-AF65-F5344CB8AC3E}">
        <p14:creationId xmlns:p14="http://schemas.microsoft.com/office/powerpoint/2010/main" val="36875992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229350"/>
          </a:xfrm>
          <a:prstGeom prst="rect">
            <a:avLst/>
          </a:prstGeom>
        </p:spPr>
      </p:pic>
    </p:spTree>
    <p:extLst>
      <p:ext uri="{BB962C8B-B14F-4D97-AF65-F5344CB8AC3E}">
        <p14:creationId xmlns:p14="http://schemas.microsoft.com/office/powerpoint/2010/main" val="20699697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383</TotalTime>
  <Words>1386</Words>
  <Application>Microsoft Macintosh PowerPoint</Application>
  <PresentationFormat>On-screen Show (4:3)</PresentationFormat>
  <Paragraphs>67</Paragraphs>
  <Slides>14</Slides>
  <Notes>12</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Marina Zurkow’s  The Petroleum Manga and the Work of Katsushika Hokusai </vt:lpstr>
      <vt:lpstr>Marina Zurkow</vt:lpstr>
      <vt:lpstr>The Petroleum Manga 2012 </vt:lpstr>
      <vt:lpstr>PowerPoint Presentation</vt:lpstr>
      <vt:lpstr>PowerPoint Presentation</vt:lpstr>
      <vt:lpstr>PowerPoint Presentation</vt:lpstr>
      <vt:lpstr>Katsushika Hokusai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South Florida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Your Own Manga</dc:title>
  <dc:creator>Noel Smith</dc:creator>
  <cp:lastModifiedBy>Don Fuller</cp:lastModifiedBy>
  <cp:revision>24</cp:revision>
  <dcterms:created xsi:type="dcterms:W3CDTF">2016-09-16T19:14:35Z</dcterms:created>
  <dcterms:modified xsi:type="dcterms:W3CDTF">2016-10-25T18:59:46Z</dcterms:modified>
</cp:coreProperties>
</file>