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4" r:id="rId10"/>
    <p:sldId id="266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533" autoAdjust="0"/>
  </p:normalViewPr>
  <p:slideViewPr>
    <p:cSldViewPr snapToGrid="0">
      <p:cViewPr varScale="1">
        <p:scale>
          <a:sx n="56" d="100"/>
          <a:sy n="56" d="100"/>
        </p:scale>
        <p:origin x="10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185C9-8261-44DD-9A50-8271F58BDF0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369A4-807E-41F2-A4F0-2F746A58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3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ba.cat/en/art-artists/ongoing-displa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tofthemooc.org/wiki/judy-chicagos-the-dinner-party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rooklynmuseum.org/exhibitions/dinner_party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lynmuseum.org/eascfa/dinner_party/heritage_floor/inde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rtofthemooc.org/wiki/judy-chicagos-the-dinner-party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ouisville.edu/art/facilities-resources/international-honor-quil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t21.org/artist/barbara-kruger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artanddesign/2018/jul/31/herstory-review-surprising-alarming-art-by-wom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rtnet.com/artists/barbara-kruger/not-stupid-enough-8ujBZPiYBkE9T6UL_kYUyw2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ein.es/guerrilla-girls-metoo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clase comenzará con la realización de un ejercicio de análisis visual por parte de los alumnos. Usando la técnica ¨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-Share¨(Piensa-Pareja-Comparte), los alumnos: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Primero observan silenciosamente a la obra proyectada en la pantalla.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Respondiendo a las preguntas planteadas, apuntan sus observaciones en una hoja de papel: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objetos puedes distinguir en esta imagen?</a:t>
            </a:r>
            <a:endParaRPr lang="en-US" dirty="0"/>
          </a:p>
          <a:p>
            <a:r>
              <a:rPr lang="es-ES" dirty="0"/>
              <a:t>¿Dónde está teniendo lugar esto?</a:t>
            </a:r>
          </a:p>
          <a:p>
            <a:r>
              <a:rPr lang="es-ES" dirty="0"/>
              <a:t>¿Qué tipo de ocasión es esta?</a:t>
            </a:r>
          </a:p>
          <a:p>
            <a:endParaRPr lang="es-ES" dirty="0"/>
          </a:p>
          <a:p>
            <a:pPr fontAlgn="base"/>
            <a:r>
              <a:rPr lang="es-ES" dirty="0"/>
              <a:t>Foto: Eric Wilcox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BY-NC 2.0). Judy Chicago,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Dinner Party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1974–79, ceramic, porcelain, and textile, 1463 x 1463 cm (NY: Brooklyn Museum).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9A4-807E-41F2-A4F0-2F746A585B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5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Imagen: </a:t>
            </a:r>
            <a:r>
              <a:rPr lang="en-US" dirty="0">
                <a:hlinkClick r:id="rId3"/>
              </a:rPr>
              <a:t>https://www.macba.cat/en/art-artists/ongoing-display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9A4-807E-41F2-A4F0-2F746A585B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6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Dinner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Party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(“Fiesta de Cena”)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una obra de arte de instalación por la artista feminista Judy Chicago. </a:t>
            </a:r>
          </a:p>
          <a:p>
            <a:r>
              <a:rPr lang="es-ES" dirty="0"/>
              <a:t>Se compone de 39 lugares de cena dispuestos a lo largo de una mesa triangular, representando a 39 mujeres famosas míticas e históricas.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 su primera exposición en 1979, ha sido vista por 15 millones de personas</a:t>
            </a:r>
            <a:br>
              <a:rPr lang="es-ES" dirty="0"/>
            </a:b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 2007, ha estado en exhibición permanente en el Centro Elizabeth A.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Sackler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Arte Feminista en el Museo de Brooklyn, New York.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Judy Chicago se considera una artista feminista. </a:t>
            </a:r>
            <a:r>
              <a:rPr lang="es-ES" dirty="0"/>
              <a:t>El arte feminista destaca las diferencias sociales y políticas que las mujeres viven. Esta forma de arte tiene como objetivo traer un cambio positivo y comprensivo al mundo, con la esperanza de conducir a la igualdad o la liberación.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Fotos: </a:t>
            </a:r>
            <a:r>
              <a:rPr lang="en-US" dirty="0">
                <a:hlinkClick r:id="rId3"/>
              </a:rPr>
              <a:t>http://artofthemooc.org/wiki/judy-chicagos-the-dinner-party/</a:t>
            </a:r>
            <a:r>
              <a:rPr lang="en-US" dirty="0"/>
              <a:t>; </a:t>
            </a:r>
            <a:r>
              <a:rPr lang="en-US" dirty="0">
                <a:hlinkClick r:id="rId4"/>
              </a:rPr>
              <a:t>https://www.brooklynmuseum.org/exhibitions/dinner_party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9A4-807E-41F2-A4F0-2F746A585B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6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Heritage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Floor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(“El Piso de la Herencia”), que se encuentra debajo de la mesa, presenta los nombres de 998 mujeres (y un hombre,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Kresilas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incluido por error, ya que se pensaba que era una mujer llamada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Cresilla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inscrita en las losas blancas de porcelana hechas a mano.</a:t>
            </a:r>
            <a:endParaRPr lang="es-ES" dirty="0"/>
          </a:p>
          <a:p>
            <a:r>
              <a:rPr lang="es-ES" dirty="0"/>
              <a:t>Los criterios para incluir el nombre de una mujer en el piso, según Chicago, eran uno o más de los siguientes: </a:t>
            </a:r>
          </a:p>
          <a:p>
            <a:pPr marL="171450" indent="-171450">
              <a:buFontTx/>
              <a:buChar char="-"/>
            </a:pPr>
            <a:r>
              <a:rPr lang="es-ES" dirty="0"/>
              <a:t>Ella había hecho una valiosa contribución a la sociedad. </a:t>
            </a:r>
          </a:p>
          <a:p>
            <a:pPr marL="171450" indent="-171450">
              <a:buFontTx/>
              <a:buChar char="-"/>
            </a:pPr>
            <a:r>
              <a:rPr lang="es-ES" dirty="0"/>
              <a:t>Ella había tratado de mejorar la situación de otras mujeres. </a:t>
            </a:r>
          </a:p>
          <a:p>
            <a:pPr marL="171450" indent="-171450">
              <a:buFontTx/>
              <a:buChar char="-"/>
            </a:pPr>
            <a:r>
              <a:rPr lang="es-ES" dirty="0"/>
              <a:t>Su vida y su trabajo habían iluminado aspectos significativos de la historia de las mujeres. </a:t>
            </a:r>
          </a:p>
          <a:p>
            <a:pPr marL="171450" indent="-171450">
              <a:buFontTx/>
              <a:buChar char="-"/>
            </a:pPr>
            <a:r>
              <a:rPr lang="es-ES" dirty="0"/>
              <a:t>Ella representaba un modelo a seguir para un futuro más igualitario.</a:t>
            </a:r>
          </a:p>
          <a:p>
            <a:pPr marL="0" indent="0">
              <a:buFontTx/>
              <a:buNone/>
            </a:pPr>
            <a:endParaRPr lang="es-ES" dirty="0"/>
          </a:p>
          <a:p>
            <a:pPr marL="0" indent="0">
              <a:buFontTx/>
              <a:buNone/>
            </a:pPr>
            <a:r>
              <a:rPr lang="es-ES" dirty="0"/>
              <a:t>Fotos: </a:t>
            </a:r>
            <a:r>
              <a:rPr lang="en-US" dirty="0">
                <a:hlinkClick r:id="rId3"/>
              </a:rPr>
              <a:t>https://www.brooklynmuseum.org/eascfa/dinner_party/heritage_floor/index</a:t>
            </a:r>
            <a:r>
              <a:rPr lang="en-US" dirty="0"/>
              <a:t>; </a:t>
            </a:r>
            <a:r>
              <a:rPr lang="en-US" dirty="0">
                <a:hlinkClick r:id="rId4"/>
              </a:rPr>
              <a:t>http://artofthemooc.org/wiki/judy-chicagos-the-dinner-party/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9A4-807E-41F2-A4F0-2F746A585B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br>
              <a:rPr lang="es-ES" dirty="0"/>
            </a:b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concepto central parece estar en el centro del trabajo de Judy Chicago?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9A4-807E-41F2-A4F0-2F746A585B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Imagen: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Donald Woodman - Megan Schultz (assistant to Judy Chicago), CC BY-SA 4.0, https://commons.wikimedia.org/w/index.php?curid=56920445</a:t>
            </a:r>
            <a:b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s-E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9A4-807E-41F2-A4F0-2F746A585B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International Honor 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Quilt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(“Colcha de Honor Internacional”) es un proyecto de arte feminista iniciado en 1980 por Judy Chicago como pieza complementaria a 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Dinner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Party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ES" dirty="0"/>
            </a:b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pieza es una colección de 539 triángulos acolchados; cada uno aproximadamente de medio metro de largo que honran a las mujeres al nivel mundial.</a:t>
            </a:r>
            <a:endParaRPr lang="es-E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Honor Quilt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Collection, Hite Art Institute, University of Louisville. </a:t>
            </a:r>
            <a:r>
              <a:rPr lang="en-US" dirty="0">
                <a:hlinkClick r:id="rId3"/>
              </a:rPr>
              <a:t>http://louisville.edu/art/facilities-resources/international-honor-quilt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9A4-807E-41F2-A4F0-2F746A585B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2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Imagen: </a:t>
            </a:r>
            <a:r>
              <a:rPr lang="en-US" dirty="0">
                <a:hlinkClick r:id="rId3"/>
              </a:rPr>
              <a:t>https://art21.org/artist/barbara-kruger/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9A4-807E-41F2-A4F0-2F746A585B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u="sng" dirty="0"/>
              <a:t>Not Ugly Enough </a:t>
            </a:r>
            <a:r>
              <a:rPr lang="en-US" sz="1200" u="sng" dirty="0"/>
              <a:t>(1997)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tinta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fotográfica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serigrafía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vinilo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276.9 x 276.9 cm. (109 x 109 in.)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https://www.theguardian.com/artanddesign/2018/jul/31/herstory-review-surprising-alarming-art-by-women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u="sng" dirty="0"/>
              <a:t>Not Stupid Enough </a:t>
            </a:r>
            <a:r>
              <a:rPr lang="en-US" sz="1200" u="sng" dirty="0"/>
              <a:t>(1997)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tinta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fotográfica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serigrafía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vinilo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276.9 x 276.9 cm. (109 x 109 in.)</a:t>
            </a:r>
          </a:p>
          <a:p>
            <a:r>
              <a:rPr lang="en-US" dirty="0">
                <a:hlinkClick r:id="rId4"/>
              </a:rPr>
              <a:t>http://www.artnet.com/artists/barbara-kruger/not-stupid-enough-8ujBZPiYBkE9T6UL_kYUyw2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9A4-807E-41F2-A4F0-2F746A585B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9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Guerrilla </a:t>
            </a:r>
            <a:r>
              <a:rPr lang="es-ES" dirty="0" err="1"/>
              <a:t>Girls</a:t>
            </a:r>
            <a:r>
              <a:rPr lang="es-ES" dirty="0"/>
              <a:t> es un grupo anónimo de artistas feministas dedicadas a combatir el sexismo y el racismo en el mundo del arte. Para permanecer en el anonimato, los miembros se ponen máscaras de gorila y usan seudónimos que se refieren a artistas femeninas fallecidas.</a:t>
            </a:r>
          </a:p>
          <a:p>
            <a:r>
              <a:rPr lang="es-ES" dirty="0"/>
              <a:t>Imagen: </a:t>
            </a:r>
            <a:r>
              <a:rPr lang="en-US" dirty="0">
                <a:hlinkClick r:id="rId3"/>
              </a:rPr>
              <a:t>http://vein.es/guerrilla-girls-metoo/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9A4-807E-41F2-A4F0-2F746A585B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E6BA-4B3D-4C33-979F-A6E1AF23E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000" dirty="0"/>
              <a:t>HACIENDO LO INVISIBLE, VISIBLE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BA124-DBC9-4220-9791-B106ED1DE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 </a:t>
            </a:r>
            <a:r>
              <a:rPr lang="en-US" sz="3600" dirty="0" err="1"/>
              <a:t>Mujer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el </a:t>
            </a:r>
            <a:r>
              <a:rPr lang="en-US" sz="3600" dirty="0" err="1"/>
              <a:t>Arte</a:t>
            </a:r>
            <a:r>
              <a:rPr lang="en-US" sz="3600" dirty="0"/>
              <a:t> Contemporáneo</a:t>
            </a:r>
          </a:p>
        </p:txBody>
      </p:sp>
    </p:spTree>
    <p:extLst>
      <p:ext uri="{BB962C8B-B14F-4D97-AF65-F5344CB8AC3E}">
        <p14:creationId xmlns:p14="http://schemas.microsoft.com/office/powerpoint/2010/main" val="355238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arbara kruger art">
            <a:extLst>
              <a:ext uri="{FF2B5EF4-FFF2-40B4-BE49-F238E27FC236}">
                <a16:creationId xmlns:a16="http://schemas.microsoft.com/office/drawing/2014/main" id="{AE1281C7-AA50-4223-A1BD-AF8017AF0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64" y="560070"/>
            <a:ext cx="5406390" cy="54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95F49E-6FA1-47AA-B726-E1CE311251C1}"/>
              </a:ext>
            </a:extLst>
          </p:cNvPr>
          <p:cNvSpPr txBox="1"/>
          <p:nvPr/>
        </p:nvSpPr>
        <p:spPr>
          <a:xfrm>
            <a:off x="6539864" y="6216016"/>
            <a:ext cx="5278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Not Stupid Enough </a:t>
            </a:r>
            <a:r>
              <a:rPr lang="en-US" sz="3200" dirty="0"/>
              <a:t>(1997)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0B8152D5-054C-427B-8146-250D63F93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2" y="560070"/>
            <a:ext cx="5466628" cy="54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52B27-FAAD-47EA-8C4D-621EBD4F3418}"/>
              </a:ext>
            </a:extLst>
          </p:cNvPr>
          <p:cNvSpPr txBox="1"/>
          <p:nvPr/>
        </p:nvSpPr>
        <p:spPr>
          <a:xfrm>
            <a:off x="954404" y="6216015"/>
            <a:ext cx="5278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Not Ugly Enough </a:t>
            </a:r>
            <a:r>
              <a:rPr lang="en-US" sz="3200" dirty="0"/>
              <a:t>(1997)</a:t>
            </a:r>
          </a:p>
        </p:txBody>
      </p:sp>
    </p:spTree>
    <p:extLst>
      <p:ext uri="{BB962C8B-B14F-4D97-AF65-F5344CB8AC3E}">
        <p14:creationId xmlns:p14="http://schemas.microsoft.com/office/powerpoint/2010/main" val="104381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A62691-C69D-45AA-826C-AB439738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Guerrilla Girls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F726C4E-4AA1-4E2C-86FE-2D538AB55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577340"/>
            <a:ext cx="5327680" cy="4469130"/>
          </a:xfrm>
        </p:spPr>
        <p:txBody>
          <a:bodyPr>
            <a:normAutofit/>
          </a:bodyPr>
          <a:lstStyle/>
          <a:p>
            <a:r>
              <a:rPr lang="en-US" sz="3200" dirty="0" err="1"/>
              <a:t>Formado</a:t>
            </a:r>
            <a:r>
              <a:rPr lang="en-US" sz="3200" dirty="0"/>
              <a:t>, 1985, New York, USA</a:t>
            </a:r>
          </a:p>
          <a:p>
            <a:r>
              <a:rPr lang="en-US" sz="3200" dirty="0"/>
              <a:t>Zona de </a:t>
            </a:r>
            <a:r>
              <a:rPr lang="en-US" sz="3200" dirty="0" err="1"/>
              <a:t>actividad</a:t>
            </a:r>
            <a:r>
              <a:rPr lang="en-US" sz="3200" dirty="0"/>
              <a:t>: </a:t>
            </a:r>
            <a:r>
              <a:rPr lang="en-US" sz="3200" dirty="0" err="1"/>
              <a:t>mundial</a:t>
            </a:r>
            <a:endParaRPr lang="en-US" sz="3200" dirty="0"/>
          </a:p>
          <a:p>
            <a:r>
              <a:rPr lang="en-US" sz="3200" dirty="0" err="1"/>
              <a:t>Estilos</a:t>
            </a:r>
            <a:r>
              <a:rPr lang="en-US" sz="3200" dirty="0"/>
              <a:t>: </a:t>
            </a:r>
            <a:r>
              <a:rPr lang="en-US" sz="3200" dirty="0" err="1"/>
              <a:t>arte</a:t>
            </a:r>
            <a:r>
              <a:rPr lang="en-US" sz="3200" dirty="0"/>
              <a:t> </a:t>
            </a:r>
            <a:r>
              <a:rPr lang="en-US" sz="3200" dirty="0" err="1"/>
              <a:t>feminista</a:t>
            </a:r>
            <a:r>
              <a:rPr lang="en-US" sz="3200" dirty="0"/>
              <a:t>; </a:t>
            </a:r>
            <a:r>
              <a:rPr lang="en-US" sz="3200" dirty="0" err="1"/>
              <a:t>arte</a:t>
            </a:r>
            <a:r>
              <a:rPr lang="en-US" sz="3200" dirty="0"/>
              <a:t> de </a:t>
            </a:r>
            <a:r>
              <a:rPr lang="en-US" sz="3200" dirty="0" err="1"/>
              <a:t>protesta</a:t>
            </a:r>
            <a:r>
              <a:rPr lang="en-US" sz="3200" dirty="0"/>
              <a:t>; </a:t>
            </a:r>
            <a:r>
              <a:rPr lang="en-US" sz="3200" dirty="0" err="1"/>
              <a:t>carteles</a:t>
            </a:r>
            <a:endParaRPr lang="en-US" sz="3200" dirty="0"/>
          </a:p>
        </p:txBody>
      </p:sp>
      <p:pic>
        <p:nvPicPr>
          <p:cNvPr id="9218" name="Picture 2" descr="Image result for guerrilla girls with mask">
            <a:extLst>
              <a:ext uri="{FF2B5EF4-FFF2-40B4-BE49-F238E27FC236}">
                <a16:creationId xmlns:a16="http://schemas.microsoft.com/office/drawing/2014/main" id="{1748E544-3644-4B72-BD17-7C0E4D89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82" y="1703070"/>
            <a:ext cx="6023276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852B27-FAAD-47EA-8C4D-621EBD4F3418}"/>
              </a:ext>
            </a:extLst>
          </p:cNvPr>
          <p:cNvSpPr txBox="1"/>
          <p:nvPr/>
        </p:nvSpPr>
        <p:spPr>
          <a:xfrm>
            <a:off x="0" y="4855845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Do Women have to be Naked to get into the Met. Museum? </a:t>
            </a:r>
            <a:r>
              <a:rPr lang="en-US" sz="3200" dirty="0"/>
              <a:t>(1989)</a:t>
            </a:r>
          </a:p>
          <a:p>
            <a:pPr algn="ctr"/>
            <a:r>
              <a:rPr lang="es-ES" sz="3200" dirty="0"/>
              <a:t>(¿Las mujeres tienen que estar desnudas para entrar en el Museo Metropolitano?)</a:t>
            </a:r>
            <a:endParaRPr lang="en-US" sz="3200" dirty="0"/>
          </a:p>
        </p:txBody>
      </p:sp>
      <p:pic>
        <p:nvPicPr>
          <p:cNvPr id="10242" name="Picture 2" descr="Image result for guerrilla girls art works">
            <a:extLst>
              <a:ext uri="{FF2B5EF4-FFF2-40B4-BE49-F238E27FC236}">
                <a16:creationId xmlns:a16="http://schemas.microsoft.com/office/drawing/2014/main" id="{279D4120-8D32-4985-9130-9F7853F6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30"/>
            <a:ext cx="1219200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5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E822-3482-4BE2-93ED-C7378AF9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700" y="896174"/>
            <a:ext cx="9603275" cy="1049235"/>
          </a:xfrm>
        </p:spPr>
        <p:txBody>
          <a:bodyPr/>
          <a:lstStyle/>
          <a:p>
            <a:pPr algn="ctr"/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Extraescolar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8DC0D-594B-45ED-9D57-BA44D1B20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18016"/>
            <a:ext cx="10904220" cy="3294576"/>
          </a:xfrm>
        </p:spPr>
        <p:txBody>
          <a:bodyPr>
            <a:noAutofit/>
          </a:bodyPr>
          <a:lstStyle/>
          <a:p>
            <a:r>
              <a:rPr lang="es-ES" sz="3100" dirty="0"/>
              <a:t>Revisa la lista de nombres en Folio 1 (mujeres españolas incluidas en </a:t>
            </a:r>
            <a:r>
              <a:rPr lang="es-ES" sz="3100" i="1" dirty="0"/>
              <a:t>The </a:t>
            </a:r>
            <a:r>
              <a:rPr lang="es-ES" sz="3100" i="1" dirty="0" err="1"/>
              <a:t>Heritage</a:t>
            </a:r>
            <a:r>
              <a:rPr lang="es-ES" sz="3100" i="1" dirty="0"/>
              <a:t> </a:t>
            </a:r>
            <a:r>
              <a:rPr lang="es-ES" sz="3100" i="1" dirty="0" err="1"/>
              <a:t>Floor</a:t>
            </a:r>
            <a:r>
              <a:rPr lang="es-ES" sz="3100" dirty="0"/>
              <a:t> de la obra </a:t>
            </a:r>
            <a:r>
              <a:rPr lang="es-ES" sz="3100" i="1" dirty="0"/>
              <a:t>The </a:t>
            </a:r>
            <a:r>
              <a:rPr lang="es-ES" sz="3100" i="1" dirty="0" err="1"/>
              <a:t>Dinner</a:t>
            </a:r>
            <a:r>
              <a:rPr lang="es-ES" sz="3100" i="1" dirty="0"/>
              <a:t> </a:t>
            </a:r>
            <a:r>
              <a:rPr lang="es-ES" sz="3100" i="1" dirty="0" err="1"/>
              <a:t>Party</a:t>
            </a:r>
            <a:r>
              <a:rPr lang="es-ES" sz="3100" i="1" dirty="0"/>
              <a:t> </a:t>
            </a:r>
            <a:r>
              <a:rPr lang="es-ES" sz="3100" dirty="0"/>
              <a:t>por Judy Chicago)</a:t>
            </a:r>
          </a:p>
          <a:p>
            <a:r>
              <a:rPr lang="es-ES" sz="3100" dirty="0"/>
              <a:t>Selecciona un nombre que te interese</a:t>
            </a:r>
          </a:p>
          <a:p>
            <a:r>
              <a:rPr lang="es-ES" sz="3100" dirty="0"/>
              <a:t>Busca información sobre esa mujer </a:t>
            </a:r>
            <a:endParaRPr lang="en-US" sz="3100" dirty="0"/>
          </a:p>
          <a:p>
            <a:r>
              <a:rPr lang="es-ES" sz="3100" dirty="0"/>
              <a:t>Estar listo para compartir </a:t>
            </a:r>
            <a:r>
              <a:rPr lang="es-ES" sz="3100"/>
              <a:t>la información con </a:t>
            </a:r>
            <a:r>
              <a:rPr lang="es-ES" sz="3100" dirty="0"/>
              <a:t>tus compañeros mañana en clase</a:t>
            </a:r>
            <a:endParaRPr lang="en-US" sz="3100" dirty="0"/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10538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dy Chicago, The Dinner Party, 1974–79, ceramic, porcelain, and textile, 1463 x 1463 cm (Brooklyn Museum, photo: Eric Wilcox, CC BY-NC 2.0)">
            <a:extLst>
              <a:ext uri="{FF2B5EF4-FFF2-40B4-BE49-F238E27FC236}">
                <a16:creationId xmlns:a16="http://schemas.microsoft.com/office/drawing/2014/main" id="{71A18635-65E6-4FCA-99EC-2D9565CD9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960"/>
            <a:ext cx="9166576" cy="64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C27E3-9CA8-4EAF-AA15-1DDD582890FD}"/>
              </a:ext>
            </a:extLst>
          </p:cNvPr>
          <p:cNvSpPr txBox="1"/>
          <p:nvPr/>
        </p:nvSpPr>
        <p:spPr>
          <a:xfrm>
            <a:off x="9315450" y="302359"/>
            <a:ext cx="265539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/>
              <a:t>¿Qué objetos puedes distinguir en esta imagen?</a:t>
            </a:r>
          </a:p>
          <a:p>
            <a:endParaRPr lang="en-US" sz="3000" dirty="0"/>
          </a:p>
          <a:p>
            <a:r>
              <a:rPr lang="es-ES" sz="3000" dirty="0"/>
              <a:t>¿Dónde está teniendo lugar esto?</a:t>
            </a:r>
          </a:p>
          <a:p>
            <a:endParaRPr lang="es-ES" sz="3000" dirty="0"/>
          </a:p>
          <a:p>
            <a:r>
              <a:rPr lang="es-ES" sz="3000" dirty="0"/>
              <a:t>¿Qué tipo de ocasión es esta?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5383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2C3B-7F7E-4B3D-B3B3-71898D6C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742126"/>
          </a:xfrm>
        </p:spPr>
        <p:txBody>
          <a:bodyPr/>
          <a:lstStyle/>
          <a:p>
            <a:pPr algn="ctr"/>
            <a:r>
              <a:rPr lang="en-US" i="1" dirty="0"/>
              <a:t>The Dinner Party </a:t>
            </a:r>
            <a:r>
              <a:rPr lang="en-US" dirty="0"/>
              <a:t>(1979), por Judy Chicago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9D07A6-137D-4270-86D6-B47A21092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95451"/>
            <a:ext cx="6286500" cy="42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E67DA27-2693-4BB7-9728-7D132F09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86" y="1695451"/>
            <a:ext cx="4830828" cy="42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7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D573-0093-4580-AB9C-EF66D945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/>
              <a:t>The </a:t>
            </a:r>
            <a:r>
              <a:rPr lang="es-ES" i="1" dirty="0" err="1"/>
              <a:t>Heritage</a:t>
            </a:r>
            <a:r>
              <a:rPr lang="es-ES" i="1" dirty="0"/>
              <a:t> </a:t>
            </a:r>
            <a:r>
              <a:rPr lang="es-ES" i="1" dirty="0" err="1"/>
              <a:t>Floor</a:t>
            </a:r>
            <a:r>
              <a:rPr lang="es-ES" i="1" dirty="0"/>
              <a:t> </a:t>
            </a:r>
            <a:r>
              <a:rPr lang="es-ES" dirty="0"/>
              <a:t>(“El Piso de la Herencia”)</a:t>
            </a:r>
            <a:endParaRPr lang="en-US" dirty="0"/>
          </a:p>
        </p:txBody>
      </p:sp>
      <p:pic>
        <p:nvPicPr>
          <p:cNvPr id="2050" name="Picture 2" descr="Image result for judy chicago the heritage floor">
            <a:extLst>
              <a:ext uri="{FF2B5EF4-FFF2-40B4-BE49-F238E27FC236}">
                <a16:creationId xmlns:a16="http://schemas.microsoft.com/office/drawing/2014/main" id="{9B527722-4FE9-40C2-960B-CFD80E53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77" y="1817370"/>
            <a:ext cx="5090024" cy="38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udy chicago the heritage floor">
            <a:extLst>
              <a:ext uri="{FF2B5EF4-FFF2-40B4-BE49-F238E27FC236}">
                <a16:creationId xmlns:a16="http://schemas.microsoft.com/office/drawing/2014/main" id="{71E3EA79-59D7-405F-92B5-B3E7FC77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4" y="1817370"/>
            <a:ext cx="5881026" cy="39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0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DAF7BC-AECE-4423-8FE5-C6E199D3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Definiciones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665D6-FCE3-4C7B-B734-18F246448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356" y="1481495"/>
            <a:ext cx="2928484" cy="801943"/>
          </a:xfrm>
        </p:spPr>
        <p:txBody>
          <a:bodyPr>
            <a:normAutofit/>
          </a:bodyPr>
          <a:lstStyle/>
          <a:p>
            <a:r>
              <a:rPr lang="en-US" sz="3100" dirty="0" err="1"/>
              <a:t>Feminismo</a:t>
            </a:r>
            <a:r>
              <a:rPr lang="en-US" sz="3100" dirty="0"/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A75E5-7F63-4EC6-8D4B-9727EEFB9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" y="2537814"/>
            <a:ext cx="3120390" cy="2939030"/>
          </a:xfrm>
        </p:spPr>
        <p:txBody>
          <a:bodyPr>
            <a:normAutofit/>
          </a:bodyPr>
          <a:lstStyle/>
          <a:p>
            <a:r>
              <a:rPr lang="es-ES" sz="2400" dirty="0"/>
              <a:t>compromiso y movimiento social que demanda igualdad para todos los sexos y géneros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EB1BF9-34A3-4A1D-9FC6-AF7AE6F92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95833" y="1481495"/>
            <a:ext cx="3826903" cy="802237"/>
          </a:xfrm>
        </p:spPr>
        <p:txBody>
          <a:bodyPr>
            <a:normAutofit/>
          </a:bodyPr>
          <a:lstStyle/>
          <a:p>
            <a:r>
              <a:rPr lang="en-US" sz="3100" dirty="0" err="1"/>
              <a:t>Arte</a:t>
            </a:r>
            <a:r>
              <a:rPr lang="en-US" sz="3100" dirty="0"/>
              <a:t> </a:t>
            </a:r>
            <a:r>
              <a:rPr lang="en-US" sz="3100" dirty="0" err="1"/>
              <a:t>Feminista</a:t>
            </a:r>
            <a:endParaRPr lang="en-US" sz="31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F300E9-8727-44E9-A337-088782FF4932}"/>
              </a:ext>
            </a:extLst>
          </p:cNvPr>
          <p:cNvSpPr txBox="1">
            <a:spLocks/>
          </p:cNvSpPr>
          <p:nvPr/>
        </p:nvSpPr>
        <p:spPr>
          <a:xfrm>
            <a:off x="8126730" y="1479470"/>
            <a:ext cx="4065270" cy="8019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b="0" kern="1200" cap="none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Arte</a:t>
            </a:r>
            <a:r>
              <a:rPr lang="en-US" sz="3600" dirty="0"/>
              <a:t> </a:t>
            </a:r>
            <a:r>
              <a:rPr lang="en-US" sz="3600" dirty="0" err="1"/>
              <a:t>Comprometido</a:t>
            </a:r>
            <a:endParaRPr lang="en-US" sz="36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939660F-CE99-41EE-A77A-3CA0E0E6B172}"/>
              </a:ext>
            </a:extLst>
          </p:cNvPr>
          <p:cNvSpPr txBox="1">
            <a:spLocks/>
          </p:cNvSpPr>
          <p:nvPr/>
        </p:nvSpPr>
        <p:spPr>
          <a:xfrm>
            <a:off x="3562350" y="2537814"/>
            <a:ext cx="3352800" cy="249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arte que</a:t>
            </a:r>
            <a:r>
              <a:rPr lang="en-US" sz="2400" dirty="0"/>
              <a:t> </a:t>
            </a:r>
            <a:r>
              <a:rPr lang="en-US" sz="2400" dirty="0" err="1"/>
              <a:t>destaca</a:t>
            </a:r>
            <a:r>
              <a:rPr lang="en-US" sz="2400" dirty="0"/>
              <a:t> las </a:t>
            </a:r>
            <a:r>
              <a:rPr lang="en-US" sz="2400" dirty="0" err="1"/>
              <a:t>diferencias</a:t>
            </a:r>
            <a:r>
              <a:rPr lang="en-US" sz="2400" dirty="0"/>
              <a:t>   </a:t>
            </a:r>
            <a:r>
              <a:rPr lang="en-US" sz="2400" dirty="0" err="1"/>
              <a:t>sociales</a:t>
            </a:r>
            <a:r>
              <a:rPr lang="en-US" sz="2400" dirty="0"/>
              <a:t> y </a:t>
            </a:r>
            <a:r>
              <a:rPr lang="en-US" sz="2400" dirty="0" err="1"/>
              <a:t>políticas</a:t>
            </a:r>
            <a:r>
              <a:rPr lang="en-US" sz="2400" dirty="0"/>
              <a:t> que las </a:t>
            </a:r>
            <a:r>
              <a:rPr lang="en-US" sz="2400" dirty="0" err="1"/>
              <a:t>mujeres</a:t>
            </a:r>
            <a:r>
              <a:rPr lang="en-US" sz="2400" dirty="0"/>
              <a:t> </a:t>
            </a:r>
            <a:r>
              <a:rPr lang="en-US" sz="2400" dirty="0" err="1"/>
              <a:t>viven</a:t>
            </a:r>
            <a:r>
              <a:rPr lang="en-US" sz="2400" dirty="0"/>
              <a:t>, con </a:t>
            </a:r>
            <a:r>
              <a:rPr lang="en-US" sz="2400" dirty="0" err="1"/>
              <a:t>objetivo</a:t>
            </a:r>
            <a:r>
              <a:rPr lang="en-US" sz="2400" dirty="0"/>
              <a:t> de </a:t>
            </a:r>
            <a:r>
              <a:rPr lang="en-US" sz="2400" dirty="0" err="1"/>
              <a:t>traer</a:t>
            </a:r>
            <a:r>
              <a:rPr lang="en-US" sz="2400" dirty="0"/>
              <a:t> </a:t>
            </a:r>
            <a:r>
              <a:rPr lang="en-US" sz="2400" dirty="0" err="1"/>
              <a:t>cambio</a:t>
            </a:r>
            <a:r>
              <a:rPr lang="en-US" sz="2400" dirty="0"/>
              <a:t> positive y conducer a la </a:t>
            </a:r>
            <a:r>
              <a:rPr lang="en-US" sz="2400" dirty="0" err="1"/>
              <a:t>igualdad</a:t>
            </a:r>
            <a:endParaRPr lang="en-US" sz="24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DF9F800-1FEB-4887-9B7D-26275356A754}"/>
              </a:ext>
            </a:extLst>
          </p:cNvPr>
          <p:cNvSpPr txBox="1">
            <a:spLocks/>
          </p:cNvSpPr>
          <p:nvPr/>
        </p:nvSpPr>
        <p:spPr>
          <a:xfrm>
            <a:off x="7888352" y="2535788"/>
            <a:ext cx="4065270" cy="3464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arte con fuertes tendencias políticas, que proyecta una preocupación con problemas sociales y el sufrimiento humano, ofreciendo un mensaje de reflexión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383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805E1B-FAA7-4767-8DCD-7DF38C9E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970" y="1870429"/>
            <a:ext cx="7610816" cy="2050065"/>
          </a:xfrm>
        </p:spPr>
        <p:txBody>
          <a:bodyPr>
            <a:normAutofit/>
          </a:bodyPr>
          <a:lstStyle/>
          <a:p>
            <a:pPr algn="r"/>
            <a:r>
              <a:rPr lang="en-US" sz="4000" dirty="0" err="1"/>
              <a:t>Arte</a:t>
            </a:r>
            <a:r>
              <a:rPr lang="en-US" sz="4000" dirty="0"/>
              <a:t> </a:t>
            </a:r>
            <a:r>
              <a:rPr lang="en-US" sz="4000" dirty="0" err="1"/>
              <a:t>Feminista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n-US" sz="4000" dirty="0"/>
              <a:t>3 </a:t>
            </a:r>
            <a:r>
              <a:rPr lang="en-US" sz="4000" dirty="0" err="1"/>
              <a:t>ejemplos</a:t>
            </a:r>
            <a:r>
              <a:rPr lang="en-US" sz="4000" dirty="0"/>
              <a:t> de los </a:t>
            </a:r>
            <a:br>
              <a:rPr lang="en-US" sz="4000" dirty="0"/>
            </a:br>
            <a:r>
              <a:rPr lang="en-US" sz="4000" dirty="0" err="1"/>
              <a:t>Estados</a:t>
            </a:r>
            <a:r>
              <a:rPr lang="en-US" sz="4000" dirty="0"/>
              <a:t> Unidos</a:t>
            </a:r>
          </a:p>
        </p:txBody>
      </p:sp>
      <p:pic>
        <p:nvPicPr>
          <p:cNvPr id="4098" name="Picture 2" descr="Image result for feminist">
            <a:extLst>
              <a:ext uri="{FF2B5EF4-FFF2-40B4-BE49-F238E27FC236}">
                <a16:creationId xmlns:a16="http://schemas.microsoft.com/office/drawing/2014/main" id="{6A4283F4-180B-43D4-A506-8B0D76C5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1430655"/>
            <a:ext cx="3996690" cy="399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1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A62691-C69D-45AA-826C-AB439738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Judy Chicago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C42B095-67A1-4881-85D4-ED208785F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577340"/>
            <a:ext cx="5327680" cy="4469130"/>
          </a:xfrm>
        </p:spPr>
        <p:txBody>
          <a:bodyPr>
            <a:normAutofit/>
          </a:bodyPr>
          <a:lstStyle/>
          <a:p>
            <a:r>
              <a:rPr lang="en-US" sz="3200" dirty="0"/>
              <a:t>n. 1939, Chicago, USA</a:t>
            </a:r>
          </a:p>
          <a:p>
            <a:r>
              <a:rPr lang="en-US" sz="3200" dirty="0" err="1"/>
              <a:t>Formación</a:t>
            </a:r>
            <a:r>
              <a:rPr lang="en-US" sz="3200" dirty="0"/>
              <a:t>: Art Institute of Chicago; University of California at Los Angeles</a:t>
            </a:r>
          </a:p>
          <a:p>
            <a:r>
              <a:rPr lang="en-US" sz="3200" dirty="0" err="1"/>
              <a:t>Estilos</a:t>
            </a:r>
            <a:r>
              <a:rPr lang="en-US" sz="3200" dirty="0"/>
              <a:t>: </a:t>
            </a:r>
            <a:r>
              <a:rPr lang="en-US" sz="3200" dirty="0" err="1"/>
              <a:t>arte</a:t>
            </a:r>
            <a:r>
              <a:rPr lang="en-US" sz="3200" dirty="0"/>
              <a:t> </a:t>
            </a:r>
            <a:r>
              <a:rPr lang="en-US" sz="3200" dirty="0" err="1"/>
              <a:t>feminista</a:t>
            </a:r>
            <a:r>
              <a:rPr lang="en-US" sz="3200" dirty="0"/>
              <a:t>; </a:t>
            </a:r>
            <a:r>
              <a:rPr lang="en-US" sz="3200" dirty="0" err="1"/>
              <a:t>fotografía</a:t>
            </a:r>
            <a:r>
              <a:rPr lang="en-US" sz="3200" dirty="0"/>
              <a:t>; </a:t>
            </a:r>
            <a:r>
              <a:rPr lang="en-US" sz="3200" dirty="0" err="1"/>
              <a:t>cerámica</a:t>
            </a:r>
            <a:r>
              <a:rPr lang="en-US" sz="3200" dirty="0"/>
              <a:t>; </a:t>
            </a:r>
            <a:r>
              <a:rPr lang="en-US" sz="3200" dirty="0" err="1"/>
              <a:t>arte</a:t>
            </a:r>
            <a:r>
              <a:rPr lang="en-US" sz="3200" dirty="0"/>
              <a:t> </a:t>
            </a:r>
            <a:r>
              <a:rPr lang="en-US" sz="3200" dirty="0" err="1"/>
              <a:t>textil</a:t>
            </a:r>
            <a:endParaRPr lang="en-US" sz="32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82373CE-78E2-438B-9CF4-AC49E861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28" y="1177290"/>
            <a:ext cx="2663844" cy="47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3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7D0198-8557-449D-A7A3-B019C4915388}"/>
              </a:ext>
            </a:extLst>
          </p:cNvPr>
          <p:cNvSpPr txBox="1"/>
          <p:nvPr/>
        </p:nvSpPr>
        <p:spPr>
          <a:xfrm>
            <a:off x="954404" y="6216015"/>
            <a:ext cx="972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/>
              <a:t>The International Honor </a:t>
            </a:r>
            <a:r>
              <a:rPr lang="es-ES" sz="3200" i="1" dirty="0" err="1"/>
              <a:t>Quilt</a:t>
            </a:r>
            <a:r>
              <a:rPr lang="es-ES" sz="3200" i="1" dirty="0"/>
              <a:t> </a:t>
            </a:r>
            <a:r>
              <a:rPr lang="en-US" sz="3200" dirty="0"/>
              <a:t>(1980)</a:t>
            </a:r>
          </a:p>
        </p:txBody>
      </p:sp>
      <p:pic>
        <p:nvPicPr>
          <p:cNvPr id="7170" name="Picture 2" descr="International Honor Quilts on display">
            <a:extLst>
              <a:ext uri="{FF2B5EF4-FFF2-40B4-BE49-F238E27FC236}">
                <a16:creationId xmlns:a16="http://schemas.microsoft.com/office/drawing/2014/main" id="{7F37CBB8-FD34-43FC-97BF-73142B6A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r="5159" b="8167"/>
          <a:stretch/>
        </p:blipFill>
        <p:spPr bwMode="auto">
          <a:xfrm>
            <a:off x="3497580" y="860792"/>
            <a:ext cx="8694420" cy="48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International Honor Quilt">
            <a:extLst>
              <a:ext uri="{FF2B5EF4-FFF2-40B4-BE49-F238E27FC236}">
                <a16:creationId xmlns:a16="http://schemas.microsoft.com/office/drawing/2014/main" id="{D739DA89-9E93-48E4-AB00-316764C2C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r="14219"/>
          <a:stretch/>
        </p:blipFill>
        <p:spPr bwMode="auto">
          <a:xfrm>
            <a:off x="31206" y="1860320"/>
            <a:ext cx="3466374" cy="27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6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A62691-C69D-45AA-826C-AB439738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Barbara Kruger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DF4EF6-3360-488B-9AA8-6C7C0239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577340"/>
            <a:ext cx="5327680" cy="4469130"/>
          </a:xfrm>
        </p:spPr>
        <p:txBody>
          <a:bodyPr>
            <a:normAutofit/>
          </a:bodyPr>
          <a:lstStyle/>
          <a:p>
            <a:r>
              <a:rPr lang="en-US" sz="3200" dirty="0"/>
              <a:t>n. 1945, New Jersey, USA</a:t>
            </a:r>
          </a:p>
          <a:p>
            <a:r>
              <a:rPr lang="en-US" sz="3200" dirty="0" err="1"/>
              <a:t>Formación</a:t>
            </a:r>
            <a:r>
              <a:rPr lang="en-US" sz="3200" dirty="0"/>
              <a:t>: Syracuse University; Parsons School of Design</a:t>
            </a:r>
          </a:p>
          <a:p>
            <a:r>
              <a:rPr lang="en-US" sz="3200" dirty="0" err="1"/>
              <a:t>Estilos</a:t>
            </a:r>
            <a:r>
              <a:rPr lang="en-US" sz="3200" dirty="0"/>
              <a:t>: </a:t>
            </a:r>
            <a:r>
              <a:rPr lang="en-US" sz="3200" dirty="0" err="1"/>
              <a:t>arte</a:t>
            </a:r>
            <a:r>
              <a:rPr lang="en-US" sz="3200" dirty="0"/>
              <a:t> </a:t>
            </a:r>
            <a:r>
              <a:rPr lang="en-US" sz="3200" dirty="0" err="1"/>
              <a:t>feminista</a:t>
            </a:r>
            <a:r>
              <a:rPr lang="en-US" sz="3200" dirty="0"/>
              <a:t>; </a:t>
            </a:r>
            <a:r>
              <a:rPr lang="en-US" sz="3200" dirty="0" err="1"/>
              <a:t>arte</a:t>
            </a:r>
            <a:r>
              <a:rPr lang="en-US" sz="3200" dirty="0"/>
              <a:t> conceptual; </a:t>
            </a:r>
            <a:r>
              <a:rPr lang="en-US" sz="3200" dirty="0" err="1"/>
              <a:t>fotomontaje</a:t>
            </a:r>
            <a:endParaRPr lang="en-US" sz="3200" dirty="0"/>
          </a:p>
        </p:txBody>
      </p:sp>
      <p:pic>
        <p:nvPicPr>
          <p:cNvPr id="5122" name="Picture 2" descr="Image result for barbara kruger artist in studio">
            <a:extLst>
              <a:ext uri="{FF2B5EF4-FFF2-40B4-BE49-F238E27FC236}">
                <a16:creationId xmlns:a16="http://schemas.microsoft.com/office/drawing/2014/main" id="{EFBAEC23-4FD5-4462-BA77-34F4430F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34" y="1849754"/>
            <a:ext cx="4054921" cy="40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431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461</TotalTime>
  <Words>841</Words>
  <Application>Microsoft Office PowerPoint</Application>
  <PresentationFormat>Widescreen</PresentationFormat>
  <Paragraphs>89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Gallery</vt:lpstr>
      <vt:lpstr>HACIENDO LO INVISIBLE, VISIBLE</vt:lpstr>
      <vt:lpstr>PowerPoint Presentation</vt:lpstr>
      <vt:lpstr>The Dinner Party (1979), por Judy Chicago</vt:lpstr>
      <vt:lpstr>The Heritage Floor (“El Piso de la Herencia”)</vt:lpstr>
      <vt:lpstr>Definiciones</vt:lpstr>
      <vt:lpstr>Arte Feminista:  3 ejemplos de los  Estados Unidos</vt:lpstr>
      <vt:lpstr>Judy Chicago</vt:lpstr>
      <vt:lpstr>PowerPoint Presentation</vt:lpstr>
      <vt:lpstr>Barbara Kruger</vt:lpstr>
      <vt:lpstr>PowerPoint Presentation</vt:lpstr>
      <vt:lpstr>Guerrilla Girls</vt:lpstr>
      <vt:lpstr>PowerPoint Presentation</vt:lpstr>
      <vt:lpstr>Trabajo Extraescolar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HACIENDO LO INVISIBLE, VISIBLE</dc:title>
  <dc:creator>Cruz, Barbara</dc:creator>
  <cp:lastModifiedBy>Cruz, Barbara</cp:lastModifiedBy>
  <cp:revision>29</cp:revision>
  <dcterms:created xsi:type="dcterms:W3CDTF">2020-03-12T14:53:52Z</dcterms:created>
  <dcterms:modified xsi:type="dcterms:W3CDTF">2020-05-20T15:02:50Z</dcterms:modified>
</cp:coreProperties>
</file>