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60" r:id="rId3"/>
    <p:sldId id="257" r:id="rId4"/>
    <p:sldId id="266" r:id="rId5"/>
    <p:sldId id="263" r:id="rId6"/>
    <p:sldId id="267" r:id="rId7"/>
    <p:sldId id="265" r:id="rId8"/>
    <p:sldId id="268" r:id="rId9"/>
    <p:sldId id="264" r:id="rId10"/>
    <p:sldId id="25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33" autoAdjust="0"/>
  </p:normalViewPr>
  <p:slideViewPr>
    <p:cSldViewPr snapToGrid="0">
      <p:cViewPr varScale="1">
        <p:scale>
          <a:sx n="56" d="100"/>
          <a:sy n="56" d="100"/>
        </p:scale>
        <p:origin x="10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185C9-8261-44DD-9A50-8271F58BDF0A}"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369A4-807E-41F2-A4F0-2F746A585B0D}" type="slidenum">
              <a:rPr lang="en-US" smtClean="0"/>
              <a:t>‹#›</a:t>
            </a:fld>
            <a:endParaRPr lang="en-US"/>
          </a:p>
        </p:txBody>
      </p:sp>
    </p:spTree>
    <p:extLst>
      <p:ext uri="{BB962C8B-B14F-4D97-AF65-F5344CB8AC3E}">
        <p14:creationId xmlns:p14="http://schemas.microsoft.com/office/powerpoint/2010/main" val="84463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ua.ua.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veromcclain.com/Fotografia-Selfportra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nlaa.com/cosmetica-isabel-oliver-cueva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nlaa.com/cosmetica-isabel-oliver-cueva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heartstory.org/artist/oliver-isabel/artworks/#pnt_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1</a:t>
            </a:fld>
            <a:endParaRPr lang="en-US"/>
          </a:p>
        </p:txBody>
      </p:sp>
    </p:spTree>
    <p:extLst>
      <p:ext uri="{BB962C8B-B14F-4D97-AF65-F5344CB8AC3E}">
        <p14:creationId xmlns:p14="http://schemas.microsoft.com/office/powerpoint/2010/main" val="115121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Imagen: Museo de la Universidad de Alicante, </a:t>
            </a:r>
            <a:r>
              <a:rPr lang="es-ES" sz="1200" u="sng" kern="1200" dirty="0">
                <a:solidFill>
                  <a:schemeClr val="tx1"/>
                </a:solidFill>
                <a:effectLst/>
                <a:latin typeface="+mn-lt"/>
                <a:ea typeface="+mn-ea"/>
                <a:cs typeface="+mn-cs"/>
                <a:hlinkClick r:id="rId3"/>
              </a:rPr>
              <a:t>http://www.mua.ua.</a:t>
            </a:r>
            <a:r>
              <a:rPr lang="es-ES" sz="1200" u="sng" kern="1200">
                <a:solidFill>
                  <a:schemeClr val="tx1"/>
                </a:solidFill>
                <a:effectLst/>
                <a:latin typeface="+mn-lt"/>
                <a:ea typeface="+mn-ea"/>
                <a:cs typeface="+mn-cs"/>
                <a:hlinkClick r:id="rId3"/>
              </a:rPr>
              <a:t>es/</a:t>
            </a:r>
            <a:r>
              <a:rPr lang="es-ES" sz="1200" u="sng"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10</a:t>
            </a:fld>
            <a:endParaRPr lang="en-US"/>
          </a:p>
        </p:txBody>
      </p:sp>
    </p:spTree>
    <p:extLst>
      <p:ext uri="{BB962C8B-B14F-4D97-AF65-F5344CB8AC3E}">
        <p14:creationId xmlns:p14="http://schemas.microsoft.com/office/powerpoint/2010/main" val="275772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s-ES" dirty="0"/>
            </a:br>
            <a:r>
              <a:rPr lang="es-ES" sz="1200" b="0" i="0" kern="1200" dirty="0">
                <a:solidFill>
                  <a:schemeClr val="tx1"/>
                </a:solidFill>
                <a:effectLst/>
                <a:latin typeface="+mn-lt"/>
                <a:ea typeface="+mn-ea"/>
                <a:cs typeface="+mn-cs"/>
              </a:rPr>
              <a:t>Dígale a los alumnos que continuaremos la discusión sobre el arte feminista hoy. </a:t>
            </a:r>
            <a:br>
              <a:rPr lang="es-ES" dirty="0"/>
            </a:br>
            <a:r>
              <a:rPr lang="es-ES" sz="1200" b="0" i="0" kern="1200" dirty="0">
                <a:solidFill>
                  <a:schemeClr val="tx1"/>
                </a:solidFill>
                <a:effectLst/>
                <a:latin typeface="+mn-lt"/>
                <a:ea typeface="+mn-ea"/>
                <a:cs typeface="+mn-cs"/>
              </a:rPr>
              <a:t>Pídales que saquen sus notas sobre la mujer que investigaron anoche. </a:t>
            </a:r>
          </a:p>
          <a:p>
            <a:r>
              <a:rPr lang="es-ES" sz="1200" b="0" i="0" kern="1200" dirty="0">
                <a:solidFill>
                  <a:schemeClr val="tx1"/>
                </a:solidFill>
                <a:effectLst/>
                <a:latin typeface="+mn-lt"/>
                <a:ea typeface="+mn-ea"/>
                <a:cs typeface="+mn-cs"/>
              </a:rPr>
              <a:t>Pida a cada alumno que seleccione un punto interesante sobre la mujer que investigaron para compartir con sus compañeros de clase.</a:t>
            </a:r>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2</a:t>
            </a:fld>
            <a:endParaRPr lang="en-US"/>
          </a:p>
        </p:txBody>
      </p:sp>
    </p:spTree>
    <p:extLst>
      <p:ext uri="{BB962C8B-B14F-4D97-AF65-F5344CB8AC3E}">
        <p14:creationId xmlns:p14="http://schemas.microsoft.com/office/powerpoint/2010/main" val="191909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Usando la </a:t>
            </a:r>
            <a:r>
              <a:rPr lang="en-US" sz="1200" b="0" i="0" kern="1200" dirty="0" err="1">
                <a:solidFill>
                  <a:schemeClr val="tx1"/>
                </a:solidFill>
                <a:effectLst/>
                <a:latin typeface="+mn-lt"/>
                <a:ea typeface="+mn-ea"/>
                <a:cs typeface="+mn-cs"/>
              </a:rPr>
              <a:t>aplicación</a:t>
            </a:r>
            <a:r>
              <a:rPr lang="en-US" sz="1200" b="0" i="0" kern="1200" dirty="0">
                <a:solidFill>
                  <a:schemeClr val="tx1"/>
                </a:solidFill>
                <a:effectLst/>
                <a:latin typeface="+mn-lt"/>
                <a:ea typeface="+mn-ea"/>
                <a:cs typeface="+mn-cs"/>
              </a:rPr>
              <a:t> Visual Thinking Strategies (VTS), </a:t>
            </a:r>
            <a:r>
              <a:rPr lang="es-ES" dirty="0"/>
              <a:t>guíe el análisis visual de la imagen, preguntando:</a:t>
            </a:r>
          </a:p>
          <a:p>
            <a:r>
              <a:rPr lang="es-ES" sz="1200" dirty="0"/>
              <a:t>¿Que está pasando en esta imagen?</a:t>
            </a:r>
          </a:p>
          <a:p>
            <a:r>
              <a:rPr lang="es-ES" sz="1200" dirty="0"/>
              <a:t>¿Que ves que te hace decir eso?</a:t>
            </a:r>
          </a:p>
          <a:p>
            <a:r>
              <a:rPr lang="es-ES" sz="1200" dirty="0"/>
              <a:t>¿Qué mas podemos encontrar?</a:t>
            </a:r>
            <a:endParaRPr lang="en-US" sz="1200"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66369A4-807E-41F2-A4F0-2F746A585B0D}" type="slidenum">
              <a:rPr lang="en-US" smtClean="0"/>
              <a:t>3</a:t>
            </a:fld>
            <a:endParaRPr lang="en-US"/>
          </a:p>
        </p:txBody>
      </p:sp>
    </p:spTree>
    <p:extLst>
      <p:ext uri="{BB962C8B-B14F-4D97-AF65-F5344CB8AC3E}">
        <p14:creationId xmlns:p14="http://schemas.microsoft.com/office/powerpoint/2010/main" val="414812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Escultura</a:t>
            </a:r>
            <a:r>
              <a:rPr lang="en-US" dirty="0"/>
              <a:t> de </a:t>
            </a:r>
            <a:r>
              <a:rPr lang="en-US" dirty="0" err="1"/>
              <a:t>papel</a:t>
            </a:r>
            <a:r>
              <a:rPr lang="en-US" dirty="0"/>
              <a:t> y </a:t>
            </a:r>
            <a:r>
              <a:rPr lang="en-US" dirty="0" err="1"/>
              <a:t>correas</a:t>
            </a:r>
            <a:r>
              <a:rPr lang="en-US" dirty="0"/>
              <a:t> de Nylon. 20 x 20 x 20 cm</a:t>
            </a:r>
          </a:p>
          <a:p>
            <a:endParaRPr lang="en-US" dirty="0"/>
          </a:p>
          <a:p>
            <a:r>
              <a:rPr lang="en-US" dirty="0"/>
              <a:t>Fotografia impresa a color </a:t>
            </a:r>
            <a:r>
              <a:rPr lang="en-US" dirty="0" err="1"/>
              <a:t>en</a:t>
            </a:r>
            <a:r>
              <a:rPr lang="en-US" dirty="0"/>
              <a:t> </a:t>
            </a:r>
            <a:r>
              <a:rPr lang="en-US" dirty="0" err="1"/>
              <a:t>papel</a:t>
            </a:r>
            <a:r>
              <a:rPr lang="en-US" dirty="0"/>
              <a:t> 50 x 70 cm</a:t>
            </a:r>
          </a:p>
        </p:txBody>
      </p:sp>
      <p:sp>
        <p:nvSpPr>
          <p:cNvPr id="4" name="Slide Number Placeholder 3"/>
          <p:cNvSpPr>
            <a:spLocks noGrp="1"/>
          </p:cNvSpPr>
          <p:nvPr>
            <p:ph type="sldNum" sz="quarter" idx="5"/>
          </p:nvPr>
        </p:nvSpPr>
        <p:spPr/>
        <p:txBody>
          <a:bodyPr/>
          <a:lstStyle/>
          <a:p>
            <a:fld id="{766369A4-807E-41F2-A4F0-2F746A585B0D}" type="slidenum">
              <a:rPr lang="en-US" smtClean="0"/>
              <a:t>4</a:t>
            </a:fld>
            <a:endParaRPr lang="en-US"/>
          </a:p>
        </p:txBody>
      </p:sp>
    </p:spTree>
    <p:extLst>
      <p:ext uri="{BB962C8B-B14F-4D97-AF65-F5344CB8AC3E}">
        <p14:creationId xmlns:p14="http://schemas.microsoft.com/office/powerpoint/2010/main" val="138505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s-ES" dirty="0"/>
            </a:br>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5</a:t>
            </a:fld>
            <a:endParaRPr lang="en-US"/>
          </a:p>
        </p:txBody>
      </p:sp>
    </p:spTree>
    <p:extLst>
      <p:ext uri="{BB962C8B-B14F-4D97-AF65-F5344CB8AC3E}">
        <p14:creationId xmlns:p14="http://schemas.microsoft.com/office/powerpoint/2010/main" val="286744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Fuente: </a:t>
            </a:r>
            <a:r>
              <a:rPr lang="en-US" dirty="0">
                <a:hlinkClick r:id="rId3"/>
              </a:rPr>
              <a:t>http://www.veromcclain.com/Fotografia-Selfportrait</a:t>
            </a:r>
            <a:endParaRPr lang="en-US" dirty="0"/>
          </a:p>
          <a:p>
            <a:r>
              <a:rPr lang="es-ES" sz="1200" b="1" i="1" kern="1200" dirty="0">
                <a:solidFill>
                  <a:schemeClr val="tx1"/>
                </a:solidFill>
                <a:effectLst/>
                <a:latin typeface="+mn-lt"/>
                <a:ea typeface="+mn-ea"/>
                <a:cs typeface="+mn-cs"/>
              </a:rPr>
              <a:t>Home </a:t>
            </a:r>
            <a:r>
              <a:rPr lang="es-ES" sz="1200" b="1" i="1" kern="1200" dirty="0" err="1">
                <a:solidFill>
                  <a:schemeClr val="tx1"/>
                </a:solidFill>
                <a:effectLst/>
                <a:latin typeface="+mn-lt"/>
                <a:ea typeface="+mn-ea"/>
                <a:cs typeface="+mn-cs"/>
              </a:rPr>
              <a:t>sweet</a:t>
            </a:r>
            <a:r>
              <a:rPr lang="es-ES" sz="1200" b="1" i="1" kern="1200" dirty="0">
                <a:solidFill>
                  <a:schemeClr val="tx1"/>
                </a:solidFill>
                <a:effectLst/>
                <a:latin typeface="+mn-lt"/>
                <a:ea typeface="+mn-ea"/>
                <a:cs typeface="+mn-cs"/>
              </a:rPr>
              <a:t> home </a:t>
            </a:r>
            <a:r>
              <a:rPr lang="es-ES" sz="1200" b="1" i="0" kern="1200" dirty="0">
                <a:solidFill>
                  <a:schemeClr val="tx1"/>
                </a:solidFill>
                <a:effectLst/>
                <a:latin typeface="+mn-lt"/>
                <a:ea typeface="+mn-ea"/>
                <a:cs typeface="+mn-cs"/>
              </a:rPr>
              <a:t>(2019)</a:t>
            </a:r>
            <a:r>
              <a:rPr lang="es-ES" sz="1200" b="0" i="0" kern="1200" dirty="0">
                <a:solidFill>
                  <a:schemeClr val="tx1"/>
                </a:solidFill>
                <a:effectLst/>
                <a:latin typeface="+mn-lt"/>
                <a:ea typeface="+mn-ea"/>
                <a:cs typeface="+mn-cs"/>
              </a:rPr>
              <a:t>: Reflexión sobre la sumisión impuesta para evitar el conflicto amoroso. Para mantener la dulzura doméstica. El bozal de azúcar. La imposibilidad de ejercer el derecho a la palabra por miedo a la reacción del otro.</a:t>
            </a:r>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6</a:t>
            </a:fld>
            <a:endParaRPr lang="en-US"/>
          </a:p>
        </p:txBody>
      </p:sp>
    </p:spTree>
    <p:extLst>
      <p:ext uri="{BB962C8B-B14F-4D97-AF65-F5344CB8AC3E}">
        <p14:creationId xmlns:p14="http://schemas.microsoft.com/office/powerpoint/2010/main" val="125175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Fuente de información: </a:t>
            </a:r>
            <a:r>
              <a:rPr lang="en-US" dirty="0">
                <a:hlinkClick r:id="rId3"/>
              </a:rPr>
              <a:t>https://conlaa.com/cosmetica-isabel-oliver-cuevas/</a:t>
            </a:r>
            <a:endParaRPr lang="es-ES" dirty="0"/>
          </a:p>
          <a:p>
            <a:pPr fontAlgn="t"/>
            <a:r>
              <a:rPr lang="es-ES" sz="1200" b="1" i="0" kern="1200" dirty="0">
                <a:solidFill>
                  <a:schemeClr val="tx1"/>
                </a:solidFill>
                <a:effectLst/>
                <a:latin typeface="+mn-lt"/>
                <a:ea typeface="+mn-ea"/>
                <a:cs typeface="+mn-cs"/>
              </a:rPr>
              <a:t>La artista: Isabel Oliver Cuevas (Valencia, España, 1946)</a:t>
            </a:r>
            <a:endParaRPr lang="es-ES" sz="1200" b="0" i="0" kern="1200" dirty="0">
              <a:solidFill>
                <a:schemeClr val="tx1"/>
              </a:solidFill>
              <a:effectLst/>
              <a:latin typeface="+mn-lt"/>
              <a:ea typeface="+mn-ea"/>
              <a:cs typeface="+mn-cs"/>
            </a:endParaRPr>
          </a:p>
          <a:p>
            <a:pPr fontAlgn="t"/>
            <a:r>
              <a:rPr lang="es-ES" sz="1200" b="0" i="0" kern="1200" dirty="0">
                <a:solidFill>
                  <a:schemeClr val="tx1"/>
                </a:solidFill>
                <a:effectLst/>
                <a:latin typeface="+mn-lt"/>
                <a:ea typeface="+mn-ea"/>
                <a:cs typeface="+mn-cs"/>
              </a:rPr>
              <a:t>Comenzó a estudiar Bellas Artes en Valencia en 1965, y entre 1971 y 1975 se unió al Grupo Crónica, un grupo de artistas que trató de mostrar a través de sus obras su disconformidad con el panorama político español. Paralelamente, realiza obras cuya temática es la situación de las mujeres en el ámbito doméstico, en la familia y en la sociedad. En 1988, consiguió plaza de profesora titular en la Universidad Politécnica de Valencia y en 2003 de catedrática en Pintura. Desde 1990, ha introducido en sus obras el concepto de tiempo, incorporando nuevos materiales y objetos cotidianos. Ha participado en un gran número de exposiciones en el ámbito nacional y en el internacional y su obra está presente en numerosos museos e instituciones.</a:t>
            </a:r>
          </a:p>
          <a:p>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7</a:t>
            </a:fld>
            <a:endParaRPr lang="en-US"/>
          </a:p>
        </p:txBody>
      </p:sp>
    </p:spTree>
    <p:extLst>
      <p:ext uri="{BB962C8B-B14F-4D97-AF65-F5344CB8AC3E}">
        <p14:creationId xmlns:p14="http://schemas.microsoft.com/office/powerpoint/2010/main" val="334146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Fuente de </a:t>
            </a:r>
            <a:r>
              <a:rPr lang="en-US" dirty="0" err="1"/>
              <a:t>informacion</a:t>
            </a:r>
            <a:r>
              <a:rPr lang="en-US" dirty="0"/>
              <a:t>: </a:t>
            </a:r>
            <a:r>
              <a:rPr lang="en-US" dirty="0">
                <a:hlinkClick r:id="rId3"/>
              </a:rPr>
              <a:t>https://conlaa.com/cosmetica-isabel-oliver-cuevas/</a:t>
            </a:r>
            <a:r>
              <a:rPr lang="en-US" dirty="0"/>
              <a:t> y </a:t>
            </a:r>
            <a:r>
              <a:rPr lang="en-US" dirty="0">
                <a:hlinkClick r:id="rId4"/>
              </a:rPr>
              <a:t>https://www.theartstory.org/artist/oliver-isabel/artworks/#pnt_1</a:t>
            </a:r>
            <a:r>
              <a:rPr lang="en-US" dirty="0"/>
              <a:t>.</a:t>
            </a:r>
          </a:p>
          <a:p>
            <a:pPr fontAlgn="t"/>
            <a:r>
              <a:rPr lang="es-ES" sz="1200" b="1" i="0" kern="1200" dirty="0">
                <a:solidFill>
                  <a:schemeClr val="tx1"/>
                </a:solidFill>
                <a:effectLst/>
                <a:latin typeface="+mn-lt"/>
                <a:ea typeface="+mn-ea"/>
                <a:cs typeface="+mn-cs"/>
              </a:rPr>
              <a:t>La obra: </a:t>
            </a:r>
            <a:r>
              <a:rPr lang="es-ES" sz="1200" b="1" i="1" kern="1200" dirty="0">
                <a:solidFill>
                  <a:schemeClr val="tx1"/>
                </a:solidFill>
                <a:effectLst/>
                <a:latin typeface="+mn-lt"/>
                <a:ea typeface="+mn-ea"/>
                <a:cs typeface="+mn-cs"/>
              </a:rPr>
              <a:t>Cosmética</a:t>
            </a:r>
            <a:r>
              <a:rPr lang="es-ES" sz="1200" b="1" i="0" kern="1200" dirty="0">
                <a:solidFill>
                  <a:schemeClr val="tx1"/>
                </a:solidFill>
                <a:effectLst/>
                <a:latin typeface="+mn-lt"/>
                <a:ea typeface="+mn-ea"/>
                <a:cs typeface="+mn-cs"/>
              </a:rPr>
              <a:t> </a:t>
            </a:r>
            <a:endParaRPr lang="es-ES" sz="1200" b="0" i="0" kern="1200" dirty="0">
              <a:solidFill>
                <a:schemeClr val="tx1"/>
              </a:solidFill>
              <a:effectLst/>
              <a:latin typeface="+mn-lt"/>
              <a:ea typeface="+mn-ea"/>
              <a:cs typeface="+mn-cs"/>
            </a:endParaRPr>
          </a:p>
          <a:p>
            <a:pPr fontAlgn="t"/>
            <a:r>
              <a:rPr lang="es-ES" sz="1200" b="0" i="0" kern="1200" dirty="0">
                <a:solidFill>
                  <a:schemeClr val="tx1"/>
                </a:solidFill>
                <a:effectLst/>
                <a:latin typeface="+mn-lt"/>
                <a:ea typeface="+mn-ea"/>
                <a:cs typeface="+mn-cs"/>
              </a:rPr>
              <a:t>En el centro de la composición, una mujer trata de avanzar con dificultad a través de un gran número de productos de belleza…. los productos cosméticos tiene semejanzas con una peligrosa ciudad en la que ella parece atrapada. La obra pertenece a la serie </a:t>
            </a:r>
            <a:r>
              <a:rPr lang="es-ES" sz="1200" b="0" i="1" kern="1200" dirty="0">
                <a:solidFill>
                  <a:schemeClr val="tx1"/>
                </a:solidFill>
                <a:effectLst/>
                <a:latin typeface="+mn-lt"/>
                <a:ea typeface="+mn-ea"/>
                <a:cs typeface="+mn-cs"/>
              </a:rPr>
              <a:t>La mujer </a:t>
            </a:r>
            <a:r>
              <a:rPr lang="es-ES" sz="1200" b="0" i="0" kern="1200" dirty="0">
                <a:solidFill>
                  <a:schemeClr val="tx1"/>
                </a:solidFill>
                <a:effectLst/>
                <a:latin typeface="+mn-lt"/>
                <a:ea typeface="+mn-ea"/>
                <a:cs typeface="+mn-cs"/>
              </a:rPr>
              <a:t>(1971-1973) en la que la artista, dentro del lenguaje Pop del arte internacional de los años 70, realiza  una crítica a lo que significaba “ser mujer” en la última etapa del franquismo, atrapada entre el naciente consumismo, la apariencia personal y los cánones de belleza, y las contradicciones de la ideología política y la educación religiosa. El vigoroso figurativismo, lleno de simbolismo crítico sobre la situación de las mujeres en España, denota una preocupación por su situación en la sociedad, muy lejos de la perspectiva de los artistas varones.</a:t>
            </a:r>
          </a:p>
          <a:p>
            <a:pPr fontAlgn="t"/>
            <a:r>
              <a:rPr lang="es-ES" sz="1200" b="1" i="0" kern="1200" dirty="0">
                <a:solidFill>
                  <a:schemeClr val="tx1"/>
                </a:solidFill>
                <a:effectLst/>
                <a:latin typeface="+mn-lt"/>
                <a:ea typeface="+mn-ea"/>
                <a:cs typeface="+mn-cs"/>
              </a:rPr>
              <a:t>La obra: Reunión Feliz</a:t>
            </a:r>
            <a:endParaRPr lang="es-ES" sz="1200" b="0" i="0" kern="1200" dirty="0">
              <a:solidFill>
                <a:schemeClr val="tx1"/>
              </a:solidFill>
              <a:effectLst/>
              <a:latin typeface="+mn-lt"/>
              <a:ea typeface="+mn-ea"/>
              <a:cs typeface="+mn-cs"/>
            </a:endParaRPr>
          </a:p>
          <a:p>
            <a:pPr fontAlgn="t"/>
            <a:r>
              <a:rPr lang="es-ES" dirty="0"/>
              <a:t>Se centra en un grupo de 11 mujeres sentadas en una sala, riendo y conversando entre ellas. Detrás de ellas, un muro transparente revela escenas surrealistas tomando lugar en el mundo afuera. La serie </a:t>
            </a:r>
            <a:r>
              <a:rPr lang="es-ES" i="1" dirty="0"/>
              <a:t>La Mujer</a:t>
            </a:r>
            <a:r>
              <a:rPr lang="es-ES" dirty="0"/>
              <a:t> examina diferentes aspectos de la feminidad en la España de Franco. Aquí, las mujeres felices en el hogar se presentan en marcado contraste con las escenas surrealistas e inquietantes de violencia y desesperación en el mundo exterior. Representadas como ajenas a los peligros del "mundo real", las mujeres se sientan en feliz ignorancia instaladas en su esfera doméstica, incluso cuando una figura inquietante las invade. Al describir cómo algunas mujeres de clase media se protegieron de la realidad, Oliver llama la atención del espectador sobre la apariencia falsa de normalidad que se esperaba que mantuvieran las mujeres.</a:t>
            </a:r>
            <a:endParaRPr lang="es-E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8</a:t>
            </a:fld>
            <a:endParaRPr lang="en-US"/>
          </a:p>
        </p:txBody>
      </p:sp>
    </p:spTree>
    <p:extLst>
      <p:ext uri="{BB962C8B-B14F-4D97-AF65-F5344CB8AC3E}">
        <p14:creationId xmlns:p14="http://schemas.microsoft.com/office/powerpoint/2010/main" val="171754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br>
              <a:rPr lang="es-ES" sz="1200" b="0" i="0" kern="1200" dirty="0">
                <a:solidFill>
                  <a:schemeClr val="tx1"/>
                </a:solidFill>
                <a:effectLst/>
                <a:latin typeface="+mn-lt"/>
                <a:ea typeface="+mn-ea"/>
                <a:cs typeface="+mn-cs"/>
              </a:rPr>
            </a:br>
            <a:br>
              <a:rPr lang="es-ES" dirty="0"/>
            </a:br>
            <a:endParaRPr lang="en-US" dirty="0"/>
          </a:p>
        </p:txBody>
      </p:sp>
      <p:sp>
        <p:nvSpPr>
          <p:cNvPr id="4" name="Slide Number Placeholder 3"/>
          <p:cNvSpPr>
            <a:spLocks noGrp="1"/>
          </p:cNvSpPr>
          <p:nvPr>
            <p:ph type="sldNum" sz="quarter" idx="5"/>
          </p:nvPr>
        </p:nvSpPr>
        <p:spPr/>
        <p:txBody>
          <a:bodyPr/>
          <a:lstStyle/>
          <a:p>
            <a:fld id="{766369A4-807E-41F2-A4F0-2F746A585B0D}" type="slidenum">
              <a:rPr lang="en-US" smtClean="0"/>
              <a:t>9</a:t>
            </a:fld>
            <a:endParaRPr lang="en-US"/>
          </a:p>
        </p:txBody>
      </p:sp>
    </p:spTree>
    <p:extLst>
      <p:ext uri="{BB962C8B-B14F-4D97-AF65-F5344CB8AC3E}">
        <p14:creationId xmlns:p14="http://schemas.microsoft.com/office/powerpoint/2010/main" val="456134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5/20/2020</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dirty="0"/>
              <a:pPr/>
              <a:t>5/20/2020</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dirty="0"/>
              <a:pPr/>
              <a:t>5/20/2020</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dirty="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5/20/2020</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E6BA-4B3D-4C33-979F-A6E1AF23E70E}"/>
              </a:ext>
            </a:extLst>
          </p:cNvPr>
          <p:cNvSpPr>
            <a:spLocks noGrp="1"/>
          </p:cNvSpPr>
          <p:nvPr>
            <p:ph type="ctrTitle"/>
          </p:nvPr>
        </p:nvSpPr>
        <p:spPr/>
        <p:txBody>
          <a:bodyPr>
            <a:normAutofit/>
          </a:bodyPr>
          <a:lstStyle/>
          <a:p>
            <a:r>
              <a:rPr lang="es-ES" sz="5000" dirty="0"/>
              <a:t>HACIENDO LO INVISIBLE, VISIBLE</a:t>
            </a:r>
            <a:endParaRPr lang="en-US" sz="5000" dirty="0"/>
          </a:p>
        </p:txBody>
      </p:sp>
      <p:sp>
        <p:nvSpPr>
          <p:cNvPr id="3" name="Subtitle 2">
            <a:extLst>
              <a:ext uri="{FF2B5EF4-FFF2-40B4-BE49-F238E27FC236}">
                <a16:creationId xmlns:a16="http://schemas.microsoft.com/office/drawing/2014/main" id="{394BA124-DBC9-4220-9791-B106ED1DE1BA}"/>
              </a:ext>
            </a:extLst>
          </p:cNvPr>
          <p:cNvSpPr>
            <a:spLocks noGrp="1"/>
          </p:cNvSpPr>
          <p:nvPr>
            <p:ph type="subTitle" idx="1"/>
          </p:nvPr>
        </p:nvSpPr>
        <p:spPr/>
        <p:txBody>
          <a:bodyPr>
            <a:normAutofit/>
          </a:bodyPr>
          <a:lstStyle/>
          <a:p>
            <a:r>
              <a:rPr lang="en-US" sz="3600" dirty="0"/>
              <a:t>La </a:t>
            </a:r>
            <a:r>
              <a:rPr lang="en-US" sz="3600" dirty="0" err="1"/>
              <a:t>Mujer</a:t>
            </a:r>
            <a:r>
              <a:rPr lang="en-US" sz="3600" dirty="0"/>
              <a:t> </a:t>
            </a:r>
            <a:r>
              <a:rPr lang="en-US" sz="3600" dirty="0" err="1"/>
              <a:t>en</a:t>
            </a:r>
            <a:r>
              <a:rPr lang="en-US" sz="3600" dirty="0"/>
              <a:t> el </a:t>
            </a:r>
            <a:r>
              <a:rPr lang="en-US" sz="3600" dirty="0" err="1"/>
              <a:t>Arte</a:t>
            </a:r>
            <a:r>
              <a:rPr lang="en-US" sz="3600" dirty="0"/>
              <a:t> Contemporáneo</a:t>
            </a:r>
          </a:p>
        </p:txBody>
      </p:sp>
    </p:spTree>
    <p:extLst>
      <p:ext uri="{BB962C8B-B14F-4D97-AF65-F5344CB8AC3E}">
        <p14:creationId xmlns:p14="http://schemas.microsoft.com/office/powerpoint/2010/main" val="3552383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331C-B7E0-45D2-926F-7976F940FA54}"/>
              </a:ext>
            </a:extLst>
          </p:cNvPr>
          <p:cNvSpPr>
            <a:spLocks noGrp="1"/>
          </p:cNvSpPr>
          <p:nvPr>
            <p:ph type="title"/>
          </p:nvPr>
        </p:nvSpPr>
        <p:spPr>
          <a:xfrm>
            <a:off x="838200" y="244664"/>
            <a:ext cx="10515600" cy="1049235"/>
          </a:xfrm>
        </p:spPr>
        <p:txBody>
          <a:bodyPr/>
          <a:lstStyle/>
          <a:p>
            <a:pPr algn="ctr"/>
            <a:r>
              <a:rPr lang="en-US" i="1" dirty="0"/>
              <a:t>Suburbanas </a:t>
            </a:r>
            <a:r>
              <a:rPr lang="en-US" dirty="0"/>
              <a:t>(2010), por David Ortega del Campo</a:t>
            </a:r>
          </a:p>
        </p:txBody>
      </p:sp>
      <p:pic>
        <p:nvPicPr>
          <p:cNvPr id="5" name="Picture 4">
            <a:extLst>
              <a:ext uri="{FF2B5EF4-FFF2-40B4-BE49-F238E27FC236}">
                <a16:creationId xmlns:a16="http://schemas.microsoft.com/office/drawing/2014/main" id="{7DCC62AC-1C79-4B60-8539-2D5929DBC2CE}"/>
              </a:ext>
            </a:extLst>
          </p:cNvPr>
          <p:cNvPicPr>
            <a:picLocks noChangeAspect="1"/>
          </p:cNvPicPr>
          <p:nvPr/>
        </p:nvPicPr>
        <p:blipFill>
          <a:blip r:embed="rId3"/>
          <a:stretch>
            <a:fillRect/>
          </a:stretch>
        </p:blipFill>
        <p:spPr>
          <a:xfrm>
            <a:off x="2667000" y="834390"/>
            <a:ext cx="6023610" cy="6023610"/>
          </a:xfrm>
          <a:prstGeom prst="rect">
            <a:avLst/>
          </a:prstGeom>
        </p:spPr>
      </p:pic>
    </p:spTree>
    <p:extLst>
      <p:ext uri="{BB962C8B-B14F-4D97-AF65-F5344CB8AC3E}">
        <p14:creationId xmlns:p14="http://schemas.microsoft.com/office/powerpoint/2010/main" val="220715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B63B-BFEC-41D0-9AA5-BDD043A0C895}"/>
              </a:ext>
            </a:extLst>
          </p:cNvPr>
          <p:cNvSpPr>
            <a:spLocks noGrp="1"/>
          </p:cNvSpPr>
          <p:nvPr>
            <p:ph type="title"/>
          </p:nvPr>
        </p:nvSpPr>
        <p:spPr/>
        <p:txBody>
          <a:bodyPr/>
          <a:lstStyle/>
          <a:p>
            <a:pPr algn="ctr"/>
            <a:r>
              <a:rPr lang="en-US" dirty="0"/>
              <a:t>¿Que </a:t>
            </a:r>
            <a:r>
              <a:rPr lang="en-US" dirty="0" err="1"/>
              <a:t>encontrastes</a:t>
            </a:r>
            <a:r>
              <a:rPr lang="en-US" dirty="0"/>
              <a:t> </a:t>
            </a:r>
            <a:r>
              <a:rPr lang="en-US" dirty="0" err="1"/>
              <a:t>en</a:t>
            </a:r>
            <a:r>
              <a:rPr lang="en-US" dirty="0"/>
              <a:t> </a:t>
            </a:r>
            <a:r>
              <a:rPr lang="en-US" dirty="0" err="1"/>
              <a:t>tu</a:t>
            </a:r>
            <a:r>
              <a:rPr lang="en-US" dirty="0"/>
              <a:t> </a:t>
            </a:r>
            <a:r>
              <a:rPr lang="en-US" dirty="0" err="1"/>
              <a:t>búsqueda</a:t>
            </a:r>
            <a:r>
              <a:rPr lang="en-US" dirty="0"/>
              <a:t>?</a:t>
            </a:r>
          </a:p>
        </p:txBody>
      </p:sp>
      <p:pic>
        <p:nvPicPr>
          <p:cNvPr id="1026" name="Picture 2" descr="Image result for judy chicago heritage floor">
            <a:extLst>
              <a:ext uri="{FF2B5EF4-FFF2-40B4-BE49-F238E27FC236}">
                <a16:creationId xmlns:a16="http://schemas.microsoft.com/office/drawing/2014/main" id="{DE60E12B-DF9D-4B96-AE9D-01115D832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856" y="1757896"/>
            <a:ext cx="6565269" cy="416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182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2C27E3-9CA8-4EAF-AA15-1DDD582890FD}"/>
              </a:ext>
            </a:extLst>
          </p:cNvPr>
          <p:cNvSpPr txBox="1"/>
          <p:nvPr/>
        </p:nvSpPr>
        <p:spPr>
          <a:xfrm>
            <a:off x="8629650" y="382012"/>
            <a:ext cx="3329761" cy="6370975"/>
          </a:xfrm>
          <a:prstGeom prst="rect">
            <a:avLst/>
          </a:prstGeom>
          <a:noFill/>
        </p:spPr>
        <p:txBody>
          <a:bodyPr wrap="square" rtlCol="0">
            <a:spAutoFit/>
          </a:bodyPr>
          <a:lstStyle/>
          <a:p>
            <a:r>
              <a:rPr lang="es-ES" sz="3400" dirty="0"/>
              <a:t>¿Que está pasando en esta imagen?</a:t>
            </a:r>
          </a:p>
          <a:p>
            <a:endParaRPr lang="en-US" sz="3400" dirty="0"/>
          </a:p>
          <a:p>
            <a:r>
              <a:rPr lang="es-ES" sz="3400" dirty="0"/>
              <a:t>¿Que ves que te hace decir eso?</a:t>
            </a:r>
          </a:p>
          <a:p>
            <a:endParaRPr lang="es-ES" sz="3400" dirty="0"/>
          </a:p>
          <a:p>
            <a:r>
              <a:rPr lang="es-ES" sz="3400" dirty="0"/>
              <a:t>¿Qué mas podemos encontrar?</a:t>
            </a:r>
            <a:endParaRPr lang="en-US" sz="3400" dirty="0"/>
          </a:p>
          <a:p>
            <a:endParaRPr lang="en-US" sz="3400" dirty="0"/>
          </a:p>
        </p:txBody>
      </p:sp>
      <p:pic>
        <p:nvPicPr>
          <p:cNvPr id="3" name="Picture 2">
            <a:extLst>
              <a:ext uri="{FF2B5EF4-FFF2-40B4-BE49-F238E27FC236}">
                <a16:creationId xmlns:a16="http://schemas.microsoft.com/office/drawing/2014/main" id="{72C85E2F-88AA-4740-B4F0-F60E1520A35C}"/>
              </a:ext>
            </a:extLst>
          </p:cNvPr>
          <p:cNvPicPr>
            <a:picLocks noChangeAspect="1"/>
          </p:cNvPicPr>
          <p:nvPr/>
        </p:nvPicPr>
        <p:blipFill rotWithShape="1">
          <a:blip r:embed="rId3"/>
          <a:srcRect t="6741" r="5570"/>
          <a:stretch/>
        </p:blipFill>
        <p:spPr>
          <a:xfrm rot="5400000">
            <a:off x="1407624" y="893616"/>
            <a:ext cx="6892632" cy="5105400"/>
          </a:xfrm>
          <a:prstGeom prst="rect">
            <a:avLst/>
          </a:prstGeom>
        </p:spPr>
      </p:pic>
    </p:spTree>
    <p:extLst>
      <p:ext uri="{BB962C8B-B14F-4D97-AF65-F5344CB8AC3E}">
        <p14:creationId xmlns:p14="http://schemas.microsoft.com/office/powerpoint/2010/main" val="245383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7ABEB-CB63-450B-9270-957B6A4CB6EF}"/>
              </a:ext>
            </a:extLst>
          </p:cNvPr>
          <p:cNvSpPr>
            <a:spLocks noGrp="1"/>
          </p:cNvSpPr>
          <p:nvPr>
            <p:ph type="title"/>
          </p:nvPr>
        </p:nvSpPr>
        <p:spPr>
          <a:xfrm>
            <a:off x="1294362" y="5808765"/>
            <a:ext cx="9603275" cy="1049235"/>
          </a:xfrm>
        </p:spPr>
        <p:txBody>
          <a:bodyPr/>
          <a:lstStyle/>
          <a:p>
            <a:pPr algn="ctr"/>
            <a:r>
              <a:rPr lang="en-US" sz="3600" i="1" dirty="0"/>
              <a:t>Diario de una </a:t>
            </a:r>
            <a:r>
              <a:rPr lang="en-US" sz="3600" i="1" dirty="0" err="1"/>
              <a:t>Feminista</a:t>
            </a:r>
            <a:r>
              <a:rPr lang="en-US" sz="3600" i="1" dirty="0"/>
              <a:t> </a:t>
            </a:r>
            <a:r>
              <a:rPr lang="en-US" sz="3600" dirty="0"/>
              <a:t>(2019)</a:t>
            </a:r>
            <a:br>
              <a:rPr lang="en-US" sz="3600" dirty="0"/>
            </a:br>
            <a:r>
              <a:rPr lang="en-US" dirty="0"/>
              <a:t>por Vero McClain</a:t>
            </a:r>
          </a:p>
        </p:txBody>
      </p:sp>
      <p:pic>
        <p:nvPicPr>
          <p:cNvPr id="5" name="Picture 4">
            <a:extLst>
              <a:ext uri="{FF2B5EF4-FFF2-40B4-BE49-F238E27FC236}">
                <a16:creationId xmlns:a16="http://schemas.microsoft.com/office/drawing/2014/main" id="{4742D2AD-A32B-4D01-9B59-F85EEA07CBD0}"/>
              </a:ext>
            </a:extLst>
          </p:cNvPr>
          <p:cNvPicPr>
            <a:picLocks noChangeAspect="1"/>
          </p:cNvPicPr>
          <p:nvPr/>
        </p:nvPicPr>
        <p:blipFill rotWithShape="1">
          <a:blip r:embed="rId3"/>
          <a:srcRect t="6741" r="5570"/>
          <a:stretch/>
        </p:blipFill>
        <p:spPr>
          <a:xfrm rot="5400000">
            <a:off x="6827475" y="731565"/>
            <a:ext cx="5642700" cy="4179570"/>
          </a:xfrm>
          <a:prstGeom prst="rect">
            <a:avLst/>
          </a:prstGeom>
        </p:spPr>
      </p:pic>
      <p:pic>
        <p:nvPicPr>
          <p:cNvPr id="7" name="Picture 6">
            <a:extLst>
              <a:ext uri="{FF2B5EF4-FFF2-40B4-BE49-F238E27FC236}">
                <a16:creationId xmlns:a16="http://schemas.microsoft.com/office/drawing/2014/main" id="{266C20D6-AE85-4F19-96AB-91B6CAEE8466}"/>
              </a:ext>
            </a:extLst>
          </p:cNvPr>
          <p:cNvPicPr>
            <a:picLocks noChangeAspect="1"/>
          </p:cNvPicPr>
          <p:nvPr/>
        </p:nvPicPr>
        <p:blipFill rotWithShape="1">
          <a:blip r:embed="rId4"/>
          <a:srcRect l="56500" r="6529"/>
          <a:stretch/>
        </p:blipFill>
        <p:spPr>
          <a:xfrm rot="5400000">
            <a:off x="1983206" y="-1830804"/>
            <a:ext cx="3559715" cy="7221324"/>
          </a:xfrm>
          <a:prstGeom prst="rect">
            <a:avLst/>
          </a:prstGeom>
        </p:spPr>
      </p:pic>
      <p:sp>
        <p:nvSpPr>
          <p:cNvPr id="8" name="TextBox 7">
            <a:extLst>
              <a:ext uri="{FF2B5EF4-FFF2-40B4-BE49-F238E27FC236}">
                <a16:creationId xmlns:a16="http://schemas.microsoft.com/office/drawing/2014/main" id="{55E1FF78-A62C-42CD-95F7-DF9444709E2B}"/>
              </a:ext>
            </a:extLst>
          </p:cNvPr>
          <p:cNvSpPr txBox="1"/>
          <p:nvPr/>
        </p:nvSpPr>
        <p:spPr>
          <a:xfrm>
            <a:off x="453390" y="3703708"/>
            <a:ext cx="6378628" cy="2015936"/>
          </a:xfrm>
          <a:prstGeom prst="rect">
            <a:avLst/>
          </a:prstGeom>
          <a:noFill/>
        </p:spPr>
        <p:txBody>
          <a:bodyPr wrap="square" rtlCol="0">
            <a:spAutoFit/>
          </a:bodyPr>
          <a:lstStyle/>
          <a:p>
            <a:r>
              <a:rPr lang="en-US" sz="2500" dirty="0"/>
              <a:t>Este </a:t>
            </a:r>
            <a:r>
              <a:rPr lang="en-US" sz="2500" dirty="0" err="1"/>
              <a:t>proyecto</a:t>
            </a:r>
            <a:r>
              <a:rPr lang="en-US" sz="2500" dirty="0"/>
              <a:t> es una </a:t>
            </a:r>
            <a:r>
              <a:rPr lang="en-US" sz="2500" dirty="0" err="1"/>
              <a:t>intención</a:t>
            </a:r>
            <a:r>
              <a:rPr lang="en-US" sz="2500" dirty="0"/>
              <a:t> por </a:t>
            </a:r>
            <a:r>
              <a:rPr lang="en-US" sz="2500" dirty="0" err="1"/>
              <a:t>parte</a:t>
            </a:r>
            <a:r>
              <a:rPr lang="en-US" sz="2500" dirty="0"/>
              <a:t> de McClain de “</a:t>
            </a:r>
            <a:r>
              <a:rPr lang="en-US" sz="2500" dirty="0" err="1"/>
              <a:t>desprender</a:t>
            </a:r>
            <a:r>
              <a:rPr lang="en-US" sz="2500" dirty="0"/>
              <a:t>[se] de un </a:t>
            </a:r>
            <a:r>
              <a:rPr lang="en-US" sz="2500" dirty="0" err="1"/>
              <a:t>bozal</a:t>
            </a:r>
            <a:r>
              <a:rPr lang="en-US" sz="2500" dirty="0"/>
              <a:t> </a:t>
            </a:r>
            <a:r>
              <a:rPr lang="en-US" sz="2500" dirty="0" err="1"/>
              <a:t>tóxico</a:t>
            </a:r>
            <a:r>
              <a:rPr lang="en-US" sz="2500" dirty="0"/>
              <a:t> de </a:t>
            </a:r>
            <a:r>
              <a:rPr lang="en-US" sz="2500" dirty="0" err="1"/>
              <a:t>experiencias</a:t>
            </a:r>
            <a:r>
              <a:rPr lang="en-US" sz="2500" dirty="0"/>
              <a:t> corporals </a:t>
            </a:r>
            <a:r>
              <a:rPr lang="en-US" sz="2500" dirty="0" err="1"/>
              <a:t>vividas</a:t>
            </a:r>
            <a:r>
              <a:rPr lang="en-US" sz="2500" dirty="0"/>
              <a:t> </a:t>
            </a:r>
            <a:r>
              <a:rPr lang="en-US" sz="2500" dirty="0" err="1"/>
              <a:t>desde</a:t>
            </a:r>
            <a:r>
              <a:rPr lang="en-US" sz="2500" dirty="0"/>
              <a:t> una </a:t>
            </a:r>
            <a:r>
              <a:rPr lang="en-US" sz="2500" dirty="0" err="1"/>
              <a:t>educación</a:t>
            </a:r>
            <a:r>
              <a:rPr lang="en-US" sz="2500" dirty="0"/>
              <a:t> social y sexual patriarchal…”</a:t>
            </a:r>
          </a:p>
        </p:txBody>
      </p:sp>
    </p:spTree>
    <p:extLst>
      <p:ext uri="{BB962C8B-B14F-4D97-AF65-F5344CB8AC3E}">
        <p14:creationId xmlns:p14="http://schemas.microsoft.com/office/powerpoint/2010/main" val="333506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62691-C69D-45AA-826C-AB4397385791}"/>
              </a:ext>
            </a:extLst>
          </p:cNvPr>
          <p:cNvSpPr>
            <a:spLocks noGrp="1"/>
          </p:cNvSpPr>
          <p:nvPr>
            <p:ph type="title"/>
          </p:nvPr>
        </p:nvSpPr>
        <p:spPr/>
        <p:txBody>
          <a:bodyPr/>
          <a:lstStyle/>
          <a:p>
            <a:pPr algn="ctr"/>
            <a:r>
              <a:rPr lang="en-US" dirty="0"/>
              <a:t>Vero McClain</a:t>
            </a:r>
          </a:p>
        </p:txBody>
      </p:sp>
      <p:sp>
        <p:nvSpPr>
          <p:cNvPr id="6" name="Content Placeholder 4">
            <a:extLst>
              <a:ext uri="{FF2B5EF4-FFF2-40B4-BE49-F238E27FC236}">
                <a16:creationId xmlns:a16="http://schemas.microsoft.com/office/drawing/2014/main" id="{6C42B095-67A1-4881-85D4-ED208785F9CF}"/>
              </a:ext>
            </a:extLst>
          </p:cNvPr>
          <p:cNvSpPr>
            <a:spLocks noGrp="1"/>
          </p:cNvSpPr>
          <p:nvPr>
            <p:ph idx="1"/>
          </p:nvPr>
        </p:nvSpPr>
        <p:spPr>
          <a:xfrm>
            <a:off x="1130270" y="1577340"/>
            <a:ext cx="5853460" cy="4469130"/>
          </a:xfrm>
        </p:spPr>
        <p:txBody>
          <a:bodyPr>
            <a:normAutofit fontScale="92500"/>
          </a:bodyPr>
          <a:lstStyle/>
          <a:p>
            <a:r>
              <a:rPr lang="en-US" sz="3200" dirty="0"/>
              <a:t>n. 1979, Alicante, España</a:t>
            </a:r>
          </a:p>
          <a:p>
            <a:r>
              <a:rPr lang="en-US" sz="3200" dirty="0" err="1"/>
              <a:t>Formación</a:t>
            </a:r>
            <a:r>
              <a:rPr lang="en-US" sz="3200" dirty="0"/>
              <a:t>: </a:t>
            </a:r>
            <a:r>
              <a:rPr lang="en-US" sz="3200" dirty="0" err="1"/>
              <a:t>Licenciada</a:t>
            </a:r>
            <a:r>
              <a:rPr lang="en-US" sz="3200" dirty="0"/>
              <a:t> </a:t>
            </a:r>
            <a:r>
              <a:rPr lang="en-US" sz="3200" dirty="0" err="1"/>
              <a:t>en</a:t>
            </a:r>
            <a:r>
              <a:rPr lang="en-US" sz="3200" dirty="0"/>
              <a:t> </a:t>
            </a:r>
            <a:r>
              <a:rPr lang="en-US" sz="3200" dirty="0" err="1"/>
              <a:t>Arquitectura</a:t>
            </a:r>
            <a:r>
              <a:rPr lang="en-US" sz="3200" dirty="0"/>
              <a:t> Superior (2012); Master </a:t>
            </a:r>
            <a:r>
              <a:rPr lang="en-US" sz="3200" dirty="0" err="1"/>
              <a:t>en</a:t>
            </a:r>
            <a:r>
              <a:rPr lang="en-US" sz="3200" dirty="0"/>
              <a:t> </a:t>
            </a:r>
            <a:r>
              <a:rPr lang="en-US" sz="3200" dirty="0" err="1"/>
              <a:t>Arte</a:t>
            </a:r>
            <a:r>
              <a:rPr lang="en-US" sz="3200" dirty="0"/>
              <a:t> Digital (2015)</a:t>
            </a:r>
          </a:p>
          <a:p>
            <a:pPr marL="0" indent="0">
              <a:buNone/>
            </a:pPr>
            <a:endParaRPr lang="en-US" sz="3200" dirty="0"/>
          </a:p>
          <a:p>
            <a:r>
              <a:rPr lang="en-US" sz="3200" dirty="0" err="1"/>
              <a:t>Estilos</a:t>
            </a:r>
            <a:r>
              <a:rPr lang="en-US" sz="3200" dirty="0"/>
              <a:t>: </a:t>
            </a:r>
            <a:r>
              <a:rPr lang="en-US" sz="3200" dirty="0" err="1"/>
              <a:t>arte</a:t>
            </a:r>
            <a:r>
              <a:rPr lang="en-US" sz="3200" dirty="0"/>
              <a:t> </a:t>
            </a:r>
            <a:r>
              <a:rPr lang="en-US" sz="3200" dirty="0" err="1"/>
              <a:t>feminista</a:t>
            </a:r>
            <a:r>
              <a:rPr lang="en-US" sz="3200" dirty="0"/>
              <a:t>; fotografía; </a:t>
            </a:r>
            <a:r>
              <a:rPr lang="en-US" sz="3200" dirty="0" err="1"/>
              <a:t>técnicas</a:t>
            </a:r>
            <a:r>
              <a:rPr lang="en-US" sz="3200" dirty="0"/>
              <a:t> </a:t>
            </a:r>
            <a:r>
              <a:rPr lang="en-US" sz="3200" dirty="0" err="1"/>
              <a:t>digitales</a:t>
            </a:r>
            <a:endParaRPr lang="en-US" sz="3200" dirty="0"/>
          </a:p>
        </p:txBody>
      </p:sp>
      <p:pic>
        <p:nvPicPr>
          <p:cNvPr id="5" name="Picture 4">
            <a:extLst>
              <a:ext uri="{FF2B5EF4-FFF2-40B4-BE49-F238E27FC236}">
                <a16:creationId xmlns:a16="http://schemas.microsoft.com/office/drawing/2014/main" id="{817F067F-0296-4866-8DBE-3C5BE7DFDE1C}"/>
              </a:ext>
            </a:extLst>
          </p:cNvPr>
          <p:cNvPicPr>
            <a:picLocks noChangeAspect="1"/>
          </p:cNvPicPr>
          <p:nvPr/>
        </p:nvPicPr>
        <p:blipFill>
          <a:blip r:embed="rId3"/>
          <a:stretch>
            <a:fillRect/>
          </a:stretch>
        </p:blipFill>
        <p:spPr>
          <a:xfrm>
            <a:off x="7558664" y="1112304"/>
            <a:ext cx="3299836" cy="4951688"/>
          </a:xfrm>
          <a:prstGeom prst="rect">
            <a:avLst/>
          </a:prstGeom>
        </p:spPr>
      </p:pic>
    </p:spTree>
    <p:extLst>
      <p:ext uri="{BB962C8B-B14F-4D97-AF65-F5344CB8AC3E}">
        <p14:creationId xmlns:p14="http://schemas.microsoft.com/office/powerpoint/2010/main" val="372983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2E55-E77B-4CA8-81D7-529C034804BE}"/>
              </a:ext>
            </a:extLst>
          </p:cNvPr>
          <p:cNvSpPr>
            <a:spLocks noGrp="1"/>
          </p:cNvSpPr>
          <p:nvPr>
            <p:ph type="title"/>
          </p:nvPr>
        </p:nvSpPr>
        <p:spPr>
          <a:xfrm>
            <a:off x="430531" y="1181924"/>
            <a:ext cx="4309111" cy="1049235"/>
          </a:xfrm>
        </p:spPr>
        <p:txBody>
          <a:bodyPr>
            <a:noAutofit/>
          </a:bodyPr>
          <a:lstStyle/>
          <a:p>
            <a:r>
              <a:rPr lang="en-US" i="1" dirty="0"/>
              <a:t>Home Sweet Home </a:t>
            </a:r>
            <a:r>
              <a:rPr lang="en-US" dirty="0"/>
              <a:t>(2019), </a:t>
            </a:r>
            <a:br>
              <a:rPr lang="en-US" dirty="0"/>
            </a:br>
            <a:r>
              <a:rPr lang="en-US" dirty="0"/>
              <a:t>por Vero McClain</a:t>
            </a:r>
          </a:p>
        </p:txBody>
      </p:sp>
      <p:pic>
        <p:nvPicPr>
          <p:cNvPr id="4" name="Picture 3">
            <a:extLst>
              <a:ext uri="{FF2B5EF4-FFF2-40B4-BE49-F238E27FC236}">
                <a16:creationId xmlns:a16="http://schemas.microsoft.com/office/drawing/2014/main" id="{AA1640FD-9A5D-422F-AE34-211BC87D8ED6}"/>
              </a:ext>
            </a:extLst>
          </p:cNvPr>
          <p:cNvPicPr>
            <a:picLocks noChangeAspect="1"/>
          </p:cNvPicPr>
          <p:nvPr/>
        </p:nvPicPr>
        <p:blipFill>
          <a:blip r:embed="rId3"/>
          <a:stretch>
            <a:fillRect/>
          </a:stretch>
        </p:blipFill>
        <p:spPr>
          <a:xfrm>
            <a:off x="4937758" y="94758"/>
            <a:ext cx="4444670" cy="6660372"/>
          </a:xfrm>
          <a:prstGeom prst="rect">
            <a:avLst/>
          </a:prstGeom>
        </p:spPr>
      </p:pic>
    </p:spTree>
    <p:extLst>
      <p:ext uri="{BB962C8B-B14F-4D97-AF65-F5344CB8AC3E}">
        <p14:creationId xmlns:p14="http://schemas.microsoft.com/office/powerpoint/2010/main" val="223714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62691-C69D-45AA-826C-AB4397385791}"/>
              </a:ext>
            </a:extLst>
          </p:cNvPr>
          <p:cNvSpPr>
            <a:spLocks noGrp="1"/>
          </p:cNvSpPr>
          <p:nvPr>
            <p:ph type="title"/>
          </p:nvPr>
        </p:nvSpPr>
        <p:spPr/>
        <p:txBody>
          <a:bodyPr/>
          <a:lstStyle/>
          <a:p>
            <a:pPr algn="ctr"/>
            <a:r>
              <a:rPr lang="en-US" dirty="0"/>
              <a:t>Isabel Oliver</a:t>
            </a:r>
          </a:p>
        </p:txBody>
      </p:sp>
      <p:sp>
        <p:nvSpPr>
          <p:cNvPr id="6" name="Content Placeholder 4">
            <a:extLst>
              <a:ext uri="{FF2B5EF4-FFF2-40B4-BE49-F238E27FC236}">
                <a16:creationId xmlns:a16="http://schemas.microsoft.com/office/drawing/2014/main" id="{6C42B095-67A1-4881-85D4-ED208785F9CF}"/>
              </a:ext>
            </a:extLst>
          </p:cNvPr>
          <p:cNvSpPr>
            <a:spLocks noGrp="1"/>
          </p:cNvSpPr>
          <p:nvPr>
            <p:ph idx="1"/>
          </p:nvPr>
        </p:nvSpPr>
        <p:spPr>
          <a:xfrm>
            <a:off x="1130270" y="1577340"/>
            <a:ext cx="5327680" cy="4469130"/>
          </a:xfrm>
        </p:spPr>
        <p:txBody>
          <a:bodyPr>
            <a:normAutofit/>
          </a:bodyPr>
          <a:lstStyle/>
          <a:p>
            <a:r>
              <a:rPr lang="en-US" sz="3200" dirty="0"/>
              <a:t>n. 1946, Valencia, España</a:t>
            </a:r>
          </a:p>
          <a:p>
            <a:r>
              <a:rPr lang="en-US" sz="3200" dirty="0" err="1"/>
              <a:t>Formación</a:t>
            </a:r>
            <a:r>
              <a:rPr lang="en-US" sz="3200" dirty="0"/>
              <a:t>: Universidad </a:t>
            </a:r>
            <a:r>
              <a:rPr lang="en-US" sz="3200" dirty="0" err="1"/>
              <a:t>Politécnica</a:t>
            </a:r>
            <a:r>
              <a:rPr lang="en-US" sz="3200" dirty="0"/>
              <a:t> de Valencia</a:t>
            </a:r>
          </a:p>
          <a:p>
            <a:r>
              <a:rPr lang="en-US" sz="3200" dirty="0" err="1"/>
              <a:t>Estilos</a:t>
            </a:r>
            <a:r>
              <a:rPr lang="en-US" sz="3200" dirty="0"/>
              <a:t>: </a:t>
            </a:r>
            <a:r>
              <a:rPr lang="en-US" sz="3200" dirty="0" err="1"/>
              <a:t>arte</a:t>
            </a:r>
            <a:r>
              <a:rPr lang="en-US" sz="3200" dirty="0"/>
              <a:t> </a:t>
            </a:r>
            <a:r>
              <a:rPr lang="en-US" sz="3200" dirty="0" err="1"/>
              <a:t>feminista</a:t>
            </a:r>
            <a:r>
              <a:rPr lang="en-US" sz="3200" dirty="0"/>
              <a:t>; </a:t>
            </a:r>
            <a:r>
              <a:rPr lang="en-US" sz="3200" dirty="0" err="1"/>
              <a:t>arte</a:t>
            </a:r>
            <a:r>
              <a:rPr lang="en-US" sz="3200" dirty="0"/>
              <a:t> pop; </a:t>
            </a:r>
            <a:r>
              <a:rPr lang="en-US" sz="3200" dirty="0" err="1"/>
              <a:t>arte</a:t>
            </a:r>
            <a:r>
              <a:rPr lang="en-US" sz="3200" dirty="0"/>
              <a:t> conceptual; fotografía </a:t>
            </a:r>
          </a:p>
        </p:txBody>
      </p:sp>
      <p:pic>
        <p:nvPicPr>
          <p:cNvPr id="3" name="Picture 2">
            <a:extLst>
              <a:ext uri="{FF2B5EF4-FFF2-40B4-BE49-F238E27FC236}">
                <a16:creationId xmlns:a16="http://schemas.microsoft.com/office/drawing/2014/main" id="{9D655166-3B9E-4DE8-8485-5EE613A41000}"/>
              </a:ext>
            </a:extLst>
          </p:cNvPr>
          <p:cNvPicPr>
            <a:picLocks noChangeAspect="1"/>
          </p:cNvPicPr>
          <p:nvPr/>
        </p:nvPicPr>
        <p:blipFill>
          <a:blip r:embed="rId3"/>
          <a:stretch>
            <a:fillRect/>
          </a:stretch>
        </p:blipFill>
        <p:spPr>
          <a:xfrm>
            <a:off x="7487601" y="1008742"/>
            <a:ext cx="3245943" cy="4992298"/>
          </a:xfrm>
          <a:prstGeom prst="rect">
            <a:avLst/>
          </a:prstGeom>
        </p:spPr>
      </p:pic>
    </p:spTree>
    <p:extLst>
      <p:ext uri="{BB962C8B-B14F-4D97-AF65-F5344CB8AC3E}">
        <p14:creationId xmlns:p14="http://schemas.microsoft.com/office/powerpoint/2010/main" val="257670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6B3F98-2E8C-42E9-B05C-8A1AB37CD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869430" cy="38238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C368E22-690E-4791-B072-DB5AA8B95C53}"/>
              </a:ext>
            </a:extLst>
          </p:cNvPr>
          <p:cNvSpPr>
            <a:spLocks noGrp="1"/>
          </p:cNvSpPr>
          <p:nvPr>
            <p:ph type="title"/>
          </p:nvPr>
        </p:nvSpPr>
        <p:spPr>
          <a:xfrm>
            <a:off x="0" y="3913694"/>
            <a:ext cx="6212205" cy="1049235"/>
          </a:xfrm>
        </p:spPr>
        <p:txBody>
          <a:bodyPr>
            <a:noAutofit/>
          </a:bodyPr>
          <a:lstStyle/>
          <a:p>
            <a:pPr algn="ctr"/>
            <a:r>
              <a:rPr lang="en-US" i="1" dirty="0" err="1"/>
              <a:t>Cosmética</a:t>
            </a:r>
            <a:endParaRPr lang="en-US" dirty="0"/>
          </a:p>
        </p:txBody>
      </p:sp>
      <p:pic>
        <p:nvPicPr>
          <p:cNvPr id="1030" name="Picture 6" descr="isabeloliver Instagram posts - Gramho.com">
            <a:extLst>
              <a:ext uri="{FF2B5EF4-FFF2-40B4-BE49-F238E27FC236}">
                <a16:creationId xmlns:a16="http://schemas.microsoft.com/office/drawing/2014/main" id="{FC46DE15-2A56-4DC6-BA46-4395BBCFE3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0" t="3686" r="3687" b="3875"/>
          <a:stretch/>
        </p:blipFill>
        <p:spPr bwMode="auto">
          <a:xfrm>
            <a:off x="6534150" y="0"/>
            <a:ext cx="5657850" cy="56349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E6EDA64-1176-4553-8EB7-B986D3679CC2}"/>
              </a:ext>
            </a:extLst>
          </p:cNvPr>
          <p:cNvSpPr txBox="1">
            <a:spLocks/>
          </p:cNvSpPr>
          <p:nvPr/>
        </p:nvSpPr>
        <p:spPr>
          <a:xfrm>
            <a:off x="7818119" y="5808765"/>
            <a:ext cx="4309111" cy="10492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i="1" dirty="0" err="1"/>
              <a:t>Reunión</a:t>
            </a:r>
            <a:r>
              <a:rPr lang="en-US" i="1" dirty="0"/>
              <a:t> </a:t>
            </a:r>
            <a:r>
              <a:rPr lang="en-US" i="1" dirty="0" err="1"/>
              <a:t>Feliz</a:t>
            </a:r>
            <a:endParaRPr lang="en-US" dirty="0"/>
          </a:p>
        </p:txBody>
      </p:sp>
      <p:sp>
        <p:nvSpPr>
          <p:cNvPr id="6" name="Rectangle 5">
            <a:extLst>
              <a:ext uri="{FF2B5EF4-FFF2-40B4-BE49-F238E27FC236}">
                <a16:creationId xmlns:a16="http://schemas.microsoft.com/office/drawing/2014/main" id="{4EDA82F8-6216-4EF4-8827-313F19AAF052}"/>
              </a:ext>
            </a:extLst>
          </p:cNvPr>
          <p:cNvSpPr/>
          <p:nvPr/>
        </p:nvSpPr>
        <p:spPr>
          <a:xfrm>
            <a:off x="237368" y="6025605"/>
            <a:ext cx="5737468" cy="615553"/>
          </a:xfrm>
          <a:prstGeom prst="rect">
            <a:avLst/>
          </a:prstGeom>
        </p:spPr>
        <p:txBody>
          <a:bodyPr wrap="none">
            <a:spAutoFit/>
          </a:bodyPr>
          <a:lstStyle/>
          <a:p>
            <a:r>
              <a:rPr lang="en-US" sz="3400" dirty="0"/>
              <a:t>Serie: </a:t>
            </a:r>
            <a:r>
              <a:rPr lang="en-US" sz="3400" i="1" dirty="0"/>
              <a:t>La </a:t>
            </a:r>
            <a:r>
              <a:rPr lang="en-US" sz="3400" i="1" dirty="0" err="1"/>
              <a:t>Mujer</a:t>
            </a:r>
            <a:r>
              <a:rPr lang="en-US" sz="3400" i="1" dirty="0"/>
              <a:t> </a:t>
            </a:r>
            <a:r>
              <a:rPr lang="en-US" sz="3400" dirty="0"/>
              <a:t>(1971-1973)</a:t>
            </a:r>
          </a:p>
        </p:txBody>
      </p:sp>
    </p:spTree>
    <p:extLst>
      <p:ext uri="{BB962C8B-B14F-4D97-AF65-F5344CB8AC3E}">
        <p14:creationId xmlns:p14="http://schemas.microsoft.com/office/powerpoint/2010/main" val="1375201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62691-C69D-45AA-826C-AB4397385791}"/>
              </a:ext>
            </a:extLst>
          </p:cNvPr>
          <p:cNvSpPr>
            <a:spLocks noGrp="1"/>
          </p:cNvSpPr>
          <p:nvPr>
            <p:ph type="title"/>
          </p:nvPr>
        </p:nvSpPr>
        <p:spPr/>
        <p:txBody>
          <a:bodyPr/>
          <a:lstStyle/>
          <a:p>
            <a:pPr algn="ctr"/>
            <a:r>
              <a:rPr lang="en-US" dirty="0"/>
              <a:t>David Ortega del Campo</a:t>
            </a:r>
          </a:p>
        </p:txBody>
      </p:sp>
      <p:sp>
        <p:nvSpPr>
          <p:cNvPr id="6" name="Content Placeholder 4">
            <a:extLst>
              <a:ext uri="{FF2B5EF4-FFF2-40B4-BE49-F238E27FC236}">
                <a16:creationId xmlns:a16="http://schemas.microsoft.com/office/drawing/2014/main" id="{6C42B095-67A1-4881-85D4-ED208785F9CF}"/>
              </a:ext>
            </a:extLst>
          </p:cNvPr>
          <p:cNvSpPr>
            <a:spLocks noGrp="1"/>
          </p:cNvSpPr>
          <p:nvPr>
            <p:ph idx="1"/>
          </p:nvPr>
        </p:nvSpPr>
        <p:spPr>
          <a:xfrm>
            <a:off x="1130270" y="1577340"/>
            <a:ext cx="5327680" cy="4469130"/>
          </a:xfrm>
        </p:spPr>
        <p:txBody>
          <a:bodyPr>
            <a:normAutofit/>
          </a:bodyPr>
          <a:lstStyle/>
          <a:p>
            <a:r>
              <a:rPr lang="en-US" sz="3200" dirty="0"/>
              <a:t>n. 1978, Madrid, España</a:t>
            </a:r>
          </a:p>
          <a:p>
            <a:r>
              <a:rPr lang="en-US" sz="3200" dirty="0" err="1"/>
              <a:t>Formación</a:t>
            </a:r>
            <a:r>
              <a:rPr lang="en-US" sz="3200" dirty="0"/>
              <a:t>: </a:t>
            </a:r>
            <a:r>
              <a:rPr lang="en-US" sz="3200" dirty="0" err="1"/>
              <a:t>Ingeniería</a:t>
            </a:r>
            <a:r>
              <a:rPr lang="en-US" sz="3200" dirty="0"/>
              <a:t> </a:t>
            </a:r>
            <a:r>
              <a:rPr lang="en-US" sz="3200" dirty="0" err="1"/>
              <a:t>Informática</a:t>
            </a:r>
            <a:r>
              <a:rPr lang="en-US" sz="3200" dirty="0"/>
              <a:t> y </a:t>
            </a:r>
            <a:r>
              <a:rPr lang="en-US" sz="3200" dirty="0" err="1"/>
              <a:t>Bellas</a:t>
            </a:r>
            <a:r>
              <a:rPr lang="en-US" sz="3200" dirty="0"/>
              <a:t> Artes</a:t>
            </a:r>
          </a:p>
          <a:p>
            <a:r>
              <a:rPr lang="en-US" sz="3200" dirty="0" err="1"/>
              <a:t>Estilos</a:t>
            </a:r>
            <a:r>
              <a:rPr lang="en-US" sz="3200" dirty="0"/>
              <a:t>: </a:t>
            </a:r>
            <a:r>
              <a:rPr lang="en-US" sz="3200" dirty="0" err="1"/>
              <a:t>arte</a:t>
            </a:r>
            <a:r>
              <a:rPr lang="en-US" sz="3200" dirty="0"/>
              <a:t> </a:t>
            </a:r>
            <a:r>
              <a:rPr lang="en-US" sz="3200" dirty="0" err="1"/>
              <a:t>feminista</a:t>
            </a:r>
            <a:r>
              <a:rPr lang="en-US" sz="3200" dirty="0"/>
              <a:t>; </a:t>
            </a:r>
            <a:r>
              <a:rPr lang="en-US" sz="3200" dirty="0" err="1"/>
              <a:t>grabado</a:t>
            </a:r>
            <a:r>
              <a:rPr lang="en-US" sz="3200" dirty="0"/>
              <a:t>; </a:t>
            </a:r>
            <a:r>
              <a:rPr lang="en-US" sz="3200" dirty="0" err="1"/>
              <a:t>estampa</a:t>
            </a:r>
            <a:r>
              <a:rPr lang="en-US" sz="3200" dirty="0"/>
              <a:t> digital</a:t>
            </a:r>
          </a:p>
        </p:txBody>
      </p:sp>
      <p:pic>
        <p:nvPicPr>
          <p:cNvPr id="1026" name="Picture 2" descr="Image result for david ortega del campo">
            <a:extLst>
              <a:ext uri="{FF2B5EF4-FFF2-40B4-BE49-F238E27FC236}">
                <a16:creationId xmlns:a16="http://schemas.microsoft.com/office/drawing/2014/main" id="{3E3E6B78-E74B-46D6-B018-A12A10C1E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220" y="1459230"/>
            <a:ext cx="3844056" cy="458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3727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702</TotalTime>
  <Words>538</Words>
  <Application>Microsoft Office PowerPoint</Application>
  <PresentationFormat>Widescreen</PresentationFormat>
  <Paragraphs>61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Gallery</vt:lpstr>
      <vt:lpstr>HACIENDO LO INVISIBLE, VISIBLE</vt:lpstr>
      <vt:lpstr>¿Que encontrastes en tu búsqueda?</vt:lpstr>
      <vt:lpstr>PowerPoint Presentation</vt:lpstr>
      <vt:lpstr>Diario de una Feminista (2019) por Vero McClain</vt:lpstr>
      <vt:lpstr>Vero McClain</vt:lpstr>
      <vt:lpstr>Home Sweet Home (2019),  por Vero McClain</vt:lpstr>
      <vt:lpstr>Isabel Oliver</vt:lpstr>
      <vt:lpstr>Cosmética</vt:lpstr>
      <vt:lpstr>David Ortega del Campo</vt:lpstr>
      <vt:lpstr>Suburbanas (2010), por David Ortega del Campo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HACIENDO LO INVISIBLE, VISIBLE</dc:title>
  <dc:creator>Cruz, Barbara</dc:creator>
  <cp:lastModifiedBy>Cruz, Barbara</cp:lastModifiedBy>
  <cp:revision>45</cp:revision>
  <dcterms:created xsi:type="dcterms:W3CDTF">2020-03-12T14:53:52Z</dcterms:created>
  <dcterms:modified xsi:type="dcterms:W3CDTF">2020-05-20T16:01:25Z</dcterms:modified>
</cp:coreProperties>
</file>