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71" r:id="rId5"/>
    <p:sldId id="272" r:id="rId6"/>
    <p:sldId id="256" r:id="rId7"/>
    <p:sldId id="266" r:id="rId8"/>
    <p:sldId id="281" r:id="rId9"/>
    <p:sldId id="274" r:id="rId10"/>
    <p:sldId id="261" r:id="rId11"/>
    <p:sldId id="278" r:id="rId12"/>
    <p:sldId id="277" r:id="rId13"/>
    <p:sldId id="257" r:id="rId14"/>
    <p:sldId id="282" r:id="rId15"/>
    <p:sldId id="275" r:id="rId16"/>
    <p:sldId id="280" r:id="rId17"/>
    <p:sldId id="273" r:id="rId18"/>
    <p:sldId id="270" r:id="rId19"/>
    <p:sldId id="269" r:id="rId20"/>
    <p:sldId id="2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6" autoAdjust="0"/>
    <p:restoredTop sz="82042" autoAdjust="0"/>
  </p:normalViewPr>
  <p:slideViewPr>
    <p:cSldViewPr snapToGrid="0" showGuides="1">
      <p:cViewPr varScale="1">
        <p:scale>
          <a:sx n="145" d="100"/>
          <a:sy n="145" d="100"/>
        </p:scale>
        <p:origin x="184" y="480"/>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9/10/18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9/10/18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lpais.com/cultura/2012/06/04/actualidad/1338826879_576880.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kratsman.people.i.met/?fref=t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a:t>
            </a:r>
            <a:r>
              <a:rPr lang="en-US" sz="1200" b="0" i="1" kern="1200" dirty="0">
                <a:solidFill>
                  <a:schemeClr val="tx1"/>
                </a:solidFill>
                <a:effectLst/>
                <a:latin typeface="+mn-lt"/>
                <a:ea typeface="+mn-ea"/>
                <a:cs typeface="+mn-cs"/>
              </a:rPr>
              <a:t>The</a:t>
            </a:r>
            <a:r>
              <a:rPr lang="en-US" sz="1200" b="0" i="1" kern="1200" baseline="0" dirty="0">
                <a:solidFill>
                  <a:schemeClr val="tx1"/>
                </a:solidFill>
                <a:effectLst/>
                <a:latin typeface="+mn-lt"/>
                <a:ea typeface="+mn-ea"/>
                <a:cs typeface="+mn-cs"/>
              </a:rPr>
              <a:t> Archive </a:t>
            </a:r>
            <a:r>
              <a:rPr lang="en-US" sz="1200" b="0" i="0" kern="1200" baseline="0" dirty="0">
                <a:solidFill>
                  <a:schemeClr val="tx1"/>
                </a:solidFill>
                <a:effectLst/>
                <a:latin typeface="+mn-lt"/>
                <a:ea typeface="+mn-ea"/>
                <a:cs typeface="+mn-cs"/>
              </a:rPr>
              <a:t>(1985) </a:t>
            </a:r>
            <a:r>
              <a:rPr lang="en-US" sz="1200" b="0" i="0" kern="1200" dirty="0">
                <a:solidFill>
                  <a:schemeClr val="tx1"/>
                </a:solidFill>
                <a:effectLst/>
                <a:latin typeface="+mn-lt"/>
                <a:ea typeface="+mn-ea"/>
                <a:cs typeface="+mn-cs"/>
              </a:rPr>
              <a:t> by Miki Kratsman.</a:t>
            </a:r>
            <a:endParaRPr lang="en-US" dirty="0"/>
          </a:p>
          <a:p>
            <a:r>
              <a:rPr lang="en-US" dirty="0"/>
              <a:t>Source:  https://elpais.com/cultura/2012/06/04/actualidad/1338826879_576880.html</a:t>
            </a:r>
          </a:p>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3694737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https://www.artsy.net/artwork/miki-kratsman-gaza-2001-from-people-i-met-project-as-part-of-robert-gardner-fellow</a:t>
            </a:r>
          </a:p>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11</a:t>
            </a:fld>
            <a:endParaRPr lang="en-US"/>
          </a:p>
        </p:txBody>
      </p:sp>
    </p:spTree>
    <p:extLst>
      <p:ext uri="{BB962C8B-B14F-4D97-AF65-F5344CB8AC3E}">
        <p14:creationId xmlns:p14="http://schemas.microsoft.com/office/powerpoint/2010/main" val="3333993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Source: http://www.chelouchegallery.com/artistWorks.php?id=49 </a:t>
            </a:r>
          </a:p>
          <a:p>
            <a:r>
              <a:rPr lang="en-US" sz="1200" b="0" i="0" kern="1200" dirty="0">
                <a:solidFill>
                  <a:schemeClr val="tx1"/>
                </a:solidFill>
                <a:effectLst/>
                <a:latin typeface="+mn-lt"/>
                <a:ea typeface="+mn-ea"/>
                <a:cs typeface="+mn-cs"/>
              </a:rPr>
              <a:t>The Bedouin Visual Archive Project is aiming to use narrative and visual literacy to raise awareness to the rights violations of the Bedouin and give voice to their silenced histories and claims on the land. The Archive is an ambitious step in the Negev Coexistence Forum (NCF) Human Rights Campaign. The archive platform will be trilingual and one of a kind in terms of its contribution to activism, research, the art world and policymaking. The aim is to produce a comprehensive and user-friendly database of photographs, maps and stories that make public a history of the region that respects the experience of its Bedouin inhabitants. The Bedouin communities living in the Negev-</a:t>
            </a:r>
            <a:r>
              <a:rPr lang="en-US" sz="1200" b="0" i="0" kern="1200" dirty="0" err="1">
                <a:solidFill>
                  <a:schemeClr val="tx1"/>
                </a:solidFill>
                <a:effectLst/>
                <a:latin typeface="+mn-lt"/>
                <a:ea typeface="+mn-ea"/>
                <a:cs typeface="+mn-cs"/>
              </a:rPr>
              <a:t>Naqab</a:t>
            </a:r>
            <a:r>
              <a:rPr lang="en-US" sz="1200" b="0" i="0" kern="1200" dirty="0">
                <a:solidFill>
                  <a:schemeClr val="tx1"/>
                </a:solidFill>
                <a:effectLst/>
                <a:latin typeface="+mn-lt"/>
                <a:ea typeface="+mn-ea"/>
                <a:cs typeface="+mn-cs"/>
              </a:rPr>
              <a:t> today have a long and complex relationship with the region. They are formally Israeli citizens and many are a part of the broader Palestinian Arab minority who stayed within Green Line Israel after the establishment of the state in 1948.  It is important to note, however, that although Palestinians and Bedouins share an ancestry, not all Bedouins consider themselves Palestinians.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There are roughly 240,000 Bedouins living in the </a:t>
            </a:r>
            <a:r>
              <a:rPr lang="en-US" sz="1200" b="0" i="0" kern="1200" dirty="0" err="1">
                <a:solidFill>
                  <a:schemeClr val="tx1"/>
                </a:solidFill>
                <a:effectLst/>
                <a:latin typeface="+mn-lt"/>
                <a:ea typeface="+mn-ea"/>
                <a:cs typeface="+mn-cs"/>
              </a:rPr>
              <a:t>Naqab</a:t>
            </a:r>
            <a:r>
              <a:rPr lang="en-US" sz="1200" b="0" i="0" kern="1200" dirty="0">
                <a:solidFill>
                  <a:schemeClr val="tx1"/>
                </a:solidFill>
                <a:effectLst/>
                <a:latin typeface="+mn-lt"/>
                <a:ea typeface="+mn-ea"/>
                <a:cs typeface="+mn-cs"/>
              </a:rPr>
              <a:t>-Negev region of what is today southern Israel; 60% of </a:t>
            </a:r>
            <a:r>
              <a:rPr lang="en-US" sz="1200" b="0" i="0" kern="1200" dirty="0" err="1">
                <a:solidFill>
                  <a:schemeClr val="tx1"/>
                </a:solidFill>
                <a:effectLst/>
                <a:latin typeface="+mn-lt"/>
                <a:ea typeface="+mn-ea"/>
                <a:cs typeface="+mn-cs"/>
              </a:rPr>
              <a:t>Naqab</a:t>
            </a:r>
            <a:r>
              <a:rPr lang="en-US" sz="1200" b="0" i="0" kern="1200" dirty="0">
                <a:solidFill>
                  <a:schemeClr val="tx1"/>
                </a:solidFill>
                <a:effectLst/>
                <a:latin typeface="+mn-lt"/>
                <a:ea typeface="+mn-ea"/>
                <a:cs typeface="+mn-cs"/>
              </a:rPr>
              <a:t>-Negev Bedouin live in six state-designed towns and one city, while the rest live in 11 recognized villages and 35 unrecognized villages. The communities living in the unrecognized villages are resisting this state-sponsored policy of house demolition, forced relocation and land expropriation. </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12</a:t>
            </a:fld>
            <a:endParaRPr lang="en-US"/>
          </a:p>
        </p:txBody>
      </p:sp>
    </p:spTree>
    <p:extLst>
      <p:ext uri="{BB962C8B-B14F-4D97-AF65-F5344CB8AC3E}">
        <p14:creationId xmlns:p14="http://schemas.microsoft.com/office/powerpoint/2010/main" val="3985227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http://artis.art/grantees/miki-kratsman-people-i-met/</a:t>
            </a:r>
          </a:p>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13</a:t>
            </a:fld>
            <a:endParaRPr lang="en-US"/>
          </a:p>
        </p:txBody>
      </p:sp>
    </p:spTree>
    <p:extLst>
      <p:ext uri="{BB962C8B-B14F-4D97-AF65-F5344CB8AC3E}">
        <p14:creationId xmlns:p14="http://schemas.microsoft.com/office/powerpoint/2010/main" val="3441531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https://mavcor.yale.edu/mavcor-journal/miki-kratsman-diptych-from-the-resolution-of-the-suspect .</a:t>
            </a:r>
          </a:p>
          <a:p>
            <a:r>
              <a:rPr lang="en-US" sz="1200" b="0" i="0" kern="1200" dirty="0">
                <a:solidFill>
                  <a:schemeClr val="tx1"/>
                </a:solidFill>
                <a:effectLst/>
                <a:latin typeface="+mn-lt"/>
                <a:ea typeface="+mn-ea"/>
                <a:cs typeface="+mn-cs"/>
              </a:rPr>
              <a:t>Diptych</a:t>
            </a:r>
            <a:r>
              <a:rPr lang="en-US" sz="1200" b="0" i="0" kern="1200">
                <a:solidFill>
                  <a:schemeClr val="tx1"/>
                </a:solidFill>
                <a:effectLst/>
                <a:latin typeface="+mn-lt"/>
                <a:ea typeface="+mn-ea"/>
                <a:cs typeface="+mn-cs"/>
              </a:rPr>
              <a:t>:  </a:t>
            </a:r>
            <a:r>
              <a:rPr lang="en-US" sz="1200" kern="1200">
                <a:solidFill>
                  <a:schemeClr val="tx1"/>
                </a:solidFill>
                <a:effectLst/>
                <a:latin typeface="+mn-lt"/>
                <a:ea typeface="+mn-ea"/>
                <a:cs typeface="+mn-cs"/>
              </a:rPr>
              <a:t>a </a:t>
            </a:r>
            <a:r>
              <a:rPr lang="en-US" sz="1200" kern="1200" dirty="0">
                <a:solidFill>
                  <a:schemeClr val="tx1"/>
                </a:solidFill>
                <a:effectLst/>
                <a:latin typeface="+mn-lt"/>
                <a:ea typeface="+mn-ea"/>
                <a:cs typeface="+mn-cs"/>
              </a:rPr>
              <a:t>two-part </a:t>
            </a:r>
            <a:r>
              <a:rPr lang="en-US" sz="1200" kern="1200">
                <a:solidFill>
                  <a:schemeClr val="tx1"/>
                </a:solidFill>
                <a:effectLst/>
                <a:latin typeface="+mn-lt"/>
                <a:ea typeface="+mn-ea"/>
                <a:cs typeface="+mn-cs"/>
              </a:rPr>
              <a:t>art work; can </a:t>
            </a:r>
            <a:r>
              <a:rPr lang="en-US" sz="1200" kern="1200" dirty="0">
                <a:solidFill>
                  <a:schemeClr val="tx1"/>
                </a:solidFill>
                <a:effectLst/>
                <a:latin typeface="+mn-lt"/>
                <a:ea typeface="+mn-ea"/>
                <a:cs typeface="+mn-cs"/>
              </a:rPr>
              <a:t>be painting, photography, drawing, etc.</a:t>
            </a:r>
          </a:p>
          <a:p>
            <a:r>
              <a:rPr lang="en-US" sz="1200" b="0" i="0" kern="1200" dirty="0">
                <a:solidFill>
                  <a:schemeClr val="tx1"/>
                </a:solidFill>
                <a:effectLst/>
                <a:latin typeface="+mn-lt"/>
                <a:ea typeface="+mn-ea"/>
                <a:cs typeface="+mn-cs"/>
              </a:rPr>
              <a:t>In this work,</a:t>
            </a:r>
            <a:r>
              <a:rPr lang="en-US" sz="1200" b="0" i="0" kern="1200" baseline="0" dirty="0">
                <a:solidFill>
                  <a:schemeClr val="tx1"/>
                </a:solidFill>
                <a:effectLst/>
                <a:latin typeface="+mn-lt"/>
                <a:ea typeface="+mn-ea"/>
                <a:cs typeface="+mn-cs"/>
              </a:rPr>
              <a:t> Kratsman </a:t>
            </a:r>
            <a:r>
              <a:rPr lang="en-US" sz="1200" b="0" i="0" kern="1200" dirty="0">
                <a:solidFill>
                  <a:schemeClr val="tx1"/>
                </a:solidFill>
                <a:effectLst/>
                <a:latin typeface="+mn-lt"/>
                <a:ea typeface="+mn-ea"/>
                <a:cs typeface="+mn-cs"/>
              </a:rPr>
              <a:t>takes inspiration from Francois Aubert's photograph of the shirt of Maximilian, ruler of Mexico, just after his execution in 1867 (right-hand side); on</a:t>
            </a:r>
            <a:r>
              <a:rPr lang="en-US" sz="1200" b="0" i="0" kern="1200" baseline="0" dirty="0">
                <a:solidFill>
                  <a:schemeClr val="tx1"/>
                </a:solidFill>
                <a:effectLst/>
                <a:latin typeface="+mn-lt"/>
                <a:ea typeface="+mn-ea"/>
                <a:cs typeface="+mn-cs"/>
              </a:rPr>
              <a:t> the left-hand side is </a:t>
            </a:r>
            <a:r>
              <a:rPr lang="en-US" sz="1200" b="0" i="0" kern="1200" dirty="0">
                <a:solidFill>
                  <a:schemeClr val="tx1"/>
                </a:solidFill>
                <a:effectLst/>
                <a:latin typeface="+mn-lt"/>
                <a:ea typeface="+mn-ea"/>
                <a:cs typeface="+mn-cs"/>
              </a:rPr>
              <a:t> the last piece of clothing worn by an unnamed Palestinian before he was killed. </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14</a:t>
            </a:fld>
            <a:endParaRPr lang="en-US"/>
          </a:p>
        </p:txBody>
      </p:sp>
    </p:spTree>
    <p:extLst>
      <p:ext uri="{BB962C8B-B14F-4D97-AF65-F5344CB8AC3E}">
        <p14:creationId xmlns:p14="http://schemas.microsoft.com/office/powerpoint/2010/main" val="947493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For his work,</a:t>
            </a:r>
            <a:r>
              <a:rPr lang="en-US" sz="1300" baseline="0" dirty="0"/>
              <a:t> Kratsman has received two prestigious awards.</a:t>
            </a:r>
          </a:p>
          <a:p>
            <a:endParaRPr lang="en-US" sz="1300" dirty="0"/>
          </a:p>
          <a:p>
            <a:r>
              <a:rPr lang="en-US" sz="1300" dirty="0"/>
              <a:t>Source: https://www.peabody.harvard.edu/Gardner%20fellowship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i="0" kern="1200" dirty="0">
                <a:solidFill>
                  <a:schemeClr val="tx1"/>
                </a:solidFill>
                <a:effectLst/>
                <a:latin typeface="+mn-lt"/>
                <a:ea typeface="+mn-ea"/>
                <a:cs typeface="+mn-cs"/>
              </a:rPr>
              <a:t>Named after documentary filmmaker  Robert Gardner,</a:t>
            </a:r>
            <a:r>
              <a:rPr lang="en-US" sz="1300" b="0" i="0" kern="1200" baseline="0" dirty="0">
                <a:solidFill>
                  <a:schemeClr val="tx1"/>
                </a:solidFill>
                <a:effectLst/>
                <a:latin typeface="+mn-lt"/>
                <a:ea typeface="+mn-ea"/>
                <a:cs typeface="+mn-cs"/>
              </a:rPr>
              <a:t> t</a:t>
            </a:r>
            <a:r>
              <a:rPr lang="en-US" sz="1300" b="0" i="0" kern="1200" dirty="0">
                <a:solidFill>
                  <a:schemeClr val="tx1"/>
                </a:solidFill>
                <a:effectLst/>
                <a:latin typeface="+mn-lt"/>
                <a:ea typeface="+mn-ea"/>
                <a:cs typeface="+mn-cs"/>
              </a:rPr>
              <a:t>he Robert Gardner Fellowship in Photography funds an “established practitioner of the photographic arts to create and subsequently publish through the Peabody Museum a major book of photographs on the human condition anywhere in the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i="0" kern="1200" dirty="0">
                <a:solidFill>
                  <a:schemeClr val="tx1"/>
                </a:solidFill>
                <a:effectLst/>
                <a:latin typeface="+mn-lt"/>
                <a:ea typeface="+mn-ea"/>
                <a:cs typeface="+mn-cs"/>
              </a:rPr>
              <a:t>Source: http://en.emetprize.org/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Emet Prize for Art, Science and Culture is awarded annually for excellence in academic and professional achievements that have far-reaching influence and make a significant contribution to society.</a:t>
            </a:r>
            <a:r>
              <a:rPr lang="en-US" sz="1200" b="0" i="0" u="none" strike="noStrike" kern="1200" baseline="30000" dirty="0">
                <a:solidFill>
                  <a:schemeClr val="tx1"/>
                </a:solidFill>
                <a:effectLst/>
                <a:latin typeface="+mn-lt"/>
                <a:ea typeface="+mn-ea"/>
                <a:cs typeface="+mn-cs"/>
              </a:rPr>
              <a:t> </a:t>
            </a:r>
            <a:r>
              <a:rPr lang="en-US" sz="1200" b="0" i="0" u="none" strike="noStrike" kern="1200" baseline="0" dirty="0">
                <a:solidFill>
                  <a:schemeClr val="tx1"/>
                </a:solidFill>
                <a:effectLst/>
                <a:latin typeface="+mn-lt"/>
                <a:ea typeface="+mn-ea"/>
                <a:cs typeface="+mn-cs"/>
              </a:rPr>
              <a:t> According to </a:t>
            </a:r>
            <a:r>
              <a:rPr lang="en-US" sz="1200" b="0" i="0" kern="1200" dirty="0">
                <a:solidFill>
                  <a:schemeClr val="tx1"/>
                </a:solidFill>
                <a:effectLst/>
                <a:latin typeface="+mn-lt"/>
                <a:ea typeface="+mn-ea"/>
                <a:cs typeface="+mn-cs"/>
              </a:rPr>
              <a:t>Alberto </a:t>
            </a:r>
            <a:r>
              <a:rPr lang="en-US" sz="1200" b="0" i="0" kern="1200" dirty="0" err="1">
                <a:solidFill>
                  <a:schemeClr val="tx1"/>
                </a:solidFill>
                <a:effectLst/>
                <a:latin typeface="+mn-lt"/>
                <a:ea typeface="+mn-ea"/>
                <a:cs typeface="+mn-cs"/>
              </a:rPr>
              <a:t>Moscona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Nissim</a:t>
            </a:r>
            <a:r>
              <a:rPr lang="en-US" sz="1200" b="0" i="0" u="none" strike="noStrike"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intention of the A.M.N. Foundation, through the award of the EMET Prizes, is to acknowledge those who view excellence as a way of life and the fulfillment of human potential as essential to creating a better world for future generations..”</a:t>
            </a:r>
            <a:endParaRPr lang="en-US" sz="1300" dirty="0"/>
          </a:p>
        </p:txBody>
      </p:sp>
      <p:sp>
        <p:nvSpPr>
          <p:cNvPr id="4" name="Slide Number Placeholder 3"/>
          <p:cNvSpPr>
            <a:spLocks noGrp="1"/>
          </p:cNvSpPr>
          <p:nvPr>
            <p:ph type="sldNum" sz="quarter" idx="10"/>
          </p:nvPr>
        </p:nvSpPr>
        <p:spPr/>
        <p:txBody>
          <a:bodyPr/>
          <a:lstStyle/>
          <a:p>
            <a:fld id="{0A3C37BE-C303-496D-B5CD-85F2937540FC}" type="slidenum">
              <a:rPr lang="en-US" smtClean="0"/>
              <a:t>15</a:t>
            </a:fld>
            <a:endParaRPr lang="en-US"/>
          </a:p>
        </p:txBody>
      </p:sp>
    </p:spTree>
    <p:extLst>
      <p:ext uri="{BB962C8B-B14F-4D97-AF65-F5344CB8AC3E}">
        <p14:creationId xmlns:p14="http://schemas.microsoft.com/office/powerpoint/2010/main" val="415711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http://www.breakingthesilence.org.il/about/organization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Kratsman is the chairman of  Breaking the Silence, a nonprofit organization made up of Israeli military veterans opposed to the occupied territories.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Ask students:  </a:t>
            </a:r>
            <a:r>
              <a:rPr lang="en-US" sz="1200" kern="1200" dirty="0">
                <a:solidFill>
                  <a:schemeClr val="tx1"/>
                </a:solidFill>
                <a:effectLst/>
                <a:latin typeface="+mn-lt"/>
                <a:ea typeface="+mn-ea"/>
                <a:cs typeface="+mn-cs"/>
              </a:rPr>
              <a:t>”Why do you think an Israeli Jew is speaking out against the Israeli government?” Probe</a:t>
            </a:r>
            <a:r>
              <a:rPr lang="en-US" sz="1200" kern="1200" baseline="0" dirty="0">
                <a:solidFill>
                  <a:schemeClr val="tx1"/>
                </a:solidFill>
                <a:effectLst/>
                <a:latin typeface="+mn-lt"/>
                <a:ea typeface="+mn-ea"/>
                <a:cs typeface="+mn-cs"/>
              </a:rPr>
              <a:t> further by asking: </a:t>
            </a:r>
            <a:r>
              <a:rPr lang="en-US" sz="1200" kern="1200" dirty="0">
                <a:solidFill>
                  <a:schemeClr val="tx1"/>
                </a:solidFill>
                <a:effectLst/>
                <a:latin typeface="+mn-lt"/>
                <a:ea typeface="+mn-ea"/>
                <a:cs typeface="+mn-cs"/>
              </a:rPr>
              <a:t>“Why might this be considered controversial?” </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16</a:t>
            </a:fld>
            <a:endParaRPr lang="en-US"/>
          </a:p>
        </p:txBody>
      </p:sp>
    </p:spTree>
    <p:extLst>
      <p:ext uri="{BB962C8B-B14F-4D97-AF65-F5344CB8AC3E}">
        <p14:creationId xmlns:p14="http://schemas.microsoft.com/office/powerpoint/2010/main" val="1265316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Have</a:t>
            </a:r>
            <a:r>
              <a:rPr lang="en-US" sz="1300" baseline="0" dirty="0"/>
              <a:t> a volunteer to read the quote by Kratsman.  If necessary, define the term “boycott.”</a:t>
            </a:r>
          </a:p>
          <a:p>
            <a:endParaRPr lang="en-US" sz="1300" baseline="0" dirty="0"/>
          </a:p>
          <a:p>
            <a:r>
              <a:rPr lang="en-US" sz="1300" baseline="0" dirty="0"/>
              <a:t>Ask students to offer a possible explanation of </a:t>
            </a:r>
            <a:r>
              <a:rPr lang="en-US" sz="1300" baseline="0" dirty="0" err="1"/>
              <a:t>Kratsman’s</a:t>
            </a:r>
            <a:r>
              <a:rPr lang="en-US" sz="1300" baseline="0" dirty="0"/>
              <a:t> divided loyalties.</a:t>
            </a:r>
          </a:p>
          <a:p>
            <a:endParaRPr lang="en-US" sz="1300" dirty="0"/>
          </a:p>
          <a:p>
            <a:r>
              <a:rPr lang="en-US" sz="1300" dirty="0"/>
              <a:t>Background  info on Israeli settlements: https://www.npr.org/sections/parallels/2016/12/29/507377617/seven-things-to-know-about-israeli-settlements</a:t>
            </a:r>
          </a:p>
          <a:p>
            <a:endParaRPr lang="en-US" sz="1300" dirty="0"/>
          </a:p>
        </p:txBody>
      </p:sp>
      <p:sp>
        <p:nvSpPr>
          <p:cNvPr id="4" name="Slide Number Placeholder 3"/>
          <p:cNvSpPr>
            <a:spLocks noGrp="1"/>
          </p:cNvSpPr>
          <p:nvPr>
            <p:ph type="sldNum" sz="quarter" idx="10"/>
          </p:nvPr>
        </p:nvSpPr>
        <p:spPr/>
        <p:txBody>
          <a:bodyPr/>
          <a:lstStyle/>
          <a:p>
            <a:fld id="{0A3C37BE-C303-496D-B5CD-85F2937540FC}" type="slidenum">
              <a:rPr lang="en-US" smtClean="0"/>
              <a:t>17</a:t>
            </a:fld>
            <a:endParaRPr lang="en-US"/>
          </a:p>
        </p:txBody>
      </p:sp>
    </p:spTree>
    <p:extLst>
      <p:ext uri="{BB962C8B-B14F-4D97-AF65-F5344CB8AC3E}">
        <p14:creationId xmlns:p14="http://schemas.microsoft.com/office/powerpoint/2010/main" val="2985432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Quote source: </a:t>
            </a:r>
            <a:r>
              <a:rPr lang="en-US" sz="1200" kern="1200" dirty="0" err="1">
                <a:solidFill>
                  <a:schemeClr val="tx1"/>
                </a:solidFill>
                <a:effectLst/>
                <a:latin typeface="+mn-lt"/>
                <a:ea typeface="+mn-ea"/>
                <a:cs typeface="+mn-cs"/>
              </a:rPr>
              <a:t>Fernández</a:t>
            </a:r>
            <a:r>
              <a:rPr lang="en-US" sz="1200" kern="1200" dirty="0">
                <a:solidFill>
                  <a:schemeClr val="tx1"/>
                </a:solidFill>
                <a:effectLst/>
                <a:latin typeface="+mn-lt"/>
                <a:ea typeface="+mn-ea"/>
                <a:cs typeface="+mn-cs"/>
              </a:rPr>
              <a:t>-Santos, E. (2012). Anxiety, photo by photo. </a:t>
            </a:r>
            <a:r>
              <a:rPr lang="en-US" sz="1200" i="1" kern="1200" dirty="0">
                <a:solidFill>
                  <a:schemeClr val="tx1"/>
                </a:solidFill>
                <a:effectLst/>
                <a:latin typeface="+mn-lt"/>
                <a:ea typeface="+mn-ea"/>
                <a:cs typeface="+mn-cs"/>
              </a:rPr>
              <a:t>El País. </a:t>
            </a:r>
            <a:r>
              <a:rPr lang="en-US" sz="1200" kern="1200" dirty="0">
                <a:solidFill>
                  <a:schemeClr val="tx1"/>
                </a:solidFill>
                <a:effectLst/>
                <a:latin typeface="+mn-lt"/>
                <a:ea typeface="+mn-ea"/>
                <a:cs typeface="+mn-cs"/>
              </a:rPr>
              <a:t>Retrieved from: </a:t>
            </a:r>
            <a:r>
              <a:rPr lang="en-US" sz="1200" u="sng" kern="1200" dirty="0">
                <a:solidFill>
                  <a:schemeClr val="tx1"/>
                </a:solidFill>
                <a:effectLst/>
                <a:latin typeface="+mn-lt"/>
                <a:ea typeface="+mn-ea"/>
                <a:cs typeface="+mn-cs"/>
                <a:hlinkClick r:id="rId3"/>
              </a:rPr>
              <a:t>https://elpais.com/cultura/2012/06/04/actualidad/1338826879_576880.html</a:t>
            </a:r>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Image source: </a:t>
            </a:r>
            <a:r>
              <a:rPr lang="en-US" sz="1200" u="sng" kern="1200" dirty="0">
                <a:solidFill>
                  <a:schemeClr val="tx1"/>
                </a:solidFill>
                <a:effectLst/>
                <a:latin typeface="+mn-lt"/>
                <a:ea typeface="+mn-ea"/>
                <a:cs typeface="+mn-cs"/>
              </a:rPr>
              <a:t>http://www.chelouchegallery.com/newsItem.php?id=510</a:t>
            </a:r>
            <a:endParaRPr lang="en-US" sz="120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Why do you think it was important for Kratsman to share all 4,000 images rather than a selection from his collection?</a:t>
            </a:r>
          </a:p>
        </p:txBody>
      </p:sp>
      <p:sp>
        <p:nvSpPr>
          <p:cNvPr id="4" name="Slide Number Placeholder 3"/>
          <p:cNvSpPr>
            <a:spLocks noGrp="1"/>
          </p:cNvSpPr>
          <p:nvPr>
            <p:ph type="sldNum" sz="quarter" idx="10"/>
          </p:nvPr>
        </p:nvSpPr>
        <p:spPr/>
        <p:txBody>
          <a:bodyPr/>
          <a:lstStyle/>
          <a:p>
            <a:fld id="{0A3C37BE-C303-496D-B5CD-85F2937540FC}" type="slidenum">
              <a:rPr lang="en-US" smtClean="0"/>
              <a:t>2</a:t>
            </a:fld>
            <a:endParaRPr lang="en-US"/>
          </a:p>
        </p:txBody>
      </p:sp>
    </p:spTree>
    <p:extLst>
      <p:ext uri="{BB962C8B-B14F-4D97-AF65-F5344CB8AC3E}">
        <p14:creationId xmlns:p14="http://schemas.microsoft.com/office/powerpoint/2010/main" val="367463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latin typeface="Arial" pitchFamily="34" charset="0"/>
                <a:cs typeface="Arial" pitchFamily="34" charset="0"/>
              </a:rPr>
              <a:t>Image source: http://www.nenjp.org/calendar/2016/5/3/talk-booksigning-the-israeli-palestinian-conflict-work-in-progress-cambridge-ma</a:t>
            </a:r>
          </a:p>
          <a:p>
            <a:endParaRPr lang="en-US"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t>3</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a:t>
            </a:r>
            <a:r>
              <a:rPr lang="he-IL" dirty="0"/>
              <a:t>פרס א.מ.ת (אתר פרס א.מ.ת</a:t>
            </a:r>
            <a:r>
              <a:rPr lang="en-US" dirty="0"/>
              <a:t>Source:</a:t>
            </a:r>
            <a:r>
              <a:rPr lang="en-US" baseline="0" dirty="0"/>
              <a:t> </a:t>
            </a:r>
            <a:r>
              <a:rPr lang="en-US" dirty="0"/>
              <a:t>CC BY-SA 3.0 (https://creativecommons.org/licenses/by-sa/3.0), via Wikimedia Commons </a:t>
            </a:r>
          </a:p>
        </p:txBody>
      </p:sp>
      <p:sp>
        <p:nvSpPr>
          <p:cNvPr id="4" name="Slide Number Placeholder 3"/>
          <p:cNvSpPr>
            <a:spLocks noGrp="1"/>
          </p:cNvSpPr>
          <p:nvPr>
            <p:ph type="sldNum" sz="quarter" idx="10"/>
          </p:nvPr>
        </p:nvSpPr>
        <p:spPr/>
        <p:txBody>
          <a:bodyPr/>
          <a:lstStyle/>
          <a:p>
            <a:fld id="{0A3C37BE-C303-496D-B5CD-85F2937540FC}" type="slidenum">
              <a:rPr lang="en-US" smtClean="0"/>
              <a:t>4</a:t>
            </a:fld>
            <a:endParaRPr lang="en-US"/>
          </a:p>
        </p:txBody>
      </p:sp>
    </p:spTree>
    <p:extLst>
      <p:ext uri="{BB962C8B-B14F-4D97-AF65-F5344CB8AC3E}">
        <p14:creationId xmlns:p14="http://schemas.microsoft.com/office/powerpoint/2010/main" val="3088743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 source: http://www.pbs.org/frontlineworld/stories/palestine503/additional.html </a:t>
            </a:r>
          </a:p>
          <a:p>
            <a:endParaRPr lang="en-US" dirty="0"/>
          </a:p>
          <a:p>
            <a:r>
              <a:rPr lang="en-US" dirty="0"/>
              <a:t>Explain</a:t>
            </a:r>
            <a:r>
              <a:rPr lang="en-US" baseline="0" dirty="0"/>
              <a:t> that the vast majority of </a:t>
            </a:r>
            <a:r>
              <a:rPr lang="en-US" baseline="0" dirty="0" err="1"/>
              <a:t>Kratsman’s</a:t>
            </a:r>
            <a:r>
              <a:rPr lang="en-US" baseline="0" dirty="0"/>
              <a:t> work is done in the area known as the Occupied Territories.</a:t>
            </a:r>
          </a:p>
          <a:p>
            <a:endParaRPr lang="en-US" baseline="0" dirty="0"/>
          </a:p>
          <a:p>
            <a:r>
              <a:rPr lang="en-US" sz="1200" b="0" i="0" kern="1200" dirty="0">
                <a:solidFill>
                  <a:schemeClr val="tx1"/>
                </a:solidFill>
                <a:effectLst/>
                <a:latin typeface="+mn-lt"/>
                <a:ea typeface="+mn-ea"/>
                <a:cs typeface="+mn-cs"/>
              </a:rPr>
              <a:t>Both Jews and Arabs consider the land between the Jordan River and the Mediterranean and Egypt to the south as part of their holy homeland. The area has seen mass migrations of people and decades of violent conflict.  </a:t>
            </a:r>
          </a:p>
          <a:p>
            <a:r>
              <a:rPr lang="en-US" sz="1200" b="0" i="0" kern="1200" dirty="0">
                <a:solidFill>
                  <a:schemeClr val="tx1"/>
                </a:solidFill>
                <a:effectLst/>
                <a:latin typeface="+mn-lt"/>
                <a:ea typeface="+mn-ea"/>
                <a:cs typeface="+mn-cs"/>
              </a:rPr>
              <a:t>In 1967, as Arab threats against Israel mounted, Israel launched a preemptive war against its Arab neighbors. In what is known as the Six-Day War, Israel took control of the Gaza Strip, the Sinai Peninsula, the West Bank, the Golan Heights and East Jerusalem.</a:t>
            </a:r>
            <a:endParaRPr lang="en-US" dirty="0"/>
          </a:p>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5</a:t>
            </a:fld>
            <a:endParaRPr lang="en-US"/>
          </a:p>
        </p:txBody>
      </p:sp>
    </p:spTree>
    <p:extLst>
      <p:ext uri="{BB962C8B-B14F-4D97-AF65-F5344CB8AC3E}">
        <p14:creationId xmlns:p14="http://schemas.microsoft.com/office/powerpoint/2010/main" val="3810151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Miki </a:t>
            </a:r>
            <a:r>
              <a:rPr lang="en-US" sz="1200" b="0" i="0" kern="1200" dirty="0" err="1">
                <a:solidFill>
                  <a:schemeClr val="tx1"/>
                </a:solidFill>
                <a:effectLst/>
                <a:latin typeface="+mn-lt"/>
                <a:ea typeface="+mn-ea"/>
                <a:cs typeface="+mn-cs"/>
              </a:rPr>
              <a:t>Kratsman’s</a:t>
            </a:r>
            <a:r>
              <a:rPr lang="en-US" sz="1200" b="0" i="0" kern="1200" dirty="0">
                <a:solidFill>
                  <a:schemeClr val="tx1"/>
                </a:solidFill>
                <a:effectLst/>
                <a:latin typeface="+mn-lt"/>
                <a:ea typeface="+mn-ea"/>
                <a:cs typeface="+mn-cs"/>
              </a:rPr>
              <a:t> photo ‘Abu Dis 2003’ shows a Palestinian woman walking along the separation barrier in east Jerusalem.</a:t>
            </a:r>
          </a:p>
          <a:p>
            <a:r>
              <a:rPr lang="en-US" i="0" dirty="0"/>
              <a:t>Source: https://www.jpost.com/Jerusalem-Report/Out-of-focus-497696 </a:t>
            </a:r>
          </a:p>
          <a:p>
            <a:endParaRPr lang="en-US" i="0" dirty="0"/>
          </a:p>
          <a:p>
            <a:r>
              <a:rPr lang="en-US" i="0" dirty="0"/>
              <a:t>Kratsman has said: </a:t>
            </a:r>
            <a:r>
              <a:rPr lang="en-US" sz="1200" b="0" i="0" kern="1200" dirty="0">
                <a:solidFill>
                  <a:schemeClr val="tx1"/>
                </a:solidFill>
                <a:effectLst/>
                <a:latin typeface="+mn-lt"/>
                <a:ea typeface="+mn-ea"/>
                <a:cs typeface="+mn-cs"/>
              </a:rPr>
              <a:t>“The catastrophe is the daily life for Palestinians, not a specific event.”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Background: the Israeli West Bank Barrier is a wall that separates</a:t>
            </a:r>
            <a:r>
              <a:rPr lang="en-US" sz="1200" b="0" i="0" kern="1200" baseline="0" dirty="0">
                <a:solidFill>
                  <a:schemeClr val="tx1"/>
                </a:solidFill>
                <a:effectLst/>
                <a:latin typeface="+mn-lt"/>
                <a:ea typeface="+mn-ea"/>
                <a:cs typeface="+mn-cs"/>
              </a:rPr>
              <a:t> the West Bank and East Jerusalem.</a:t>
            </a:r>
            <a:r>
              <a:rPr lang="en-US" sz="1200" b="0" i="0" kern="1200" dirty="0">
                <a:solidFill>
                  <a:schemeClr val="tx1"/>
                </a:solidFill>
                <a:effectLst/>
                <a:latin typeface="+mn-lt"/>
                <a:ea typeface="+mn-ea"/>
                <a:cs typeface="+mn-cs"/>
              </a:rPr>
              <a:t>  Construction began in 2002. The concrete wall is defended by Israel</a:t>
            </a:r>
            <a:r>
              <a:rPr lang="en-US" sz="1200" b="0" i="0" kern="1200" baseline="0" dirty="0">
                <a:solidFill>
                  <a:schemeClr val="tx1"/>
                </a:solidFill>
                <a:effectLst/>
                <a:latin typeface="+mn-lt"/>
                <a:ea typeface="+mn-ea"/>
                <a:cs typeface="+mn-cs"/>
              </a:rPr>
              <a:t> as a necessary measure against terrorism.  Palestinians consider it a form of apartheid and charge that it is a racist, discriminatory practice.</a:t>
            </a:r>
            <a:endParaRPr lang="en-US" i="0" dirty="0"/>
          </a:p>
        </p:txBody>
      </p:sp>
      <p:sp>
        <p:nvSpPr>
          <p:cNvPr id="4" name="Slide Number Placeholder 3"/>
          <p:cNvSpPr>
            <a:spLocks noGrp="1"/>
          </p:cNvSpPr>
          <p:nvPr>
            <p:ph type="sldNum" sz="quarter" idx="10"/>
          </p:nvPr>
        </p:nvSpPr>
        <p:spPr/>
        <p:txBody>
          <a:bodyPr/>
          <a:lstStyle/>
          <a:p>
            <a:fld id="{0A3C37BE-C303-496D-B5CD-85F2937540FC}" type="slidenum">
              <a:rPr lang="en-US" smtClean="0"/>
              <a:t>7</a:t>
            </a:fld>
            <a:endParaRPr lang="en-US"/>
          </a:p>
        </p:txBody>
      </p:sp>
    </p:spTree>
    <p:extLst>
      <p:ext uri="{BB962C8B-B14F-4D97-AF65-F5344CB8AC3E}">
        <p14:creationId xmlns:p14="http://schemas.microsoft.com/office/powerpoint/2010/main" val="4202537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http://mondoweiss.net/2016/04/an-israeli-journalist-asks-what-happened-to-the-people-in-the-photographs/</a:t>
            </a:r>
          </a:p>
          <a:p>
            <a:endParaRPr lang="en-US" dirty="0"/>
          </a:p>
          <a:p>
            <a:r>
              <a:rPr lang="en-US" dirty="0"/>
              <a:t>In this photo, </a:t>
            </a:r>
            <a:r>
              <a:rPr lang="en-US" sz="1200" dirty="0">
                <a:latin typeface="adelle-sans"/>
              </a:rPr>
              <a:t>the faces of the deceased are circled in </a:t>
            </a:r>
            <a:r>
              <a:rPr lang="en-US" sz="1200" dirty="0" err="1">
                <a:latin typeface="adelle-sans"/>
              </a:rPr>
              <a:t>Kratsman's</a:t>
            </a:r>
            <a:r>
              <a:rPr lang="en-US" sz="1200" dirty="0">
                <a:latin typeface="adelle-sans"/>
              </a:rPr>
              <a:t> images from Jenin refugee camp in 2007.</a:t>
            </a:r>
          </a:p>
          <a:p>
            <a:endParaRPr lang="en-US" sz="1200" dirty="0">
              <a:latin typeface="adelle-sans"/>
            </a:endParaRPr>
          </a:p>
          <a:p>
            <a:r>
              <a:rPr lang="en-US" sz="1200" b="0" i="0" kern="1200" dirty="0">
                <a:solidFill>
                  <a:schemeClr val="tx1"/>
                </a:solidFill>
                <a:effectLst/>
                <a:latin typeface="+mn-lt"/>
                <a:ea typeface="+mn-ea"/>
                <a:cs typeface="+mn-cs"/>
              </a:rPr>
              <a:t>In 2011, Kratsman attended the</a:t>
            </a:r>
            <a:r>
              <a:rPr lang="en-US" sz="1200" b="0" i="0" kern="1200" baseline="0" dirty="0">
                <a:solidFill>
                  <a:schemeClr val="tx1"/>
                </a:solidFill>
                <a:effectLst/>
                <a:latin typeface="+mn-lt"/>
                <a:ea typeface="+mn-ea"/>
                <a:cs typeface="+mn-cs"/>
              </a:rPr>
              <a:t> wedding of a friend’s son at</a:t>
            </a:r>
            <a:r>
              <a:rPr lang="en-US" sz="1200" b="0" i="0" kern="1200" dirty="0">
                <a:solidFill>
                  <a:schemeClr val="tx1"/>
                </a:solidFill>
                <a:effectLst/>
                <a:latin typeface="+mn-lt"/>
                <a:ea typeface="+mn-ea"/>
                <a:cs typeface="+mn-cs"/>
              </a:rPr>
              <a:t> the densely populated the Jenin refugee camp.  Kratsman</a:t>
            </a:r>
            <a:r>
              <a:rPr lang="en-US" sz="1200" b="0" i="0" kern="1200" baseline="0" dirty="0">
                <a:solidFill>
                  <a:schemeClr val="tx1"/>
                </a:solidFill>
                <a:effectLst/>
                <a:latin typeface="+mn-lt"/>
                <a:ea typeface="+mn-ea"/>
                <a:cs typeface="+mn-cs"/>
              </a:rPr>
              <a:t> brought with him </a:t>
            </a:r>
            <a:r>
              <a:rPr lang="en-US" sz="1200" b="0" i="0" kern="1200" dirty="0">
                <a:solidFill>
                  <a:schemeClr val="tx1"/>
                </a:solidFill>
                <a:effectLst/>
                <a:latin typeface="+mn-lt"/>
                <a:ea typeface="+mn-ea"/>
                <a:cs typeface="+mn-cs"/>
              </a:rPr>
              <a:t>200 photographs taken throughout the West Bank and Gaza during a decades-long career as a photojournalist with </a:t>
            </a:r>
            <a:r>
              <a:rPr lang="en-US" sz="1200" b="0" i="1" kern="1200" dirty="0" err="1">
                <a:solidFill>
                  <a:schemeClr val="tx1"/>
                </a:solidFill>
                <a:effectLst/>
                <a:latin typeface="+mn-lt"/>
                <a:ea typeface="+mn-ea"/>
                <a:cs typeface="+mn-cs"/>
              </a:rPr>
              <a:t>Hadeshot</a:t>
            </a:r>
            <a:r>
              <a:rPr lang="en-US" sz="1200" b="0" i="0" kern="1200" dirty="0">
                <a:solidFill>
                  <a:schemeClr val="tx1"/>
                </a:solidFill>
                <a:effectLst/>
                <a:latin typeface="+mn-lt"/>
                <a:ea typeface="+mn-ea"/>
                <a:cs typeface="+mn-cs"/>
              </a:rPr>
              <a:t> and </a:t>
            </a:r>
            <a:r>
              <a:rPr lang="en-US" sz="1200" b="0" i="1" kern="1200" dirty="0" err="1">
                <a:solidFill>
                  <a:schemeClr val="tx1"/>
                </a:solidFill>
                <a:effectLst/>
                <a:latin typeface="+mn-lt"/>
                <a:ea typeface="+mn-ea"/>
                <a:cs typeface="+mn-cs"/>
              </a:rPr>
              <a:t>Ha’aretz</a:t>
            </a:r>
            <a:r>
              <a:rPr lang="en-US" sz="1200" b="0" i="1" kern="1200" dirty="0">
                <a:solidFill>
                  <a:schemeClr val="tx1"/>
                </a:solidFill>
                <a:effectLst/>
                <a:latin typeface="+mn-lt"/>
                <a:ea typeface="+mn-ea"/>
                <a:cs typeface="+mn-cs"/>
              </a:rPr>
              <a:t>.</a:t>
            </a:r>
            <a:r>
              <a:rPr lang="en-US" sz="1200" b="0" i="1"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Kratsman explained that he wanted to identify people in his images.</a:t>
            </a:r>
          </a:p>
          <a:p>
            <a:r>
              <a:rPr lang="en-US" sz="1200" b="0" i="0" kern="1200" dirty="0">
                <a:solidFill>
                  <a:schemeClr val="tx1"/>
                </a:solidFill>
                <a:effectLst/>
                <a:latin typeface="+mn-lt"/>
                <a:ea typeface="+mn-ea"/>
                <a:cs typeface="+mn-cs"/>
              </a:rPr>
              <a:t>As the Palestinians pored over the images taken during a 2007 parade of militia, Kratsman handed out pens and they circled the faces of those they knew were dead.</a:t>
            </a:r>
          </a:p>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8</a:t>
            </a:fld>
            <a:endParaRPr lang="en-US"/>
          </a:p>
        </p:txBody>
      </p:sp>
    </p:spTree>
    <p:extLst>
      <p:ext uri="{BB962C8B-B14F-4D97-AF65-F5344CB8AC3E}">
        <p14:creationId xmlns:p14="http://schemas.microsoft.com/office/powerpoint/2010/main" val="748185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http://mondoweiss.net/2016/04/an-israeli-journalist-asks-what-happened-to-the-people-in-the-photographs/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Returning home with 20 people identified and keen to locate more Palestinians in his archive of thousands of images, Kratsman’s wife suggested the potential Facebook had to help in his quest. </a:t>
            </a:r>
            <a:r>
              <a:rPr lang="en-US" sz="1200" kern="1200" dirty="0">
                <a:solidFill>
                  <a:schemeClr val="tx1"/>
                </a:solidFill>
                <a:effectLst/>
                <a:latin typeface="+mn-lt"/>
                <a:ea typeface="+mn-ea"/>
                <a:cs typeface="+mn-cs"/>
              </a:rPr>
              <a:t>Since 2011, Kratsman has uploaded thousands of images of Palestinians he has met and photographed.  The Facebook page he maintains (</a:t>
            </a:r>
            <a:r>
              <a:rPr lang="en-US" sz="1200" u="sng" kern="1200" dirty="0">
                <a:solidFill>
                  <a:schemeClr val="tx1"/>
                </a:solidFill>
                <a:effectLst/>
                <a:latin typeface="+mn-lt"/>
                <a:ea typeface="+mn-ea"/>
                <a:cs typeface="+mn-cs"/>
                <a:hlinkClick r:id="rId3"/>
              </a:rPr>
              <a:t>https://www.facebook.com/kratsman.people.i.met/?fref=ts</a:t>
            </a:r>
            <a:r>
              <a:rPr lang="en-US" sz="1200" kern="1200" dirty="0">
                <a:solidFill>
                  <a:schemeClr val="tx1"/>
                </a:solidFill>
                <a:effectLst/>
                <a:latin typeface="+mn-lt"/>
                <a:ea typeface="+mn-ea"/>
                <a:cs typeface="+mn-cs"/>
              </a:rPr>
              <a:t>) includes approximately 2,000 photos, comments, and information</a:t>
            </a:r>
            <a:r>
              <a:rPr lang="en-US" sz="1200" kern="1200" baseline="0" dirty="0">
                <a:solidFill>
                  <a:schemeClr val="tx1"/>
                </a:solidFill>
                <a:effectLst/>
                <a:latin typeface="+mn-lt"/>
                <a:ea typeface="+mn-ea"/>
                <a:cs typeface="+mn-cs"/>
              </a:rPr>
              <a:t> about the whereabouts of the people in the portraits.  The </a:t>
            </a:r>
            <a:r>
              <a:rPr lang="en-US" sz="1200" kern="1200" baseline="0" dirty="0" err="1">
                <a:solidFill>
                  <a:schemeClr val="tx1"/>
                </a:solidFill>
                <a:effectLst/>
                <a:latin typeface="+mn-lt"/>
                <a:ea typeface="+mn-ea"/>
                <a:cs typeface="+mn-cs"/>
              </a:rPr>
              <a:t>FaceBook</a:t>
            </a:r>
            <a:r>
              <a:rPr lang="en-US" sz="1200" kern="1200" baseline="0" dirty="0">
                <a:solidFill>
                  <a:schemeClr val="tx1"/>
                </a:solidFill>
                <a:effectLst/>
                <a:latin typeface="+mn-lt"/>
                <a:ea typeface="+mn-ea"/>
                <a:cs typeface="+mn-cs"/>
              </a:rPr>
              <a:t> page has over 9,000 followers.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9</a:t>
            </a:fld>
            <a:endParaRPr lang="en-US"/>
          </a:p>
        </p:txBody>
      </p:sp>
    </p:spTree>
    <p:extLst>
      <p:ext uri="{BB962C8B-B14F-4D97-AF65-F5344CB8AC3E}">
        <p14:creationId xmlns:p14="http://schemas.microsoft.com/office/powerpoint/2010/main" val="1421161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http://artis.art/grantees/miki-kratsman-people-i-met/</a:t>
            </a:r>
          </a:p>
          <a:p>
            <a:r>
              <a:rPr lang="en-US" dirty="0"/>
              <a:t>In art galleries and museums, the many images are cropped to only show</a:t>
            </a:r>
            <a:r>
              <a:rPr lang="en-US" baseline="0" dirty="0"/>
              <a:t> the faces of individuals. </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10</a:t>
            </a:fld>
            <a:endParaRPr lang="en-US"/>
          </a:p>
        </p:txBody>
      </p:sp>
    </p:spTree>
    <p:extLst>
      <p:ext uri="{BB962C8B-B14F-4D97-AF65-F5344CB8AC3E}">
        <p14:creationId xmlns:p14="http://schemas.microsoft.com/office/powerpoint/2010/main" val="83863310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9/10/18</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9/10/18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9/10/18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9/10/18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9/10/18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9/10/18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9/10/18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9/10/18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9/10/18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9/10/18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9/10/18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9/10/18</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archive', 1985, by Miki Krats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197" y="0"/>
            <a:ext cx="1057983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90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b="1" i="1" dirty="0"/>
              <a:t>People I Met </a:t>
            </a:r>
            <a:r>
              <a:rPr lang="en-US" sz="4000" dirty="0"/>
              <a:t>(2011 -  )</a:t>
            </a:r>
          </a:p>
        </p:txBody>
      </p:sp>
      <p:pic>
        <p:nvPicPr>
          <p:cNvPr id="1028" name="Picture 4" descr="http://artis.art/wp-content/uploads/2017/04/26913990949_c29f3556be_o-1000x6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2391" y="1501254"/>
            <a:ext cx="8031105" cy="5356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Kratsman (2018)</a:t>
            </a:r>
          </a:p>
        </p:txBody>
      </p:sp>
      <p:sp>
        <p:nvSpPr>
          <p:cNvPr id="3" name="Content Placeholder 2"/>
          <p:cNvSpPr>
            <a:spLocks noGrp="1"/>
          </p:cNvSpPr>
          <p:nvPr>
            <p:ph idx="1"/>
          </p:nvPr>
        </p:nvSpPr>
        <p:spPr>
          <a:xfrm>
            <a:off x="1104900" y="1600200"/>
            <a:ext cx="6888217" cy="4572000"/>
          </a:xfrm>
        </p:spPr>
        <p:txBody>
          <a:bodyPr>
            <a:normAutofit lnSpcReduction="10000"/>
          </a:bodyPr>
          <a:lstStyle/>
          <a:p>
            <a:pPr marL="0" indent="0">
              <a:buNone/>
            </a:pPr>
            <a:r>
              <a:rPr lang="en-US" sz="4000" dirty="0"/>
              <a:t>Miki Kratsman: </a:t>
            </a:r>
            <a:endParaRPr lang="en-US" sz="3600" dirty="0"/>
          </a:p>
          <a:p>
            <a:pPr marL="457200" lvl="1" indent="0">
              <a:buNone/>
            </a:pPr>
            <a:r>
              <a:rPr lang="en-US" sz="3600" dirty="0"/>
              <a:t>“I don’t </a:t>
            </a:r>
            <a:r>
              <a:rPr lang="en-US" sz="3600" i="1" dirty="0"/>
              <a:t>take</a:t>
            </a:r>
            <a:r>
              <a:rPr lang="en-US" sz="3600" dirty="0"/>
              <a:t> photos of people, I </a:t>
            </a:r>
            <a:r>
              <a:rPr lang="en-US" sz="3600" i="1" dirty="0"/>
              <a:t>give</a:t>
            </a:r>
            <a:r>
              <a:rPr lang="en-US" sz="3600" dirty="0"/>
              <a:t> photos. The meaning of the photo is the most important thing.”</a:t>
            </a:r>
          </a:p>
          <a:p>
            <a:pPr marL="457200" lvl="1" indent="0">
              <a:buNone/>
            </a:pPr>
            <a:endParaRPr lang="en-US" sz="3600" dirty="0"/>
          </a:p>
          <a:p>
            <a:pPr marL="457200" lvl="1" indent="0">
              <a:buNone/>
            </a:pPr>
            <a:r>
              <a:rPr lang="en-US" sz="3600" dirty="0"/>
              <a:t>Question: How does Kratsman’s </a:t>
            </a:r>
            <a:r>
              <a:rPr lang="en-US" sz="3600" i="1" dirty="0"/>
              <a:t>People I Met </a:t>
            </a:r>
            <a:r>
              <a:rPr lang="en-US" sz="3600" dirty="0"/>
              <a:t> embody this belief?</a:t>
            </a:r>
            <a:endParaRPr lang="en-US" sz="3600" i="1" dirty="0"/>
          </a:p>
        </p:txBody>
      </p:sp>
      <p:pic>
        <p:nvPicPr>
          <p:cNvPr id="1026" name="Picture 2" descr="Image result for kratsman people i m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5764" y="1600200"/>
            <a:ext cx="3417327" cy="4623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40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b="1" i="1" dirty="0"/>
              <a:t>The Bedouin Visual Archive </a:t>
            </a:r>
            <a:r>
              <a:rPr lang="en-US" sz="4000" dirty="0"/>
              <a:t>(2015-2016)</a:t>
            </a:r>
          </a:p>
        </p:txBody>
      </p:sp>
      <p:pic>
        <p:nvPicPr>
          <p:cNvPr id="2" name="Picture 1"/>
          <p:cNvPicPr>
            <a:picLocks noChangeAspect="1"/>
          </p:cNvPicPr>
          <p:nvPr/>
        </p:nvPicPr>
        <p:blipFill>
          <a:blip r:embed="rId3"/>
          <a:stretch>
            <a:fillRect/>
          </a:stretch>
        </p:blipFill>
        <p:spPr>
          <a:xfrm>
            <a:off x="2495981" y="1412787"/>
            <a:ext cx="7198520" cy="5445213"/>
          </a:xfrm>
          <a:prstGeom prst="rect">
            <a:avLst/>
          </a:prstGeom>
        </p:spPr>
      </p:pic>
    </p:spTree>
    <p:extLst>
      <p:ext uri="{BB962C8B-B14F-4D97-AF65-F5344CB8AC3E}">
        <p14:creationId xmlns:p14="http://schemas.microsoft.com/office/powerpoint/2010/main" val="261907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b="1" i="1" dirty="0"/>
              <a:t>The Bedouin Visual Archive </a:t>
            </a:r>
            <a:r>
              <a:rPr lang="en-US" sz="4000" dirty="0"/>
              <a:t>(2015-2016)</a:t>
            </a:r>
          </a:p>
        </p:txBody>
      </p:sp>
      <p:pic>
        <p:nvPicPr>
          <p:cNvPr id="2" name="Picture 1"/>
          <p:cNvPicPr>
            <a:picLocks noChangeAspect="1"/>
          </p:cNvPicPr>
          <p:nvPr/>
        </p:nvPicPr>
        <p:blipFill>
          <a:blip r:embed="rId3"/>
          <a:stretch>
            <a:fillRect/>
          </a:stretch>
        </p:blipFill>
        <p:spPr>
          <a:xfrm>
            <a:off x="2932386" y="1410099"/>
            <a:ext cx="6169541" cy="5447902"/>
          </a:xfrm>
          <a:prstGeom prst="rect">
            <a:avLst/>
          </a:prstGeom>
        </p:spPr>
      </p:pic>
    </p:spTree>
    <p:extLst>
      <p:ext uri="{BB962C8B-B14F-4D97-AF65-F5344CB8AC3E}">
        <p14:creationId xmlns:p14="http://schemas.microsoft.com/office/powerpoint/2010/main" val="305423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24" y="95535"/>
            <a:ext cx="11900847" cy="1096962"/>
          </a:xfrm>
        </p:spPr>
        <p:txBody>
          <a:bodyPr>
            <a:noAutofit/>
          </a:bodyPr>
          <a:lstStyle/>
          <a:p>
            <a:r>
              <a:rPr lang="en-US" sz="4000" b="1" dirty="0"/>
              <a:t>Diptych from </a:t>
            </a:r>
            <a:r>
              <a:rPr lang="en-US" sz="4000" b="1" i="1" dirty="0"/>
              <a:t>The Resolution of the Suspect </a:t>
            </a:r>
            <a:r>
              <a:rPr lang="en-US" sz="4000" b="1" dirty="0"/>
              <a:t>(2016)</a:t>
            </a:r>
            <a:endParaRPr lang="en-US" sz="4000" dirty="0"/>
          </a:p>
        </p:txBody>
      </p:sp>
      <p:pic>
        <p:nvPicPr>
          <p:cNvPr id="3074" name="Picture 2" descr="Image result for Diptych from The Resolution of the Suspect (20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899" y="1518172"/>
            <a:ext cx="8257465" cy="5339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22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Awards</a:t>
            </a:r>
          </a:p>
        </p:txBody>
      </p:sp>
      <p:sp>
        <p:nvSpPr>
          <p:cNvPr id="4" name="Text Placeholder 3"/>
          <p:cNvSpPr>
            <a:spLocks noGrp="1"/>
          </p:cNvSpPr>
          <p:nvPr>
            <p:ph type="body" sz="half" idx="2"/>
          </p:nvPr>
        </p:nvSpPr>
        <p:spPr>
          <a:xfrm>
            <a:off x="1104899" y="1600200"/>
            <a:ext cx="3890181" cy="4909782"/>
          </a:xfrm>
        </p:spPr>
        <p:txBody>
          <a:bodyPr>
            <a:noAutofit/>
          </a:bodyPr>
          <a:lstStyle/>
          <a:p>
            <a:pPr marL="285750" indent="-285750">
              <a:buFont typeface="Arial" panose="020B0604020202020204" pitchFamily="34" charset="0"/>
              <a:buChar char="•"/>
            </a:pPr>
            <a:r>
              <a:rPr lang="en-US" sz="3200" dirty="0"/>
              <a:t>Gardner Fellowship in Photography , Peabody Museum of Archaeology &amp; Ethnology, Harvard University (2011)</a:t>
            </a:r>
          </a:p>
          <a:p>
            <a:pPr marL="285750" indent="-285750">
              <a:buFont typeface="Arial" panose="020B0604020202020204" pitchFamily="34" charset="0"/>
              <a:buChar char="•"/>
            </a:pPr>
            <a:r>
              <a:rPr lang="en-US" sz="3200" dirty="0"/>
              <a:t>Emet Prize for Science, Art, and Culture (2011) </a:t>
            </a:r>
          </a:p>
          <a:p>
            <a:endParaRPr lang="en-US" sz="3200" dirty="0"/>
          </a:p>
          <a:p>
            <a:br>
              <a:rPr lang="en-US" sz="3200" dirty="0"/>
            </a:br>
            <a:endParaRPr lang="en-US" sz="3200" dirty="0"/>
          </a:p>
        </p:txBody>
      </p:sp>
      <p:pic>
        <p:nvPicPr>
          <p:cNvPr id="2050" name="Picture 2" descr="Image result for peabody museum harv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5080" y="1600200"/>
            <a:ext cx="6908285" cy="15662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a:srcRect l="11121" t="9635" r="59396" b="77025"/>
          <a:stretch/>
        </p:blipFill>
        <p:spPr>
          <a:xfrm>
            <a:off x="5212937" y="4475948"/>
            <a:ext cx="6690428" cy="1701951"/>
          </a:xfrm>
          <a:prstGeom prst="rect">
            <a:avLst/>
          </a:prstGeom>
        </p:spPr>
      </p:pic>
    </p:spTree>
    <p:extLst>
      <p:ext uri="{BB962C8B-B14F-4D97-AF65-F5344CB8AC3E}">
        <p14:creationId xmlns:p14="http://schemas.microsoft.com/office/powerpoint/2010/main" val="108562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Controversy: Breaking the Silence</a:t>
            </a:r>
          </a:p>
        </p:txBody>
      </p:sp>
      <p:sp>
        <p:nvSpPr>
          <p:cNvPr id="4" name="Text Placeholder 3"/>
          <p:cNvSpPr>
            <a:spLocks noGrp="1"/>
          </p:cNvSpPr>
          <p:nvPr>
            <p:ph type="body" sz="half" idx="2"/>
          </p:nvPr>
        </p:nvSpPr>
        <p:spPr>
          <a:xfrm>
            <a:off x="1104899" y="1600200"/>
            <a:ext cx="3892770" cy="5029200"/>
          </a:xfrm>
        </p:spPr>
        <p:txBody>
          <a:bodyPr>
            <a:normAutofit lnSpcReduction="10000"/>
          </a:bodyPr>
          <a:lstStyle/>
          <a:p>
            <a:r>
              <a:rPr lang="en-US" sz="3200" dirty="0"/>
              <a:t>Breaking the Silence is a nonprofit organization made up of Israeli military veterans opposed to the occupied territories</a:t>
            </a:r>
          </a:p>
          <a:p>
            <a:endParaRPr lang="en-US" sz="3200" dirty="0"/>
          </a:p>
          <a:p>
            <a:r>
              <a:rPr lang="en-US" sz="3200" dirty="0"/>
              <a:t>Kratsman is the chairman of  Breaking the Silence</a:t>
            </a:r>
          </a:p>
          <a:p>
            <a:endParaRPr lang="en-US" sz="3200" dirty="0"/>
          </a:p>
          <a:p>
            <a:endParaRPr lang="en-US" sz="3200" dirty="0"/>
          </a:p>
        </p:txBody>
      </p:sp>
      <p:pic>
        <p:nvPicPr>
          <p:cNvPr id="6146" name="Picture 2" descr="Image result for Kratsman chairman Breaking the Sil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0817" y="334962"/>
            <a:ext cx="2857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Kratsman chairman Breaking the Silen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8972" y="2759528"/>
            <a:ext cx="7103028" cy="3995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30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Divided Loyalties</a:t>
            </a:r>
          </a:p>
        </p:txBody>
      </p:sp>
      <p:sp>
        <p:nvSpPr>
          <p:cNvPr id="4" name="Text Placeholder 3"/>
          <p:cNvSpPr>
            <a:spLocks noGrp="1"/>
          </p:cNvSpPr>
          <p:nvPr>
            <p:ph type="body" sz="half" idx="2"/>
          </p:nvPr>
        </p:nvSpPr>
        <p:spPr>
          <a:xfrm>
            <a:off x="1104899" y="1600200"/>
            <a:ext cx="3890181" cy="4909782"/>
          </a:xfrm>
        </p:spPr>
        <p:txBody>
          <a:bodyPr>
            <a:noAutofit/>
          </a:bodyPr>
          <a:lstStyle/>
          <a:p>
            <a:endParaRPr lang="en-US" sz="3200" dirty="0"/>
          </a:p>
          <a:p>
            <a:br>
              <a:rPr lang="en-US" sz="3200" dirty="0"/>
            </a:br>
            <a:endParaRPr lang="en-US" sz="3200" dirty="0"/>
          </a:p>
        </p:txBody>
      </p:sp>
      <p:pic>
        <p:nvPicPr>
          <p:cNvPr id="6" name="Picture 4" descr="Image result for miki kratsm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7571" y="-12956"/>
            <a:ext cx="3864429" cy="68709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04899" y="1519616"/>
            <a:ext cx="6096000" cy="5338384"/>
          </a:xfrm>
          <a:prstGeom prst="rect">
            <a:avLst/>
          </a:prstGeom>
        </p:spPr>
        <p:txBody>
          <a:bodyPr>
            <a:spAutoFit/>
          </a:bodyPr>
          <a:lstStyle/>
          <a:p>
            <a:pPr>
              <a:lnSpc>
                <a:spcPct val="107000"/>
              </a:lnSpc>
            </a:pPr>
            <a:r>
              <a:rPr lang="en-US" sz="3200" dirty="0">
                <a:latin typeface="Calibri" panose="020F0502020204030204" pitchFamily="34" charset="0"/>
                <a:ea typeface="Calibri" panose="020F0502020204030204" pitchFamily="34" charset="0"/>
                <a:cs typeface="Times New Roman" panose="02020603050405020304" pitchFamily="18" charset="0"/>
              </a:rPr>
              <a:t>Despite </a:t>
            </a:r>
            <a:r>
              <a:rPr lang="en-US" sz="3200" dirty="0" err="1">
                <a:latin typeface="Calibri" panose="020F0502020204030204" pitchFamily="34" charset="0"/>
                <a:ea typeface="Calibri" panose="020F0502020204030204" pitchFamily="34" charset="0"/>
                <a:cs typeface="Times New Roman" panose="02020603050405020304" pitchFamily="18" charset="0"/>
              </a:rPr>
              <a:t>Kratsman’s</a:t>
            </a:r>
            <a:r>
              <a:rPr lang="en-US" sz="3200" dirty="0">
                <a:latin typeface="Calibri" panose="020F0502020204030204" pitchFamily="34" charset="0"/>
                <a:ea typeface="Calibri" panose="020F0502020204030204" pitchFamily="34" charset="0"/>
                <a:cs typeface="Times New Roman" panose="02020603050405020304" pitchFamily="18" charset="0"/>
              </a:rPr>
              <a:t> activism on behalf of Palestinians, he is deeply loyal to Israel.  </a:t>
            </a:r>
          </a:p>
          <a:p>
            <a:pPr>
              <a:lnSpc>
                <a:spcPct val="107000"/>
              </a:lnSpc>
            </a:pPr>
            <a:r>
              <a:rPr lang="en-US" sz="3200" dirty="0">
                <a:latin typeface="Calibri" panose="020F0502020204030204" pitchFamily="34" charset="0"/>
                <a:ea typeface="Calibri" panose="020F0502020204030204" pitchFamily="34" charset="0"/>
                <a:cs typeface="Times New Roman" panose="02020603050405020304" pitchFamily="18" charset="0"/>
              </a:rPr>
              <a:t>He says: “I would prefer to boycott only the settlements and not boycott all of the country. I cannot boycott myself. I wake up every morning. The problem is that I am an optimist. I can’t live in any other place.”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11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1" dirty="0"/>
              <a:t>The Archive</a:t>
            </a:r>
            <a:r>
              <a:rPr lang="en-US" sz="4000" dirty="0"/>
              <a:t> (1985-2012)</a:t>
            </a:r>
          </a:p>
        </p:txBody>
      </p:sp>
      <p:sp>
        <p:nvSpPr>
          <p:cNvPr id="4" name="Text Placeholder 3"/>
          <p:cNvSpPr>
            <a:spLocks noGrp="1"/>
          </p:cNvSpPr>
          <p:nvPr>
            <p:ph type="body" sz="half" idx="2"/>
          </p:nvPr>
        </p:nvSpPr>
        <p:spPr>
          <a:xfrm>
            <a:off x="1104900" y="1600199"/>
            <a:ext cx="4536948" cy="5100851"/>
          </a:xfrm>
        </p:spPr>
        <p:txBody>
          <a:bodyPr>
            <a:noAutofit/>
          </a:bodyPr>
          <a:lstStyle/>
          <a:p>
            <a:r>
              <a:rPr lang="en-US" sz="3200" dirty="0"/>
              <a:t>"Photography as an isolated object did not interest me for a long time, that's why I wanted to create a graphic file with all my works to publish them as a whole. The problem was how to show it, how to give a sense to 4,000 images.” </a:t>
            </a:r>
          </a:p>
          <a:p>
            <a:endParaRPr lang="en-US" sz="3200" dirty="0"/>
          </a:p>
        </p:txBody>
      </p:sp>
      <p:pic>
        <p:nvPicPr>
          <p:cNvPr id="1026" name="Picture 2" descr="http://www.chelouchegallery.com/userfiles/miki_415_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130" y="1600198"/>
            <a:ext cx="5880005" cy="4406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15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normAutofit/>
          </a:bodyPr>
          <a:lstStyle/>
          <a:p>
            <a:r>
              <a:rPr lang="en-US" sz="5000" dirty="0"/>
              <a:t>Miki Kratsman</a:t>
            </a:r>
          </a:p>
        </p:txBody>
      </p:sp>
      <p:sp>
        <p:nvSpPr>
          <p:cNvPr id="7" name="Subtitle 6"/>
          <p:cNvSpPr>
            <a:spLocks noGrp="1"/>
          </p:cNvSpPr>
          <p:nvPr>
            <p:ph type="subTitle" idx="1"/>
          </p:nvPr>
        </p:nvSpPr>
        <p:spPr/>
        <p:txBody>
          <a:bodyPr>
            <a:normAutofit/>
          </a:bodyPr>
          <a:lstStyle/>
          <a:p>
            <a:r>
              <a:rPr lang="en-US" sz="4000" dirty="0"/>
              <a:t>An Introduction </a:t>
            </a:r>
          </a:p>
        </p:txBody>
      </p:sp>
      <p:pic>
        <p:nvPicPr>
          <p:cNvPr id="3" name="Picture Placeholder 2"/>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8526" r="8526"/>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Brief Biography</a:t>
            </a:r>
          </a:p>
        </p:txBody>
      </p:sp>
      <p:sp>
        <p:nvSpPr>
          <p:cNvPr id="4" name="Text Placeholder 3"/>
          <p:cNvSpPr>
            <a:spLocks noGrp="1"/>
          </p:cNvSpPr>
          <p:nvPr>
            <p:ph type="body" sz="half" idx="2"/>
          </p:nvPr>
        </p:nvSpPr>
        <p:spPr>
          <a:xfrm>
            <a:off x="1104900" y="1403131"/>
            <a:ext cx="4164626" cy="5297213"/>
          </a:xfrm>
        </p:spPr>
        <p:txBody>
          <a:bodyPr>
            <a:noAutofit/>
          </a:bodyPr>
          <a:lstStyle/>
          <a:p>
            <a:pPr marL="285750" indent="-285750">
              <a:buFont typeface="Arial" panose="020B0604020202020204" pitchFamily="34" charset="0"/>
              <a:buChar char="•"/>
            </a:pPr>
            <a:r>
              <a:rPr lang="en-US" sz="2200" dirty="0"/>
              <a:t>born to a Jewish family in Buenos Aires, Argentina in 1959</a:t>
            </a:r>
          </a:p>
          <a:p>
            <a:pPr marL="285750" indent="-285750">
              <a:buFont typeface="Arial" panose="020B0604020202020204" pitchFamily="34" charset="0"/>
              <a:buChar char="•"/>
            </a:pPr>
            <a:r>
              <a:rPr lang="en-US" sz="2200" dirty="0"/>
              <a:t>moved to Israel in 1971 at the age of 12</a:t>
            </a:r>
          </a:p>
          <a:p>
            <a:pPr marL="285750" indent="-285750">
              <a:buFont typeface="Arial" panose="020B0604020202020204" pitchFamily="34" charset="0"/>
              <a:buChar char="•"/>
            </a:pPr>
            <a:r>
              <a:rPr lang="en-US" sz="2200" dirty="0"/>
              <a:t>began attending political demonstrations at the age of 16</a:t>
            </a:r>
          </a:p>
          <a:p>
            <a:pPr marL="285750" indent="-285750">
              <a:buFont typeface="Arial" panose="020B0604020202020204" pitchFamily="34" charset="0"/>
              <a:buChar char="•"/>
            </a:pPr>
            <a:r>
              <a:rPr lang="en-US" sz="2200" dirty="0"/>
              <a:t>served in the Israeli military</a:t>
            </a:r>
          </a:p>
          <a:p>
            <a:pPr marL="285750" indent="-285750">
              <a:buFont typeface="Arial" panose="020B0604020202020204" pitchFamily="34" charset="0"/>
              <a:buChar char="•"/>
            </a:pPr>
            <a:r>
              <a:rPr lang="en-US" sz="2200" dirty="0"/>
              <a:t>studied photography in college</a:t>
            </a:r>
          </a:p>
          <a:p>
            <a:pPr marL="285750" indent="-285750">
              <a:buFont typeface="Arial" panose="020B0604020202020204" pitchFamily="34" charset="0"/>
              <a:buChar char="•"/>
            </a:pPr>
            <a:r>
              <a:rPr lang="en-US" sz="2200" dirty="0"/>
              <a:t>worked as a photojournalist</a:t>
            </a:r>
          </a:p>
          <a:p>
            <a:pPr marL="285750" indent="-285750">
              <a:buFont typeface="Arial" panose="020B0604020202020204" pitchFamily="34" charset="0"/>
              <a:buChar char="•"/>
            </a:pPr>
            <a:r>
              <a:rPr lang="en-US" sz="2200" dirty="0"/>
              <a:t>known for his work documenting Palestinian life</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endParaRPr lang="en-US" sz="2200" dirty="0"/>
          </a:p>
        </p:txBody>
      </p:sp>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rcRect l="8974" r="8974"/>
          <a:stretch>
            <a:fillRect/>
          </a:stretch>
        </p:blipFill>
        <p:spPr>
          <a:xfrm>
            <a:off x="5537540" y="1765736"/>
            <a:ext cx="6430912" cy="4572001"/>
          </a:xfrm>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Occupied Territories</a:t>
            </a:r>
          </a:p>
        </p:txBody>
      </p:sp>
      <p:sp>
        <p:nvSpPr>
          <p:cNvPr id="3" name="Text Placeholder 2"/>
          <p:cNvSpPr>
            <a:spLocks noGrp="1"/>
          </p:cNvSpPr>
          <p:nvPr>
            <p:ph type="body" sz="half" idx="2"/>
          </p:nvPr>
        </p:nvSpPr>
        <p:spPr/>
        <p:txBody>
          <a:bodyPr>
            <a:normAutofit/>
          </a:bodyPr>
          <a:lstStyle/>
          <a:p>
            <a:pPr marL="285750" indent="-285750">
              <a:buFont typeface="Arial" panose="020B0604020202020204" pitchFamily="34" charset="0"/>
              <a:buChar char="•"/>
            </a:pPr>
            <a:r>
              <a:rPr lang="en-US" sz="3200" dirty="0"/>
              <a:t>The Golan Heights</a:t>
            </a:r>
          </a:p>
          <a:p>
            <a:pPr marL="285750" indent="-285750">
              <a:buFont typeface="Arial" panose="020B0604020202020204" pitchFamily="34" charset="0"/>
              <a:buChar char="•"/>
            </a:pPr>
            <a:r>
              <a:rPr lang="en-US" sz="3200" dirty="0"/>
              <a:t>The West Bank</a:t>
            </a:r>
          </a:p>
          <a:p>
            <a:pPr marL="285750" indent="-285750">
              <a:buFont typeface="Arial" panose="020B0604020202020204" pitchFamily="34" charset="0"/>
              <a:buChar char="•"/>
            </a:pPr>
            <a:r>
              <a:rPr lang="en-US" sz="3200" dirty="0"/>
              <a:t>East Jerusalem</a:t>
            </a:r>
          </a:p>
          <a:p>
            <a:pPr marL="285750" indent="-285750">
              <a:buFont typeface="Arial" panose="020B0604020202020204" pitchFamily="34" charset="0"/>
              <a:buChar char="•"/>
            </a:pPr>
            <a:r>
              <a:rPr lang="en-US" sz="3200" dirty="0"/>
              <a:t>The Gaza Strip</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t="14611" b="14611"/>
          <a:stretch>
            <a:fillRect/>
          </a:stretch>
        </p:blipFill>
        <p:spPr/>
      </p:pic>
    </p:spTree>
    <p:extLst>
      <p:ext uri="{BB962C8B-B14F-4D97-AF65-F5344CB8AC3E}">
        <p14:creationId xmlns:p14="http://schemas.microsoft.com/office/powerpoint/2010/main" val="350680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Selected works</a:t>
            </a:r>
          </a:p>
        </p:txBody>
      </p:sp>
    </p:spTree>
    <p:extLst>
      <p:ext uri="{BB962C8B-B14F-4D97-AF65-F5344CB8AC3E}">
        <p14:creationId xmlns:p14="http://schemas.microsoft.com/office/powerpoint/2010/main" val="296470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980613" cy="1096963"/>
          </a:xfrm>
        </p:spPr>
        <p:txBody>
          <a:bodyPr>
            <a:normAutofit/>
          </a:bodyPr>
          <a:lstStyle/>
          <a:p>
            <a:r>
              <a:rPr lang="en-US" sz="3600" i="1" dirty="0"/>
              <a:t>Abu Dis 2003</a:t>
            </a:r>
            <a:endParaRPr lang="en-US" sz="3600" dirty="0"/>
          </a:p>
        </p:txBody>
      </p:sp>
      <p:pic>
        <p:nvPicPr>
          <p:cNvPr id="2050" name="Picture 2" descr="Miki Krats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3866" y="327545"/>
            <a:ext cx="9338134" cy="653045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1844594"/>
            <a:ext cx="2853866" cy="4093428"/>
          </a:xfrm>
          <a:prstGeom prst="rect">
            <a:avLst/>
          </a:prstGeom>
        </p:spPr>
        <p:txBody>
          <a:bodyPr wrap="square">
            <a:spAutoFit/>
          </a:bodyPr>
          <a:lstStyle/>
          <a:p>
            <a:r>
              <a:rPr lang="en-US" sz="2600" dirty="0"/>
              <a:t>Kratsman has said: </a:t>
            </a:r>
          </a:p>
          <a:p>
            <a:r>
              <a:rPr lang="en-US" sz="2600" dirty="0"/>
              <a:t>“The catastrophe is the daily life for Palestinians, not a specific event.” </a:t>
            </a:r>
          </a:p>
          <a:p>
            <a:endParaRPr lang="en-US" sz="2600" dirty="0"/>
          </a:p>
          <a:p>
            <a:r>
              <a:rPr lang="en-US" sz="2600" dirty="0"/>
              <a:t>How does this image reflect his sentiment?</a:t>
            </a:r>
          </a:p>
        </p:txBody>
      </p:sp>
    </p:spTree>
    <p:extLst>
      <p:ext uri="{BB962C8B-B14F-4D97-AF65-F5344CB8AC3E}">
        <p14:creationId xmlns:p14="http://schemas.microsoft.com/office/powerpoint/2010/main" val="13288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b="1" i="1" dirty="0"/>
              <a:t>People I Met </a:t>
            </a:r>
            <a:r>
              <a:rPr lang="en-US" sz="4000" dirty="0"/>
              <a:t>(2011 -  )</a:t>
            </a:r>
          </a:p>
        </p:txBody>
      </p:sp>
      <p:pic>
        <p:nvPicPr>
          <p:cNvPr id="5122" name="Picture 2" descr="http://s19453.pcdn.co/wp-content/uploads/2016/04/jenin-20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1450428"/>
            <a:ext cx="7879007" cy="52341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033641" y="2900883"/>
            <a:ext cx="3158360" cy="2708434"/>
          </a:xfrm>
          <a:prstGeom prst="rect">
            <a:avLst/>
          </a:prstGeom>
        </p:spPr>
        <p:txBody>
          <a:bodyPr wrap="square">
            <a:spAutoFit/>
          </a:bodyPr>
          <a:lstStyle/>
          <a:p>
            <a:r>
              <a:rPr lang="en-US" sz="3400" dirty="0">
                <a:latin typeface="adelle-sans"/>
              </a:rPr>
              <a:t>Why do you think the faces of these individuals are circled? </a:t>
            </a:r>
            <a:endParaRPr lang="en-US" sz="3400" dirty="0"/>
          </a:p>
        </p:txBody>
      </p:sp>
    </p:spTree>
    <p:extLst>
      <p:ext uri="{BB962C8B-B14F-4D97-AF65-F5344CB8AC3E}">
        <p14:creationId xmlns:p14="http://schemas.microsoft.com/office/powerpoint/2010/main" val="356660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b="1" i="1" dirty="0"/>
              <a:t>People I Met </a:t>
            </a:r>
            <a:r>
              <a:rPr lang="en-US" sz="4000" dirty="0"/>
              <a:t>(2011 -  )</a:t>
            </a:r>
          </a:p>
        </p:txBody>
      </p:sp>
      <p:pic>
        <p:nvPicPr>
          <p:cNvPr id="4098" name="Picture 2" descr="A Palestinian woman is identified as alive and well in a screenshot from the People I met Facebook page. (Image M.Krats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3752" y="1442512"/>
            <a:ext cx="7740869" cy="5415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3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B83-77C1-4099-A0AA-289882E745E2}">
  <ds:schemaRefs>
    <ds:schemaRef ds:uri="4873beb7-5857-4685-be1f-d57550cc96cc"/>
    <ds:schemaRef ds:uri="http://purl.org/dc/dcmitype/"/>
    <ds:schemaRef ds:uri="http://purl.org/dc/term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881</TotalTime>
  <Words>1488</Words>
  <Application>Microsoft Macintosh PowerPoint</Application>
  <PresentationFormat>Widescreen</PresentationFormat>
  <Paragraphs>121</Paragraphs>
  <Slides>17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adelle-sans</vt:lpstr>
      <vt:lpstr>Arial</vt:lpstr>
      <vt:lpstr>Calibri</vt:lpstr>
      <vt:lpstr>Euphemia</vt:lpstr>
      <vt:lpstr>Plantagenet Cherokee</vt:lpstr>
      <vt:lpstr>Times New Roman</vt:lpstr>
      <vt:lpstr>Wingdings</vt:lpstr>
      <vt:lpstr>Academic Literature 16x9</vt:lpstr>
      <vt:lpstr>PowerPoint Presentation</vt:lpstr>
      <vt:lpstr>The Archive (1985-2012)</vt:lpstr>
      <vt:lpstr>Miki Kratsman</vt:lpstr>
      <vt:lpstr>Brief Biography</vt:lpstr>
      <vt:lpstr>Occupied Territories</vt:lpstr>
      <vt:lpstr>Selected works</vt:lpstr>
      <vt:lpstr>Abu Dis 2003</vt:lpstr>
      <vt:lpstr>People I Met (2011 -  )</vt:lpstr>
      <vt:lpstr>People I Met (2011 -  )</vt:lpstr>
      <vt:lpstr>People I Met (2011 -  )</vt:lpstr>
      <vt:lpstr>Kratsman (2018)</vt:lpstr>
      <vt:lpstr>The Bedouin Visual Archive (2015-2016)</vt:lpstr>
      <vt:lpstr>The Bedouin Visual Archive (2015-2016)</vt:lpstr>
      <vt:lpstr>Diptych from The Resolution of the Suspect (2016)</vt:lpstr>
      <vt:lpstr>Awards</vt:lpstr>
      <vt:lpstr>Controversy: Breaking the Silence</vt:lpstr>
      <vt:lpstr>Divided Loyalties</vt:lpstr>
    </vt:vector>
  </TitlesOfParts>
  <Company>University of South Florida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Miki Kratsman</dc:title>
  <dc:creator>Cruz, Barbara</dc:creator>
  <cp:lastModifiedBy>Fuller, Don</cp:lastModifiedBy>
  <cp:revision>39</cp:revision>
  <dcterms:created xsi:type="dcterms:W3CDTF">2018-06-28T16:15:56Z</dcterms:created>
  <dcterms:modified xsi:type="dcterms:W3CDTF">2018-09-10T15:15:09Z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