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6"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9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82042" autoAdjust="0"/>
  </p:normalViewPr>
  <p:slideViewPr>
    <p:cSldViewPr snapToGrid="0" showGuides="1">
      <p:cViewPr varScale="1">
        <p:scale>
          <a:sx n="145" d="100"/>
          <a:sy n="145" d="100"/>
        </p:scale>
        <p:origin x="184" y="48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9/10/18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9/10/18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meo.com/23208364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To access the video: “70 </a:t>
            </a:r>
            <a:r>
              <a:rPr lang="en-US" sz="1200" kern="1200" dirty="0">
                <a:solidFill>
                  <a:schemeClr val="tx1"/>
                </a:solidFill>
                <a:effectLst/>
                <a:latin typeface="+mn-lt"/>
                <a:ea typeface="+mn-ea"/>
                <a:cs typeface="+mn-cs"/>
              </a:rPr>
              <a:t>Meters…White T-shirt” (8 minutes </a:t>
            </a:r>
            <a:r>
              <a:rPr lang="en-US" sz="1200" kern="1200">
                <a:solidFill>
                  <a:schemeClr val="tx1"/>
                </a:solidFill>
                <a:effectLst/>
                <a:latin typeface="+mn-lt"/>
                <a:ea typeface="+mn-ea"/>
                <a:cs typeface="+mn-cs"/>
              </a:rPr>
              <a:t>42 seconds) --- </a:t>
            </a:r>
            <a:r>
              <a:rPr lang="en-US" sz="1200" u="sng" kern="1200">
                <a:solidFill>
                  <a:schemeClr val="tx1"/>
                </a:solidFill>
                <a:effectLst/>
                <a:latin typeface="+mn-lt"/>
                <a:ea typeface="+mn-ea"/>
                <a:cs typeface="+mn-cs"/>
                <a:hlinkClick r:id="rId3"/>
              </a:rPr>
              <a:t>https</a:t>
            </a:r>
            <a:r>
              <a:rPr lang="en-US" sz="1200" u="sng" kern="1200" dirty="0">
                <a:solidFill>
                  <a:schemeClr val="tx1"/>
                </a:solidFill>
                <a:effectLst/>
                <a:latin typeface="+mn-lt"/>
                <a:ea typeface="+mn-ea"/>
                <a:cs typeface="+mn-cs"/>
                <a:hlinkClick r:id="rId3"/>
              </a:rPr>
              <a:t>://vimeo.com/232083644</a:t>
            </a:r>
            <a:r>
              <a:rPr lang="en-US" sz="1200" kern="1200" dirty="0">
                <a:solidFill>
                  <a:schemeClr val="tx1"/>
                </a:solidFill>
                <a:effectLst/>
                <a:latin typeface="+mn-lt"/>
                <a:ea typeface="+mn-ea"/>
                <a:cs typeface="+mn-cs"/>
              </a:rPr>
              <a:t>; password: miki70.</a:t>
            </a:r>
          </a:p>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t>
            </a:r>
          </a:p>
          <a:p>
            <a:endParaRPr lang="en-US" dirty="0"/>
          </a:p>
          <a:p>
            <a:pPr marL="171450" indent="-171450">
              <a:buFont typeface="Arial" panose="020B0604020202020204" pitchFamily="34" charset="0"/>
              <a:buChar char="•"/>
            </a:pPr>
            <a:r>
              <a:rPr lang="en-US" dirty="0"/>
              <a:t>The West Bank:  Israel gained the West Bank after a successful pre-emptive war against Egypt, Jordan, and Syria.  The Six Day War took place from 5-10 June 1967.  As a result, Israel became the governing authority of approximately 600,000 Arabs, mostly Palestinians.  </a:t>
            </a:r>
          </a:p>
          <a:p>
            <a:pPr marL="171450" indent="-171450" fontAlgn="base">
              <a:buFont typeface="Arial" panose="020B0604020202020204" pitchFamily="34" charset="0"/>
              <a:buChar char="•"/>
            </a:pPr>
            <a:r>
              <a:rPr lang="en-US" dirty="0"/>
              <a:t>Nabi Salih (also spelled Nabi Saleh): A Palestinian Village in central West Bank. Palestinians in </a:t>
            </a:r>
            <a:r>
              <a:rPr lang="en-US" sz="1200" b="0" i="0" kern="1200" dirty="0">
                <a:solidFill>
                  <a:schemeClr val="tx1"/>
                </a:solidFill>
                <a:effectLst/>
                <a:latin typeface="+mn-lt"/>
                <a:ea typeface="+mn-ea"/>
                <a:cs typeface="+mn-cs"/>
              </a:rPr>
              <a:t>Nabi Saleh village have held protests since 2009.  Villagers oppose the Israeli government’s confiscation of a large portion of village land for the establishment and expansion of the Israeli settlement of </a:t>
            </a:r>
            <a:r>
              <a:rPr lang="en-US" sz="1200" b="0" i="0" kern="1200" dirty="0" err="1">
                <a:solidFill>
                  <a:schemeClr val="tx1"/>
                </a:solidFill>
                <a:effectLst/>
                <a:latin typeface="+mn-lt"/>
                <a:ea typeface="+mn-ea"/>
                <a:cs typeface="+mn-cs"/>
              </a:rPr>
              <a:t>Halamish</a:t>
            </a:r>
            <a:r>
              <a:rPr lang="en-US" sz="1200" b="0" i="0" kern="1200" dirty="0">
                <a:solidFill>
                  <a:schemeClr val="tx1"/>
                </a:solidFill>
                <a:effectLst/>
                <a:latin typeface="+mn-lt"/>
                <a:ea typeface="+mn-ea"/>
                <a:cs typeface="+mn-cs"/>
              </a:rPr>
              <a:t> and the seizure of the village’s natural spring, which has historically been its only water source.</a:t>
            </a:r>
          </a:p>
          <a:p>
            <a:pPr marL="171450" indent="-171450" fontAlgn="base">
              <a:buFont typeface="Arial" panose="020B0604020202020204" pitchFamily="34" charset="0"/>
              <a:buChar char="•"/>
            </a:pPr>
            <a:r>
              <a:rPr lang="en-US" sz="1200" b="0" i="0" kern="1200" dirty="0" err="1">
                <a:solidFill>
                  <a:schemeClr val="tx1"/>
                </a:solidFill>
                <a:effectLst/>
                <a:latin typeface="+mn-lt"/>
                <a:ea typeface="+mn-ea"/>
                <a:cs typeface="+mn-cs"/>
              </a:rPr>
              <a:t>Halamish</a:t>
            </a:r>
            <a:r>
              <a:rPr lang="en-US" sz="1200" b="0" i="0" kern="1200" dirty="0">
                <a:solidFill>
                  <a:schemeClr val="tx1"/>
                </a:solidFill>
                <a:effectLst/>
                <a:latin typeface="+mn-lt"/>
                <a:ea typeface="+mn-ea"/>
                <a:cs typeface="+mn-cs"/>
              </a:rPr>
              <a:t> (also spelled </a:t>
            </a:r>
            <a:r>
              <a:rPr lang="en-US" sz="1200" b="0" i="0" kern="1200" dirty="0" err="1">
                <a:solidFill>
                  <a:schemeClr val="tx1"/>
                </a:solidFill>
                <a:effectLst/>
                <a:latin typeface="+mn-lt"/>
                <a:ea typeface="+mn-ea"/>
                <a:cs typeface="+mn-cs"/>
              </a:rPr>
              <a:t>Hallamish</a:t>
            </a:r>
            <a:r>
              <a:rPr lang="en-US" sz="1200" b="0" i="0" kern="1200" dirty="0">
                <a:solidFill>
                  <a:schemeClr val="tx1"/>
                </a:solidFill>
                <a:effectLst/>
                <a:latin typeface="+mn-lt"/>
                <a:ea typeface="+mn-ea"/>
                <a:cs typeface="+mn-cs"/>
              </a:rPr>
              <a:t>):  An Israeli settlement established in 1977.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Israel claims the West Bank area as disputed territory, while organizations such as the United Nations and Amnesty International have declared it occupied territory.  </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br>
              <a:rPr lang="en-US" dirty="0"/>
            </a:br>
            <a:r>
              <a:rPr lang="en-US" dirty="0"/>
              <a:t>     </a:t>
            </a:r>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362311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Teacher will explain Miki Kratsman visited the Palestinian protests from 2015-2016 and created a video to capture the reality of the protests. The video comprises a year’s worth of protests and shootings in a Palestinian village, condensed into 8 minutes and 42 seconds.  Young people were especially present at the events, which occurred approximately once per week.  Miki Kratsman edited the work based on sound; that is, every time a shot is heard, he made an editorial cut.  The work features approximately 1,000 shots that can be heard.  The title of Kratsman’s work comes from the audible words of an Israeli officer as he identifies a sniper being targeted: “[at] 70 meters…white t-shirt.”</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28648507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9/10/18</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9/10/18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9/10/18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9/10/18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9/10/18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9/10/18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9/10/18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9/10/18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9/10/18</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globalpolicy.org/security-council/index-of-countries-on-the-security-council-agenda/israel-palestine-and-the-occupied-territories/land-and-settlement-issues.html" TargetMode="External"/><Relationship Id="rId2" Type="http://schemas.openxmlformats.org/officeDocument/2006/relationships/hyperlink" Target="https://nabisalehsolidarity.wordpress.com/maps/" TargetMode="External"/><Relationship Id="rId1" Type="http://schemas.openxmlformats.org/officeDocument/2006/relationships/slideLayout" Target="../slideLayouts/slideLayout3.xml"/><Relationship Id="rId5" Type="http://schemas.openxmlformats.org/officeDocument/2006/relationships/hyperlink" Target="http://www.citationmachine.net/bibliographies/336528626?new=true" TargetMode="External"/><Relationship Id="rId4" Type="http://schemas.openxmlformats.org/officeDocument/2006/relationships/hyperlink" Target="https://www.brookings.edu/blog/markaz/2016/12/26/whats-new-and-whats-not-in-the-u-n-resolution-on-israeli-settl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2559" y="2292094"/>
            <a:ext cx="6818503" cy="2219691"/>
          </a:xfrm>
        </p:spPr>
        <p:txBody>
          <a:bodyPr anchor="ctr">
            <a:normAutofit/>
          </a:bodyPr>
          <a:lstStyle/>
          <a:p>
            <a:pPr algn="ctr"/>
            <a:r>
              <a:rPr lang="en-US" sz="5000" dirty="0"/>
              <a:t>70 Meters…White T-shirt</a:t>
            </a:r>
            <a:br>
              <a:rPr lang="en-US" sz="5000" dirty="0"/>
            </a:br>
            <a:r>
              <a:rPr lang="en-US" sz="4000" dirty="0"/>
              <a:t>by: Miki Kratsman</a:t>
            </a:r>
          </a:p>
        </p:txBody>
      </p:sp>
      <p:pic>
        <p:nvPicPr>
          <p:cNvPr id="9" name="Picture Placeholder 8">
            <a:extLst>
              <a:ext uri="{FF2B5EF4-FFF2-40B4-BE49-F238E27FC236}">
                <a16:creationId xmlns:a16="http://schemas.microsoft.com/office/drawing/2014/main" id="{FF340907-9FB0-4AB5-9185-AF7B49D395E4}"/>
              </a:ext>
            </a:extLst>
          </p:cNvPr>
          <p:cNvPicPr>
            <a:picLocks noGrp="1" noChangeAspect="1"/>
          </p:cNvPicPr>
          <p:nvPr>
            <p:ph type="pic" sz="quarter" idx="13"/>
          </p:nvPr>
        </p:nvPicPr>
        <p:blipFill>
          <a:blip r:embed="rId3"/>
          <a:srcRect l="6139" r="6139"/>
          <a:stretch>
            <a:fillRect/>
          </a:stretch>
        </p:blipFill>
        <p:spPr>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E25227-7153-41B2-90CF-7E971E81F763}"/>
              </a:ext>
            </a:extLst>
          </p:cNvPr>
          <p:cNvPicPr>
            <a:picLocks noChangeAspect="1"/>
          </p:cNvPicPr>
          <p:nvPr/>
        </p:nvPicPr>
        <p:blipFill>
          <a:blip r:embed="rId3"/>
          <a:stretch>
            <a:fillRect/>
          </a:stretch>
        </p:blipFill>
        <p:spPr>
          <a:xfrm>
            <a:off x="2847047" y="0"/>
            <a:ext cx="9749106" cy="6872252"/>
          </a:xfrm>
          <a:prstGeom prst="rect">
            <a:avLst/>
          </a:prstGeom>
          <a:ln>
            <a:solidFill>
              <a:srgbClr val="0070C0"/>
            </a:solidFill>
          </a:ln>
        </p:spPr>
      </p:pic>
      <p:sp>
        <p:nvSpPr>
          <p:cNvPr id="3" name="Subtitle 2">
            <a:extLst>
              <a:ext uri="{FF2B5EF4-FFF2-40B4-BE49-F238E27FC236}">
                <a16:creationId xmlns:a16="http://schemas.microsoft.com/office/drawing/2014/main" id="{28E5518F-276C-495F-9AE4-9E7E469F2E94}"/>
              </a:ext>
            </a:extLst>
          </p:cNvPr>
          <p:cNvSpPr>
            <a:spLocks noGrp="1"/>
          </p:cNvSpPr>
          <p:nvPr>
            <p:ph type="subTitle" idx="1"/>
          </p:nvPr>
        </p:nvSpPr>
        <p:spPr>
          <a:xfrm>
            <a:off x="0" y="2544554"/>
            <a:ext cx="2305619" cy="1504949"/>
          </a:xfrm>
        </p:spPr>
        <p:txBody>
          <a:bodyPr>
            <a:noAutofit/>
          </a:bodyPr>
          <a:lstStyle/>
          <a:p>
            <a:pPr algn="ctr"/>
            <a:r>
              <a:rPr lang="en-US" sz="3600" dirty="0"/>
              <a:t>Nabi </a:t>
            </a:r>
            <a:r>
              <a:rPr lang="en-US" sz="3600" dirty="0" err="1"/>
              <a:t>Salih</a:t>
            </a:r>
            <a:r>
              <a:rPr lang="en-US" sz="3600" dirty="0"/>
              <a:t> </a:t>
            </a:r>
          </a:p>
          <a:p>
            <a:pPr algn="ctr"/>
            <a:r>
              <a:rPr lang="en-US" sz="3600" dirty="0"/>
              <a:t>(map of region)</a:t>
            </a:r>
          </a:p>
        </p:txBody>
      </p:sp>
      <p:sp>
        <p:nvSpPr>
          <p:cNvPr id="2" name="Oval 1">
            <a:extLst>
              <a:ext uri="{FF2B5EF4-FFF2-40B4-BE49-F238E27FC236}">
                <a16:creationId xmlns:a16="http://schemas.microsoft.com/office/drawing/2014/main" id="{5B5F2859-17A1-458A-A135-C6597E2ADD90}"/>
              </a:ext>
            </a:extLst>
          </p:cNvPr>
          <p:cNvSpPr/>
          <p:nvPr/>
        </p:nvSpPr>
        <p:spPr>
          <a:xfrm>
            <a:off x="6776720" y="3429004"/>
            <a:ext cx="1889760" cy="746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D457352-65EA-4B07-BD9C-088796AF65DB}"/>
              </a:ext>
            </a:extLst>
          </p:cNvPr>
          <p:cNvSpPr/>
          <p:nvPr/>
        </p:nvSpPr>
        <p:spPr>
          <a:xfrm>
            <a:off x="7366000" y="4175760"/>
            <a:ext cx="1706880" cy="701040"/>
          </a:xfrm>
          <a:prstGeom prst="ellipse">
            <a:avLst/>
          </a:prstGeom>
          <a:noFill/>
          <a:ln>
            <a:solidFill>
              <a:srgbClr val="0D0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000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7ABE-CABB-4765-A557-D11492B33414}"/>
              </a:ext>
            </a:extLst>
          </p:cNvPr>
          <p:cNvSpPr>
            <a:spLocks noGrp="1"/>
          </p:cNvSpPr>
          <p:nvPr>
            <p:ph type="ctrTitle"/>
          </p:nvPr>
        </p:nvSpPr>
        <p:spPr>
          <a:xfrm>
            <a:off x="2966720" y="1276095"/>
            <a:ext cx="9052560" cy="955566"/>
          </a:xfrm>
        </p:spPr>
        <p:txBody>
          <a:bodyPr/>
          <a:lstStyle/>
          <a:p>
            <a:r>
              <a:rPr lang="en-US" i="1" dirty="0"/>
              <a:t>Contextualization</a:t>
            </a:r>
          </a:p>
        </p:txBody>
      </p:sp>
      <p:sp>
        <p:nvSpPr>
          <p:cNvPr id="3" name="Subtitle 2">
            <a:extLst>
              <a:ext uri="{FF2B5EF4-FFF2-40B4-BE49-F238E27FC236}">
                <a16:creationId xmlns:a16="http://schemas.microsoft.com/office/drawing/2014/main" id="{89250C61-7323-4139-A0A6-DB628A55F20B}"/>
              </a:ext>
            </a:extLst>
          </p:cNvPr>
          <p:cNvSpPr>
            <a:spLocks noGrp="1"/>
          </p:cNvSpPr>
          <p:nvPr>
            <p:ph type="subTitle" idx="1"/>
          </p:nvPr>
        </p:nvSpPr>
        <p:spPr>
          <a:xfrm>
            <a:off x="335280" y="2231661"/>
            <a:ext cx="11684000" cy="3235689"/>
          </a:xfrm>
        </p:spPr>
        <p:txBody>
          <a:bodyPr>
            <a:normAutofit lnSpcReduction="10000"/>
          </a:bodyPr>
          <a:lstStyle/>
          <a:p>
            <a:pPr marL="285750" indent="-285750">
              <a:buFont typeface="Arial" panose="020B0604020202020204" pitchFamily="34" charset="0"/>
              <a:buChar char="•"/>
            </a:pPr>
            <a:r>
              <a:rPr lang="en-US" sz="3600" dirty="0"/>
              <a:t>Miki </a:t>
            </a:r>
            <a:r>
              <a:rPr lang="en-US" sz="3600" dirty="0" err="1"/>
              <a:t>Kratsman</a:t>
            </a:r>
            <a:r>
              <a:rPr lang="en-US" sz="3600" dirty="0"/>
              <a:t> visited Friday demonstrations in the Palestinian village of Nabi Salih from 2015-2016</a:t>
            </a:r>
          </a:p>
          <a:p>
            <a:endParaRPr lang="en-US" sz="3600" dirty="0"/>
          </a:p>
          <a:p>
            <a:pPr marL="285750" indent="-285750">
              <a:buFont typeface="Arial" panose="020B0604020202020204" pitchFamily="34" charset="0"/>
              <a:buChar char="•"/>
            </a:pPr>
            <a:r>
              <a:rPr lang="en-US" sz="3600" dirty="0"/>
              <a:t>Palestinians protest the </a:t>
            </a:r>
            <a:r>
              <a:rPr lang="en-US" sz="3600" dirty="0" err="1"/>
              <a:t>Halamish</a:t>
            </a:r>
            <a:r>
              <a:rPr lang="en-US" sz="3600" dirty="0"/>
              <a:t> settlement</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Israeli Defense Forces (IDF) are sent to disperse protestors </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endParaRPr lang="en-US" sz="3600" dirty="0"/>
          </a:p>
          <a:p>
            <a:endParaRPr lang="en-US" sz="1600" dirty="0"/>
          </a:p>
        </p:txBody>
      </p:sp>
    </p:spTree>
    <p:extLst>
      <p:ext uri="{BB962C8B-B14F-4D97-AF65-F5344CB8AC3E}">
        <p14:creationId xmlns:p14="http://schemas.microsoft.com/office/powerpoint/2010/main" val="411953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333A-B11F-40C8-8115-75C425397696}"/>
              </a:ext>
            </a:extLst>
          </p:cNvPr>
          <p:cNvSpPr>
            <a:spLocks noGrp="1"/>
          </p:cNvSpPr>
          <p:nvPr>
            <p:ph type="ctrTitle"/>
          </p:nvPr>
        </p:nvSpPr>
        <p:spPr>
          <a:xfrm>
            <a:off x="3482340" y="707134"/>
            <a:ext cx="5734050" cy="2219691"/>
          </a:xfrm>
        </p:spPr>
        <p:txBody>
          <a:bodyPr/>
          <a:lstStyle/>
          <a:p>
            <a:pPr algn="ctr"/>
            <a:r>
              <a:rPr lang="en-US" i="1" dirty="0"/>
              <a:t>References</a:t>
            </a:r>
          </a:p>
        </p:txBody>
      </p:sp>
      <p:sp>
        <p:nvSpPr>
          <p:cNvPr id="3" name="Subtitle 2">
            <a:extLst>
              <a:ext uri="{FF2B5EF4-FFF2-40B4-BE49-F238E27FC236}">
                <a16:creationId xmlns:a16="http://schemas.microsoft.com/office/drawing/2014/main" id="{FA0FD87D-2951-4F76-B777-83C6799D6DAD}"/>
              </a:ext>
            </a:extLst>
          </p:cNvPr>
          <p:cNvSpPr>
            <a:spLocks noGrp="1"/>
          </p:cNvSpPr>
          <p:nvPr>
            <p:ph type="subTitle" idx="1"/>
          </p:nvPr>
        </p:nvSpPr>
        <p:spPr>
          <a:xfrm>
            <a:off x="1696720" y="2195304"/>
            <a:ext cx="10160000" cy="3555256"/>
          </a:xfrm>
        </p:spPr>
        <p:txBody>
          <a:bodyPr>
            <a:normAutofit fontScale="92500" lnSpcReduction="10000"/>
          </a:bodyPr>
          <a:lstStyle/>
          <a:p>
            <a:pPr>
              <a:lnSpc>
                <a:spcPct val="115000"/>
              </a:lnSpc>
            </a:pPr>
            <a:r>
              <a:rPr lang="en-US" dirty="0">
                <a:latin typeface="Arial" panose="020B0604020202020204" pitchFamily="34" charset="0"/>
                <a:ea typeface="Arial Unicode MS" panose="020B0604020202020204" pitchFamily="34" charset="-128"/>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t>Maps. (2011, April 12). Retrieved from </a:t>
            </a:r>
            <a:r>
              <a:rPr lang="en-US" dirty="0">
                <a:hlinkClick r:id="rId2"/>
              </a:rPr>
              <a:t>https://nabisalehsolidarity.wordpress.com/maps/</a:t>
            </a:r>
            <a:endParaRPr lang="en-US" dirty="0"/>
          </a:p>
          <a:p>
            <a:endParaRPr lang="en-US" dirty="0">
              <a:latin typeface="Arial" panose="020B0604020202020204" pitchFamily="34" charset="0"/>
              <a:ea typeface="Arial Unicode MS" panose="020B0604020202020204" pitchFamily="34" charset="-128"/>
              <a:cs typeface="Times New Roman" panose="02020603050405020304" pitchFamily="18" charset="0"/>
            </a:endParaRPr>
          </a:p>
          <a:p>
            <a:pPr>
              <a:lnSpc>
                <a:spcPct val="115000"/>
              </a:lnSpc>
            </a:pPr>
            <a:r>
              <a:rPr lang="en-US" dirty="0">
                <a:latin typeface="Arial" panose="020B0604020202020204" pitchFamily="34" charset="0"/>
                <a:ea typeface="Arial Unicode MS" panose="020B0604020202020204" pitchFamily="34" charset="-128"/>
                <a:cs typeface="Times New Roman" panose="02020603050405020304" pitchFamily="18" charset="0"/>
              </a:rPr>
              <a:t>Paul, J. (n.d.). Land and Settlement Issues. Retrieved from</a:t>
            </a:r>
            <a:r>
              <a:rPr lang="en-US" sz="1600" dirty="0">
                <a:latin typeface="Calibri" panose="020F0502020204030204" pitchFamily="34" charset="0"/>
                <a:ea typeface="Arial Unicode MS" panose="020B0604020202020204" pitchFamily="34" charset="-128"/>
                <a:cs typeface="Times New Roman" panose="02020603050405020304" pitchFamily="18" charset="0"/>
              </a:rPr>
              <a:t> </a:t>
            </a:r>
            <a:r>
              <a:rPr lang="en-US" u="sng" dirty="0">
                <a:solidFill>
                  <a:srgbClr val="0000FF"/>
                </a:solidFill>
                <a:latin typeface="Arial" panose="020B0604020202020204" pitchFamily="34" charset="0"/>
                <a:ea typeface="Arial Unicode MS" panose="020B0604020202020204" pitchFamily="34" charset="-128"/>
                <a:cs typeface="Times New Roman" panose="02020603050405020304" pitchFamily="18" charset="0"/>
                <a:hlinkClick r:id="rId3"/>
              </a:rPr>
              <a:t>https://www.globalpolicy.org/security-council/index-of-countries-on-the-security-council-agenda/israel-palestine-and-the-occupied-territories/land-and-settlement-issues.html</a:t>
            </a:r>
            <a:endParaRPr lang="en-US" u="sng" dirty="0">
              <a:solidFill>
                <a:srgbClr val="0000FF"/>
              </a:solidFill>
              <a:latin typeface="Arial" panose="020B0604020202020204" pitchFamily="34" charset="0"/>
              <a:ea typeface="Arial Unicode MS" panose="020B0604020202020204" pitchFamily="34" charset="-128"/>
              <a:cs typeface="Times New Roman" panose="02020603050405020304" pitchFamily="18" charset="0"/>
            </a:endParaRPr>
          </a:p>
          <a:p>
            <a:pPr marL="457200">
              <a:lnSpc>
                <a:spcPct val="115000"/>
              </a:lnSpc>
            </a:pPr>
            <a:endParaRPr lang="en-US" u="sng" dirty="0">
              <a:solidFill>
                <a:srgbClr val="0000FF"/>
              </a:solidFill>
              <a:latin typeface="Arial" panose="020B0604020202020204" pitchFamily="34" charset="0"/>
              <a:ea typeface="Arial Unicode MS" panose="020B0604020202020204" pitchFamily="34" charset="-128"/>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Arial" panose="020B0604020202020204" pitchFamily="34" charset="0"/>
              </a:rPr>
              <a:t>Sachs, N. (2016, December 28). What’s new and what’s not in the UN resolution on Israeli 	</a:t>
            </a:r>
          </a:p>
          <a:p>
            <a:pPr>
              <a:lnSpc>
                <a:spcPct val="115000"/>
              </a:lnSpc>
            </a:pPr>
            <a:r>
              <a:rPr lang="en-US" dirty="0">
                <a:latin typeface="Arial" panose="020B0604020202020204" pitchFamily="34" charset="0"/>
                <a:ea typeface="Calibri" panose="020F0502020204030204" pitchFamily="34" charset="0"/>
                <a:cs typeface="Arial" panose="020B0604020202020204" pitchFamily="34" charset="0"/>
              </a:rPr>
              <a:t>settlements.  Retrieved from: </a:t>
            </a:r>
            <a:r>
              <a:rPr lang="en-US" dirty="0">
                <a:latin typeface="Arial" panose="020B0604020202020204" pitchFamily="34" charset="0"/>
                <a:ea typeface="Calibri" panose="020F0502020204030204" pitchFamily="34" charset="0"/>
                <a:cs typeface="Arial" panose="020B0604020202020204" pitchFamily="34" charset="0"/>
                <a:hlinkClick r:id="rId4"/>
              </a:rPr>
              <a:t>https://www.brookings.edu/blog/markaz/2016/12/26/whats-new-and-whats-not-in-the-u-n-resolution-on-israeli-settlements</a:t>
            </a: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15000"/>
              </a:lnSpc>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dirty="0" err="1"/>
              <a:t>Trueman</a:t>
            </a:r>
            <a:r>
              <a:rPr lang="en-US" dirty="0"/>
              <a:t>, C. N. (n.d.). The Six Day War. Retrieved from </a:t>
            </a:r>
            <a:r>
              <a:rPr lang="en-US" u="sng" dirty="0">
                <a:hlinkClick r:id="rId5"/>
              </a:rPr>
              <a:t>http://www.citationmachine.net/bibliographies/336528626?new=true</a:t>
            </a:r>
            <a:endParaRPr lang="en-US" dirty="0"/>
          </a:p>
          <a:p>
            <a:pPr>
              <a:lnSpc>
                <a:spcPct val="115000"/>
              </a:lnSpc>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15000"/>
              </a:lnSpc>
            </a:pPr>
            <a:endParaRPr lang="en-US" dirty="0">
              <a:latin typeface="Arial" panose="020B0604020202020204" pitchFamily="34" charset="0"/>
              <a:ea typeface="Calibri" panose="020F0502020204030204" pitchFamily="34" charset="0"/>
              <a:cs typeface="Arial" panose="020B0604020202020204" pitchFamily="34" charset="0"/>
            </a:endParaRPr>
          </a:p>
          <a:p>
            <a:pPr marL="457200">
              <a:lnSpc>
                <a:spcPct val="115000"/>
              </a:lnSpc>
            </a:pPr>
            <a:endParaRPr lang="en-US" u="sng" dirty="0">
              <a:solidFill>
                <a:srgbClr val="0000FF"/>
              </a:solidFill>
              <a:latin typeface="Arial" panose="020B0604020202020204" pitchFamily="34" charset="0"/>
              <a:ea typeface="Arial Unicode MS" panose="020B0604020202020204" pitchFamily="34" charset="-128"/>
              <a:cs typeface="Times New Roman" panose="02020603050405020304" pitchFamily="18" charset="0"/>
            </a:endParaRPr>
          </a:p>
          <a:p>
            <a:pPr marL="457200">
              <a:lnSpc>
                <a:spcPct val="115000"/>
              </a:lnSpc>
            </a:pPr>
            <a:endParaRPr lang="en-US" sz="1600" u="sng" dirty="0">
              <a:solidFill>
                <a:srgbClr val="0000FF"/>
              </a:solidFill>
              <a:latin typeface="Arial" panose="020B0604020202020204" pitchFamily="34" charset="0"/>
              <a:ea typeface="Arial Unicode MS" panose="020B0604020202020204" pitchFamily="34" charset="-128"/>
              <a:cs typeface="Times New Roman" panose="02020603050405020304" pitchFamily="18" charset="0"/>
            </a:endParaRPr>
          </a:p>
          <a:p>
            <a:pPr marL="457200">
              <a:lnSpc>
                <a:spcPct val="115000"/>
              </a:lnSpc>
            </a:pPr>
            <a:endParaRPr lang="en-US" sz="1600" u="sng" dirty="0">
              <a:solidFill>
                <a:srgbClr val="0000FF"/>
              </a:solidFill>
              <a:latin typeface="Arial" panose="020B0604020202020204" pitchFamily="34" charset="0"/>
              <a:ea typeface="Arial Unicode MS" panose="020B0604020202020204" pitchFamily="34" charset="-128"/>
              <a:cs typeface="Times New Roman" panose="02020603050405020304" pitchFamily="18" charset="0"/>
            </a:endParaRPr>
          </a:p>
          <a:p>
            <a:pPr marL="457200">
              <a:lnSpc>
                <a:spcPct val="115000"/>
              </a:lnSpc>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2002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1761</TotalTime>
  <Words>368</Words>
  <Application>Microsoft Macintosh PowerPoint</Application>
  <PresentationFormat>Widescreen</PresentationFormat>
  <Paragraphs>39</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 Unicode MS</vt:lpstr>
      <vt:lpstr>Arial</vt:lpstr>
      <vt:lpstr>Calibri</vt:lpstr>
      <vt:lpstr>Euphemia</vt:lpstr>
      <vt:lpstr>Plantagenet Cherokee</vt:lpstr>
      <vt:lpstr>Times New Roman</vt:lpstr>
      <vt:lpstr>Wingdings</vt:lpstr>
      <vt:lpstr>Academic Literature 16x9</vt:lpstr>
      <vt:lpstr>70 Meters…White T-shirt by: Miki Kratsman</vt:lpstr>
      <vt:lpstr>PowerPoint Presentation</vt:lpstr>
      <vt:lpstr>Contextualization</vt:lpstr>
      <vt:lpstr>References</vt:lpstr>
    </vt:vector>
  </TitlesOfParts>
  <Company>University of South Florida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Miki Kratsman</dc:title>
  <dc:creator>Cruz, Barbara</dc:creator>
  <cp:lastModifiedBy>Fuller, Don</cp:lastModifiedBy>
  <cp:revision>60</cp:revision>
  <dcterms:created xsi:type="dcterms:W3CDTF">2018-06-28T16:15:56Z</dcterms:created>
  <dcterms:modified xsi:type="dcterms:W3CDTF">2018-09-10T15:13:27Z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