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305" r:id="rId5"/>
    <p:sldId id="296" r:id="rId6"/>
    <p:sldId id="306" r:id="rId7"/>
    <p:sldId id="321" r:id="rId8"/>
    <p:sldId id="326" r:id="rId9"/>
    <p:sldId id="319" r:id="rId10"/>
    <p:sldId id="318" r:id="rId11"/>
    <p:sldId id="327" r:id="rId12"/>
    <p:sldId id="322" r:id="rId13"/>
    <p:sldId id="317" r:id="rId14"/>
    <p:sldId id="320" r:id="rId15"/>
    <p:sldId id="325" r:id="rId16"/>
    <p:sldId id="316" r:id="rId17"/>
    <p:sldId id="323" r:id="rId18"/>
    <p:sldId id="32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7D9"/>
    <a:srgbClr val="93D3D9"/>
    <a:srgbClr val="AAD6FF"/>
    <a:srgbClr val="B2C8CD"/>
    <a:srgbClr val="CCD8D6"/>
    <a:srgbClr val="4F5945"/>
    <a:srgbClr val="73292A"/>
    <a:srgbClr val="7F867A"/>
    <a:srgbClr val="A6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74787" autoAdjust="0"/>
  </p:normalViewPr>
  <p:slideViewPr>
    <p:cSldViewPr snapToGrid="0">
      <p:cViewPr varScale="1">
        <p:scale>
          <a:sx n="85" d="100"/>
          <a:sy n="85" d="100"/>
        </p:scale>
        <p:origin x="2080" y="17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2" d="100"/>
          <a:sy n="82" d="100"/>
        </p:scale>
        <p:origin x="278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0B29C-E84A-E4D1-8998-1A961EC23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A5AE42-7DC1-8140-9B13-146984FDEF22}" type="datetimeFigureOut">
              <a:rPr lang="en-US" smtClean="0"/>
              <a:t>9/6/23</a:t>
            </a:fld>
            <a:endParaRPr lang="en-US" dirty="0"/>
          </a:p>
        </p:txBody>
      </p:sp>
      <p:sp>
        <p:nvSpPr>
          <p:cNvPr id="4" name="Footer Placeholder 3">
            <a:extLst>
              <a:ext uri="{FF2B5EF4-FFF2-40B4-BE49-F238E27FC236}">
                <a16:creationId xmlns:a16="http://schemas.microsoft.com/office/drawing/2014/main" id="{FCCE4DE7-ED89-D264-F004-38F2DF487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7E8591-FF54-5A00-A703-95ABC16B78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369B77-94AB-0344-9EBF-9DB9EE8D3ABC}" type="slidenum">
              <a:rPr lang="en-US" smtClean="0"/>
              <a:t>‹#›</a:t>
            </a:fld>
            <a:endParaRPr lang="en-US"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75F72-8950-AF4F-9381-1D26FB547EA1}" type="datetimeFigureOut">
              <a:rPr lang="en-US" smtClean="0"/>
              <a:t>9/6/23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5476F-A808-1F46-A368-07984F6DA22E}" type="slidenum">
              <a:rPr lang="en-US" smtClean="0"/>
              <a:t>‹#›</a:t>
            </a:fld>
            <a:endParaRPr lang="en-US"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https://alaskarefugefriends.org/tag/native </a:t>
            </a:r>
          </a:p>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2</a:t>
            </a:fld>
            <a:endParaRPr lang="en-US" dirty="0"/>
          </a:p>
        </p:txBody>
      </p:sp>
    </p:spTree>
    <p:extLst>
      <p:ext uri="{BB962C8B-B14F-4D97-AF65-F5344CB8AC3E}">
        <p14:creationId xmlns:p14="http://schemas.microsoft.com/office/powerpoint/2010/main" val="3270232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Infographic 1 from: https://oneworldoneocean.com/blog/the-plastics-breakdown-an-infographic/ </a:t>
            </a:r>
          </a:p>
        </p:txBody>
      </p:sp>
      <p:sp>
        <p:nvSpPr>
          <p:cNvPr id="4" name="Slide Number Placeholder 3"/>
          <p:cNvSpPr>
            <a:spLocks noGrp="1"/>
          </p:cNvSpPr>
          <p:nvPr>
            <p:ph type="sldNum" sz="quarter" idx="5"/>
          </p:nvPr>
        </p:nvSpPr>
        <p:spPr/>
        <p:txBody>
          <a:bodyPr/>
          <a:lstStyle/>
          <a:p>
            <a:fld id="{0775476F-A808-1F46-A368-07984F6DA22E}" type="slidenum">
              <a:rPr lang="en-US" smtClean="0"/>
              <a:t>14</a:t>
            </a:fld>
            <a:endParaRPr lang="en-US" dirty="0"/>
          </a:p>
        </p:txBody>
      </p:sp>
    </p:spTree>
    <p:extLst>
      <p:ext uri="{BB962C8B-B14F-4D97-AF65-F5344CB8AC3E}">
        <p14:creationId xmlns:p14="http://schemas.microsoft.com/office/powerpoint/2010/main" val="4010281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Infographic 2 from: https://www.irishtimes.com/polopoly_fs/1.1755714.1397049819!/image/image.jpg</a:t>
            </a:r>
          </a:p>
        </p:txBody>
      </p:sp>
      <p:sp>
        <p:nvSpPr>
          <p:cNvPr id="4" name="Slide Number Placeholder 3"/>
          <p:cNvSpPr>
            <a:spLocks noGrp="1"/>
          </p:cNvSpPr>
          <p:nvPr>
            <p:ph type="sldNum" sz="quarter" idx="5"/>
          </p:nvPr>
        </p:nvSpPr>
        <p:spPr/>
        <p:txBody>
          <a:bodyPr/>
          <a:lstStyle/>
          <a:p>
            <a:fld id="{0775476F-A808-1F46-A368-07984F6DA22E}" type="slidenum">
              <a:rPr lang="en-US" smtClean="0"/>
              <a:t>15</a:t>
            </a:fld>
            <a:endParaRPr lang="en-US" dirty="0"/>
          </a:p>
        </p:txBody>
      </p:sp>
    </p:spTree>
    <p:extLst>
      <p:ext uri="{BB962C8B-B14F-4D97-AF65-F5344CB8AC3E}">
        <p14:creationId xmlns:p14="http://schemas.microsoft.com/office/powerpoint/2010/main" val="2675271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https://aywaa.org/who-we-are/ </a:t>
            </a:r>
          </a:p>
          <a:p>
            <a:endParaRPr lang="en-US" sz="1200" b="0" i="0" dirty="0">
              <a:effectLst/>
              <a:latin typeface="Calibri" panose="020F0502020204030204" pitchFamily="34" charset="0"/>
              <a:cs typeface="Calibri" panose="020F0502020204030204" pitchFamily="34" charset="0"/>
            </a:endParaRPr>
          </a:p>
          <a:p>
            <a:r>
              <a:rPr lang="en-US" dirty="0"/>
              <a:t>Think-Pair-Share: </a:t>
            </a:r>
          </a:p>
          <a:p>
            <a:r>
              <a:rPr lang="en-US" dirty="0"/>
              <a:t>THINK: Read the quote aloud (pausing to define “foraging” if needed for your students). Ask students to write down any initial thoughts in their student notebooks. </a:t>
            </a:r>
            <a:r>
              <a:rPr lang="en-US" i="1" dirty="0"/>
              <a:t>What might </a:t>
            </a:r>
            <a:r>
              <a:rPr lang="en-US" sz="1200" i="1" dirty="0"/>
              <a:t>Nalikutaar Jacqueline Cleveland want to express about her lived experience and culture?</a:t>
            </a:r>
            <a:r>
              <a:rPr lang="en-US" i="1" dirty="0"/>
              <a:t> </a:t>
            </a:r>
          </a:p>
          <a:p>
            <a:r>
              <a:rPr lang="en-US" dirty="0"/>
              <a:t>PAIR: Have students pair up and discuss their ideas. </a:t>
            </a:r>
          </a:p>
          <a:p>
            <a:r>
              <a:rPr lang="en-US" dirty="0"/>
              <a:t>SHARE: Then, in whole class format, have each pair share their thoughts and engage in a class discussion. </a:t>
            </a:r>
          </a:p>
        </p:txBody>
      </p:sp>
      <p:sp>
        <p:nvSpPr>
          <p:cNvPr id="4" name="Slide Number Placeholder 3"/>
          <p:cNvSpPr>
            <a:spLocks noGrp="1"/>
          </p:cNvSpPr>
          <p:nvPr>
            <p:ph type="sldNum" sz="quarter" idx="5"/>
          </p:nvPr>
        </p:nvSpPr>
        <p:spPr/>
        <p:txBody>
          <a:bodyPr/>
          <a:lstStyle/>
          <a:p>
            <a:fld id="{0775476F-A808-1F46-A368-07984F6DA22E}" type="slidenum">
              <a:rPr lang="en-US" smtClean="0"/>
              <a:t>3</a:t>
            </a:fld>
            <a:endParaRPr lang="en-US" dirty="0"/>
          </a:p>
        </p:txBody>
      </p:sp>
    </p:spTree>
    <p:extLst>
      <p:ext uri="{BB962C8B-B14F-4D97-AF65-F5344CB8AC3E}">
        <p14:creationId xmlns:p14="http://schemas.microsoft.com/office/powerpoint/2010/main" val="801596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the Yup’ik live in Alaska. </a:t>
            </a:r>
          </a:p>
          <a:p>
            <a:endParaRPr lang="en-US" dirty="0"/>
          </a:p>
          <a:p>
            <a:r>
              <a:rPr lang="en-US" dirty="0"/>
              <a:t>Map source: https://www.travelalaska.com/Things-To-Do/Alaska-Native-Culture/Cultures/Yupik</a:t>
            </a:r>
          </a:p>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5</a:t>
            </a:fld>
            <a:endParaRPr lang="en-US" dirty="0"/>
          </a:p>
        </p:txBody>
      </p:sp>
    </p:spTree>
    <p:extLst>
      <p:ext uri="{BB962C8B-B14F-4D97-AF65-F5344CB8AC3E}">
        <p14:creationId xmlns:p14="http://schemas.microsoft.com/office/powerpoint/2010/main" val="316994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from: https://youtu.be/4hzcV52FtoA?t=383</a:t>
            </a:r>
          </a:p>
          <a:p>
            <a:endParaRPr lang="en-US" dirty="0"/>
          </a:p>
          <a:p>
            <a:r>
              <a:rPr lang="en-US" dirty="0"/>
              <a:t>Starts at 6:22, discussion about land.</a:t>
            </a:r>
          </a:p>
        </p:txBody>
      </p:sp>
      <p:sp>
        <p:nvSpPr>
          <p:cNvPr id="4" name="Slide Number Placeholder 3"/>
          <p:cNvSpPr>
            <a:spLocks noGrp="1"/>
          </p:cNvSpPr>
          <p:nvPr>
            <p:ph type="sldNum" sz="quarter" idx="5"/>
          </p:nvPr>
        </p:nvSpPr>
        <p:spPr/>
        <p:txBody>
          <a:bodyPr/>
          <a:lstStyle/>
          <a:p>
            <a:fld id="{0775476F-A808-1F46-A368-07984F6DA22E}" type="slidenum">
              <a:rPr lang="en-US" smtClean="0"/>
              <a:t>6</a:t>
            </a:fld>
            <a:endParaRPr lang="en-US" dirty="0"/>
          </a:p>
        </p:txBody>
      </p:sp>
    </p:spTree>
    <p:extLst>
      <p:ext uri="{BB962C8B-B14F-4D97-AF65-F5344CB8AC3E}">
        <p14:creationId xmlns:p14="http://schemas.microsoft.com/office/powerpoint/2010/main" val="2203666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interactive exhibit on the Yup’ik peoples found here: https://nunalleq.org/ </a:t>
            </a:r>
          </a:p>
          <a:p>
            <a:endParaRPr lang="en-US" dirty="0"/>
          </a:p>
          <a:p>
            <a:r>
              <a:rPr lang="en-US" dirty="0"/>
              <a:t>Explore this interactive exhibit together on your main screen or allow students time to explore on their own.</a:t>
            </a:r>
          </a:p>
        </p:txBody>
      </p:sp>
      <p:sp>
        <p:nvSpPr>
          <p:cNvPr id="4" name="Slide Number Placeholder 3"/>
          <p:cNvSpPr>
            <a:spLocks noGrp="1"/>
          </p:cNvSpPr>
          <p:nvPr>
            <p:ph type="sldNum" sz="quarter" idx="5"/>
          </p:nvPr>
        </p:nvSpPr>
        <p:spPr/>
        <p:txBody>
          <a:bodyPr/>
          <a:lstStyle/>
          <a:p>
            <a:fld id="{0775476F-A808-1F46-A368-07984F6DA22E}" type="slidenum">
              <a:rPr lang="en-US" smtClean="0"/>
              <a:t>7</a:t>
            </a:fld>
            <a:endParaRPr lang="en-US" dirty="0"/>
          </a:p>
        </p:txBody>
      </p:sp>
    </p:spTree>
    <p:extLst>
      <p:ext uri="{BB962C8B-B14F-4D97-AF65-F5344CB8AC3E}">
        <p14:creationId xmlns:p14="http://schemas.microsoft.com/office/powerpoint/2010/main" val="1938531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https://www.facebook.com/photo.php?fbid=286128740470201&amp;set=pb.100072192321803.-2207520000.&amp;type=3</a:t>
            </a:r>
          </a:p>
          <a:p>
            <a:endParaRPr lang="en-US" dirty="0"/>
          </a:p>
          <a:p>
            <a:r>
              <a:rPr lang="en-US" dirty="0"/>
              <a:t>Quote from: https://aywaa.org/who-we-are/ </a:t>
            </a:r>
          </a:p>
          <a:p>
            <a:endParaRPr lang="en-US" dirty="0"/>
          </a:p>
          <a:p>
            <a:r>
              <a:rPr lang="en-US" dirty="0"/>
              <a:t>Additional information from AVF: </a:t>
            </a:r>
          </a:p>
          <a:p>
            <a:r>
              <a:rPr lang="en-US" b="0" i="0" dirty="0">
                <a:solidFill>
                  <a:srgbClr val="E4E6EB"/>
                </a:solidFill>
                <a:effectLst/>
                <a:latin typeface="Segoe UI Historic" panose="020B0502040204020203" pitchFamily="34" charset="0"/>
              </a:rPr>
              <a:t>AVF Project Manager of the </a:t>
            </a:r>
            <a:r>
              <a:rPr lang="en-US" b="0" i="0" dirty="0" err="1">
                <a:solidFill>
                  <a:srgbClr val="E4E6EB"/>
                </a:solidFill>
                <a:effectLst/>
                <a:latin typeface="Segoe UI Historic" panose="020B0502040204020203" pitchFamily="34" charset="0"/>
              </a:rPr>
              <a:t>Kuinerraq</a:t>
            </a:r>
            <a:r>
              <a:rPr lang="en-US" b="0" i="0" dirty="0">
                <a:solidFill>
                  <a:srgbClr val="E4E6EB"/>
                </a:solidFill>
                <a:effectLst/>
                <a:latin typeface="Segoe UI Historic" panose="020B0502040204020203" pitchFamily="34" charset="0"/>
              </a:rPr>
              <a:t> Sustainable Future Project Nalikutaar, Jacqueline Cleveland was born and raised in the AYK region and lives in the Native Village of Quinhagak. In addition to serving on Quinhagak’s Tribal Council, Jacqueline’s seasonal work includes river runs as a Fish and Wildlife Refuge Information Technician in the </a:t>
            </a:r>
            <a:r>
              <a:rPr lang="en-US" b="0" i="0" dirty="0" err="1">
                <a:solidFill>
                  <a:srgbClr val="E4E6EB"/>
                </a:solidFill>
                <a:effectLst/>
                <a:latin typeface="Segoe UI Historic" panose="020B0502040204020203" pitchFamily="34" charset="0"/>
              </a:rPr>
              <a:t>Togiak</a:t>
            </a:r>
            <a:r>
              <a:rPr lang="en-US" b="0" i="0" dirty="0">
                <a:solidFill>
                  <a:srgbClr val="E4E6EB"/>
                </a:solidFill>
                <a:effectLst/>
                <a:latin typeface="Segoe UI Historic" panose="020B0502040204020203" pitchFamily="34" charset="0"/>
              </a:rPr>
              <a:t> National Wildlife Refuge, acting as a liaison between federal agency policy and community-led management.</a:t>
            </a:r>
            <a:br>
              <a:rPr lang="en-US" dirty="0"/>
            </a:br>
            <a:br>
              <a:rPr lang="en-US" dirty="0"/>
            </a:br>
            <a:r>
              <a:rPr lang="en-US" b="0" i="0" dirty="0">
                <a:solidFill>
                  <a:srgbClr val="E4E6EB"/>
                </a:solidFill>
                <a:effectLst/>
                <a:latin typeface="Segoe UI Historic" panose="020B0502040204020203" pitchFamily="34" charset="0"/>
              </a:rPr>
              <a:t>Jacqueline is working to develop community-based monitoring projects that emphasize co-responsibility relationships between the Native Village of Quinhagak, the Alaska Department of Fish and Game, and federal agencies to co-manage tribal, refuge, and state lands and waters that are impacted by the lack of salmon data.</a:t>
            </a:r>
            <a:br>
              <a:rPr lang="en-US" dirty="0"/>
            </a:br>
            <a:br>
              <a:rPr lang="en-US" dirty="0"/>
            </a:br>
            <a:r>
              <a:rPr lang="en-US" b="0" i="0" dirty="0">
                <a:solidFill>
                  <a:srgbClr val="E4E6EB"/>
                </a:solidFill>
                <a:effectLst/>
                <a:latin typeface="Segoe UI Historic" panose="020B0502040204020203" pitchFamily="34" charset="0"/>
              </a:rPr>
              <a:t>She is a subsistence hunter, fisherwoman, and gatherer, and is also a skilled filmmaker and photographer focused on elevating the languages and cultures of Alaska Native peoples.</a:t>
            </a:r>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9</a:t>
            </a:fld>
            <a:endParaRPr lang="en-US" dirty="0"/>
          </a:p>
        </p:txBody>
      </p:sp>
    </p:spTree>
    <p:extLst>
      <p:ext uri="{BB962C8B-B14F-4D97-AF65-F5344CB8AC3E}">
        <p14:creationId xmlns:p14="http://schemas.microsoft.com/office/powerpoint/2010/main" val="2309038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the book and documentary descriptions with the students. Ask them how these works connect to the quotes on the previous slide.</a:t>
            </a:r>
          </a:p>
          <a:p>
            <a:endParaRPr lang="en-US" dirty="0"/>
          </a:p>
          <a:p>
            <a:endParaRPr lang="en-US" dirty="0"/>
          </a:p>
          <a:p>
            <a:r>
              <a:rPr lang="en-US" dirty="0"/>
              <a:t>Book description: </a:t>
            </a:r>
            <a:r>
              <a:rPr lang="en-US" b="0" i="0" dirty="0">
                <a:solidFill>
                  <a:srgbClr val="0F1111"/>
                </a:solidFill>
                <a:effectLst/>
                <a:latin typeface="Amazon Ember"/>
              </a:rPr>
              <a:t>In this book, close to one hundred men and women from all over southwest Alaska share knowledge of their homeland and the plants that grow there. They speak eloquently about time spent gathering and storing plants and plant material during snow-free months, including gathering greens during spring, picking berries each summer, harvesting tubers from the caches of tundra voles, and gathering a variety of medicinal plants. The book is intended as a guide to the identification and use of edible and medicinal plants in southwest Alaska, but also as an enduring record of what Yup’ik men and women know and value about plants and the roles plants continue to play in Yup’ik lives. </a:t>
            </a:r>
          </a:p>
          <a:p>
            <a:endParaRPr lang="en-US" b="0" i="0" dirty="0">
              <a:solidFill>
                <a:srgbClr val="0F1111"/>
              </a:solidFill>
              <a:effectLst/>
              <a:latin typeface="Amazon Ember"/>
            </a:endParaRPr>
          </a:p>
          <a:p>
            <a:r>
              <a:rPr lang="en-US" b="0" i="0" dirty="0">
                <a:solidFill>
                  <a:srgbClr val="0F1111"/>
                </a:solidFill>
                <a:effectLst/>
                <a:latin typeface="Amazon Ember"/>
              </a:rPr>
              <a:t>Documentary description: As an archeological team digs to save cultural artifacts from rising sea levels in her coastal village, a Yupik filmmaker explores her tribe’s relationship with its language, subsistence </a:t>
            </a:r>
            <a:r>
              <a:rPr lang="en-US" b="0" i="0" dirty="0" err="1">
                <a:solidFill>
                  <a:srgbClr val="0F1111"/>
                </a:solidFill>
                <a:effectLst/>
                <a:latin typeface="Amazon Ember"/>
              </a:rPr>
              <a:t>hunti</a:t>
            </a:r>
            <a:endParaRPr lang="en-US" b="0" i="0" dirty="0">
              <a:solidFill>
                <a:srgbClr val="0F1111"/>
              </a:solidFill>
              <a:effectLst/>
              <a:latin typeface="Amazon Ember"/>
            </a:endParaRPr>
          </a:p>
          <a:p>
            <a:endParaRPr lang="en-US" b="0" i="0" dirty="0">
              <a:solidFill>
                <a:srgbClr val="0F1111"/>
              </a:solidFill>
              <a:effectLst/>
              <a:latin typeface="Amazon Ember"/>
            </a:endParaRPr>
          </a:p>
          <a:p>
            <a:r>
              <a:rPr lang="en-US" dirty="0"/>
              <a:t>Book cover from: https://images-na.ssl-images-amazon.com/images/I/71iqpTjJEDL._AC_UL600_SR600,600_.jpg </a:t>
            </a:r>
          </a:p>
          <a:p>
            <a:r>
              <a:rPr lang="en-US" dirty="0"/>
              <a:t>Documentary poster from: https://trimtab.media/films/#:~:text=Ellavut%20Cimirtuq%3A&amp;text=(Yupik%20%E2%80%93%20Pronounciation%3A%20Shla%2D,and%20cultural%20traditions%20in%20Alaska. </a:t>
            </a:r>
            <a:endParaRPr lang="en-US" b="0" i="0" dirty="0">
              <a:solidFill>
                <a:srgbClr val="0F1111"/>
              </a:solidFill>
              <a:effectLst/>
              <a:latin typeface="Amazon Ember"/>
            </a:endParaRPr>
          </a:p>
        </p:txBody>
      </p:sp>
      <p:sp>
        <p:nvSpPr>
          <p:cNvPr id="4" name="Slide Number Placeholder 3"/>
          <p:cNvSpPr>
            <a:spLocks noGrp="1"/>
          </p:cNvSpPr>
          <p:nvPr>
            <p:ph type="sldNum" sz="quarter" idx="5"/>
          </p:nvPr>
        </p:nvSpPr>
        <p:spPr/>
        <p:txBody>
          <a:bodyPr/>
          <a:lstStyle/>
          <a:p>
            <a:fld id="{0775476F-A808-1F46-A368-07984F6DA22E}" type="slidenum">
              <a:rPr lang="en-US" smtClean="0"/>
              <a:t>10</a:t>
            </a:fld>
            <a:endParaRPr lang="en-US" dirty="0"/>
          </a:p>
        </p:txBody>
      </p:sp>
    </p:spTree>
    <p:extLst>
      <p:ext uri="{BB962C8B-B14F-4D97-AF65-F5344CB8AC3E}">
        <p14:creationId xmlns:p14="http://schemas.microsoft.com/office/powerpoint/2010/main" val="75804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from: https://vimeo.com/116089834</a:t>
            </a:r>
          </a:p>
          <a:p>
            <a:endParaRPr lang="en-US" dirty="0"/>
          </a:p>
          <a:p>
            <a:r>
              <a:rPr lang="en-US" dirty="0"/>
              <a:t>Clip of artist speaking about a documentary to be made about their land and resources.</a:t>
            </a:r>
          </a:p>
        </p:txBody>
      </p:sp>
      <p:sp>
        <p:nvSpPr>
          <p:cNvPr id="4" name="Slide Number Placeholder 3"/>
          <p:cNvSpPr>
            <a:spLocks noGrp="1"/>
          </p:cNvSpPr>
          <p:nvPr>
            <p:ph type="sldNum" sz="quarter" idx="5"/>
          </p:nvPr>
        </p:nvSpPr>
        <p:spPr/>
        <p:txBody>
          <a:bodyPr/>
          <a:lstStyle/>
          <a:p>
            <a:fld id="{0775476F-A808-1F46-A368-07984F6DA22E}" type="slidenum">
              <a:rPr lang="en-US" smtClean="0"/>
              <a:t>11</a:t>
            </a:fld>
            <a:endParaRPr lang="en-US" dirty="0"/>
          </a:p>
        </p:txBody>
      </p:sp>
    </p:spTree>
    <p:extLst>
      <p:ext uri="{BB962C8B-B14F-4D97-AF65-F5344CB8AC3E}">
        <p14:creationId xmlns:p14="http://schemas.microsoft.com/office/powerpoint/2010/main" val="2979335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12</a:t>
            </a:fld>
            <a:endParaRPr lang="en-US" dirty="0"/>
          </a:p>
        </p:txBody>
      </p:sp>
    </p:spTree>
    <p:extLst>
      <p:ext uri="{BB962C8B-B14F-4D97-AF65-F5344CB8AC3E}">
        <p14:creationId xmlns:p14="http://schemas.microsoft.com/office/powerpoint/2010/main" val="1512045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text, plant&#10;&#10;Description automatically generated">
            <a:extLst>
              <a:ext uri="{FF2B5EF4-FFF2-40B4-BE49-F238E27FC236}">
                <a16:creationId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Oval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Oval 16">
            <a:extLst>
              <a:ext uri="{FF2B5EF4-FFF2-40B4-BE49-F238E27FC236}">
                <a16:creationId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ceramic ware, porcelain&#10;&#10;Description automatically generated">
            <a:extLst>
              <a:ext uri="{FF2B5EF4-FFF2-40B4-BE49-F238E27FC236}">
                <a16:creationId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Picture 14">
            <a:extLst>
              <a:ext uri="{FF2B5EF4-FFF2-40B4-BE49-F238E27FC236}">
                <a16:creationId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anchor="b">
            <a:noAutofit/>
          </a:bodyPr>
          <a:lstStyle>
            <a:lvl1pPr algn="ctr">
              <a:defRPr sz="4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96384" y="2267712"/>
            <a:ext cx="2999232" cy="4389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fabric&#10;&#10;Description automatically generated">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flower, plant&#10;&#10;Description automatically generated">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C6C79F3B-6B68-BA3C-6CBE-C26E339E450E}"/>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9104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034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15" name="Text Placeholder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990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lower, plant&#10;&#10;Description automatically generated">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a:lstStyle>
            <a:lvl1pPr algn="ctr">
              <a:defRPr/>
            </a:lvl1pPr>
          </a:lstStyle>
          <a:p>
            <a:r>
              <a:rPr lang="en-US"/>
              <a:t>Click to edit Master title style</a:t>
            </a:r>
          </a:p>
        </p:txBody>
      </p:sp>
      <p:sp>
        <p:nvSpPr>
          <p:cNvPr id="19" name="Content Placeholder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anchor="ctr">
            <a:normAutofit/>
          </a:bodyPr>
          <a:lstStyle>
            <a:lvl1pPr marL="0" indent="0" algn="l">
              <a:lnSpc>
                <a:spcPct val="150000"/>
              </a:lnSpc>
              <a:buNone/>
              <a:defRPr sz="2400">
                <a:latin typeface="Gill Sans Nova Light" panose="020F0302020204030204" pitchFamily="34" charset="0"/>
                <a:cs typeface="Gill Sans Nova Light" panose="020F0302020204030204" pitchFamily="34" charset="0"/>
              </a:defRPr>
            </a:lvl1pPr>
            <a:lvl2pPr algn="l">
              <a:lnSpc>
                <a:spcPct val="150000"/>
              </a:lnSpc>
              <a:defRPr sz="20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8246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a:normAutofit/>
          </a:bodyPr>
          <a:lstStyle>
            <a:lvl1pPr marL="0" indent="0">
              <a:lnSpc>
                <a:spcPct val="15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95398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Picture 12">
            <a:extLst>
              <a:ext uri="{FF2B5EF4-FFF2-40B4-BE49-F238E27FC236}">
                <a16:creationId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2223516" y="2651760"/>
            <a:ext cx="7744968" cy="2697480"/>
          </a:xfrm>
        </p:spPr>
        <p:txBody>
          <a:bodyPr>
            <a:normAutofit/>
          </a:bodyPr>
          <a:lstStyle>
            <a:lvl1pPr marL="0" indent="0" algn="ctr">
              <a:lnSpc>
                <a:spcPct val="100000"/>
              </a:lnSpc>
              <a:buNone/>
              <a:defRPr sz="2000">
                <a:latin typeface="Gill Sans Nova Light" panose="020F0302020204030204" pitchFamily="34" charset="0"/>
                <a:cs typeface="Gill Sans Nova Light" panose="020F0302020204030204" pitchFamily="34" charset="0"/>
              </a:defRPr>
            </a:lvl1pPr>
            <a:lvl2pPr algn="ctr">
              <a:lnSpc>
                <a:spcPct val="100000"/>
              </a:lnSpc>
              <a:defRPr sz="18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
        <p:nvSpPr>
          <p:cNvPr id="14" name="Footer Placeholder 13">
            <a:extLst>
              <a:ext uri="{FF2B5EF4-FFF2-40B4-BE49-F238E27FC236}">
                <a16:creationId xmlns:a16="http://schemas.microsoft.com/office/drawing/2014/main" id="{2F05D25C-B703-1868-603E-D468EF44D794}"/>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2026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plant&#10;&#10;Description automatically generated with low confidence">
            <a:extLst>
              <a:ext uri="{FF2B5EF4-FFF2-40B4-BE49-F238E27FC236}">
                <a16:creationId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Picture 8" descr="A picture containing bedclothes, fabric&#10;&#10;Description automatically generated">
            <a:extLst>
              <a:ext uri="{FF2B5EF4-FFF2-40B4-BE49-F238E27FC236}">
                <a16:creationId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Rectangle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Light" panose="020B0302020104020203" pitchFamily="34" charset="-79"/>
              <a:cs typeface="Gill Sans Light" panose="020B0302020104020203" pitchFamily="34" charset="-79"/>
            </a:endParaRPr>
          </a:p>
        </p:txBody>
      </p:sp>
      <p:pic>
        <p:nvPicPr>
          <p:cNvPr id="15" name="Picture 14" descr="A picture containing ceramic ware, porcelain&#10;&#10;Description automatically generated">
            <a:extLst>
              <a:ext uri="{FF2B5EF4-FFF2-40B4-BE49-F238E27FC236}">
                <a16:creationId xmlns:a16="http://schemas.microsoft.com/office/drawing/2014/main" id="{3DD4D68C-6665-333E-98E8-785116A05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27E0939A-D971-0D79-9B6D-834913C959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anchor="b">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2510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anchor="t">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anchor="ct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a:noAutofit/>
          </a:bodyPr>
          <a:lstStyle>
            <a:lvl1pPr marL="0" indent="0">
              <a:buNone/>
              <a:defRPr sz="14000" b="1">
                <a:solidFill>
                  <a:schemeClr val="tx2"/>
                </a:solidFill>
                <a:latin typeface="+mj-lt"/>
              </a:defRPr>
            </a:lvl1pPr>
          </a:lstStyle>
          <a:p>
            <a:pPr lvl="0"/>
            <a:r>
              <a:rPr lang="en-US" dirty="0"/>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a:noAutofit/>
          </a:bodyPr>
          <a:lstStyle>
            <a:lvl1pPr marL="0" indent="0">
              <a:buNone/>
              <a:defRPr sz="14000" b="1">
                <a:solidFill>
                  <a:schemeClr val="tx2"/>
                </a:solidFill>
                <a:latin typeface="+mj-lt"/>
              </a:defRPr>
            </a:lvl1pPr>
          </a:lstStyle>
          <a:p>
            <a:pPr lvl="0"/>
            <a:r>
              <a:rPr lang="en-US" dirty="0"/>
              <a:t>“</a:t>
            </a:r>
          </a:p>
        </p:txBody>
      </p:sp>
    </p:spTree>
    <p:extLst>
      <p:ext uri="{BB962C8B-B14F-4D97-AF65-F5344CB8AC3E}">
        <p14:creationId xmlns:p14="http://schemas.microsoft.com/office/powerpoint/2010/main" val="317870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1968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223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sz="1200">
                <a:solidFill>
                  <a:schemeClr val="tx1"/>
                </a:solidFill>
                <a:latin typeface="Gill Sans Nova Light" panose="020F0302020204030204" pitchFamily="34" charset="0"/>
                <a:cs typeface="Gill Sans Nova Light" panose="020F0302020204030204" pitchFamily="34" charset="0"/>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sz="1200">
                <a:solidFill>
                  <a:schemeClr val="tx1"/>
                </a:solidFill>
                <a:latin typeface="Gill Sans Nova Light" panose="020F0302020204030204" pitchFamily="34" charset="0"/>
                <a:cs typeface="Gill Sans Nova Light" panose="020F030202020403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9" r:id="rId3"/>
    <p:sldLayoutId id="2147483651" r:id="rId4"/>
    <p:sldLayoutId id="2147483650" r:id="rId5"/>
    <p:sldLayoutId id="2147483663" r:id="rId6"/>
    <p:sldLayoutId id="2147483665" r:id="rId7"/>
    <p:sldLayoutId id="2147483660" r:id="rId8"/>
    <p:sldLayoutId id="2147483661" r:id="rId9"/>
    <p:sldLayoutId id="2147483662" r:id="rId10"/>
    <p:sldLayoutId id="2147483666" r:id="rId11"/>
    <p:sldLayoutId id="2147483653" r:id="rId12"/>
    <p:sldLayoutId id="2147483664" r:id="rId13"/>
    <p:sldLayoutId id="2147483667" r:id="rId14"/>
    <p:sldLayoutId id="2147483652"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video" Target="https://player.vimeo.com/video/116089834?app_id=122963" TargetMode="Externa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ideo" Target="https://www.youtube.com/embed/4hzcV52FtoA?start=383&amp;feature=oembed" TargetMode="Externa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180B-35BA-C28E-820F-59C84FBDD99A}"/>
              </a:ext>
            </a:extLst>
          </p:cNvPr>
          <p:cNvSpPr>
            <a:spLocks noGrp="1"/>
          </p:cNvSpPr>
          <p:nvPr>
            <p:ph type="ctrTitle" idx="4294967295"/>
          </p:nvPr>
        </p:nvSpPr>
        <p:spPr>
          <a:xfrm>
            <a:off x="3318668" y="3715753"/>
            <a:ext cx="5283911" cy="1087438"/>
          </a:xfrm>
        </p:spPr>
        <p:txBody>
          <a:bodyPr>
            <a:noAutofit/>
          </a:bodyPr>
          <a:lstStyle/>
          <a:p>
            <a:pPr marL="0" marR="0" algn="ctr">
              <a:lnSpc>
                <a:spcPct val="115000"/>
              </a:lnSpc>
              <a:spcBef>
                <a:spcPts val="0"/>
              </a:spcBef>
              <a:spcAft>
                <a:spcPts val="0"/>
              </a:spcAft>
            </a:pPr>
            <a:r>
              <a:rPr lang="en-US" sz="4000" dirty="0">
                <a:solidFill>
                  <a:srgbClr val="000000"/>
                </a:solidFill>
                <a:effectLst/>
                <a:latin typeface="+mn-lt"/>
                <a:ea typeface="Times New Roman" panose="02020603050405020304" pitchFamily="18" charset="0"/>
                <a:cs typeface="Times New Roman" panose="02020603050405020304" pitchFamily="18" charset="0"/>
              </a:rPr>
              <a:t>Photographer of the </a:t>
            </a:r>
            <a:br>
              <a:rPr lang="en-US" sz="4000" dirty="0">
                <a:solidFill>
                  <a:srgbClr val="000000"/>
                </a:solidFill>
                <a:effectLst/>
                <a:latin typeface="+mn-lt"/>
                <a:ea typeface="Times New Roman" panose="02020603050405020304" pitchFamily="18" charset="0"/>
                <a:cs typeface="Times New Roman" panose="02020603050405020304" pitchFamily="18" charset="0"/>
              </a:rPr>
            </a:br>
            <a:r>
              <a:rPr lang="en-US" sz="4000" dirty="0">
                <a:solidFill>
                  <a:srgbClr val="000000"/>
                </a:solidFill>
                <a:effectLst/>
                <a:latin typeface="+mn-lt"/>
                <a:ea typeface="Times New Roman" panose="02020603050405020304" pitchFamily="18" charset="0"/>
                <a:cs typeface="Times New Roman" panose="02020603050405020304" pitchFamily="18" charset="0"/>
              </a:rPr>
              <a:t>Yup’ik People</a:t>
            </a:r>
            <a:endParaRPr lang="en-US" sz="4000" dirty="0">
              <a:effectLst/>
              <a:latin typeface="+mn-lt"/>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626260E8-21BF-1371-4767-5E86248A7A7B}"/>
              </a:ext>
            </a:extLst>
          </p:cNvPr>
          <p:cNvSpPr>
            <a:spLocks noGrp="1"/>
          </p:cNvSpPr>
          <p:nvPr>
            <p:ph type="subTitle" idx="4294967295"/>
          </p:nvPr>
        </p:nvSpPr>
        <p:spPr>
          <a:xfrm>
            <a:off x="2273968" y="2652963"/>
            <a:ext cx="7640053" cy="838200"/>
          </a:xfrm>
        </p:spPr>
        <p:txBody>
          <a:bodyPr>
            <a:noAutofit/>
          </a:bodyPr>
          <a:lstStyle/>
          <a:p>
            <a:pPr marL="0" indent="0" algn="ctr">
              <a:buNone/>
            </a:pPr>
            <a:r>
              <a:rPr lang="en-US" sz="4400" b="1" dirty="0"/>
              <a:t>Nalikutaar Jacqueline Cleveland</a:t>
            </a:r>
          </a:p>
        </p:txBody>
      </p:sp>
    </p:spTree>
    <p:extLst>
      <p:ext uri="{BB962C8B-B14F-4D97-AF65-F5344CB8AC3E}">
        <p14:creationId xmlns:p14="http://schemas.microsoft.com/office/powerpoint/2010/main" val="317718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2397-716F-49F1-3A6F-D4D9F144A5A8}"/>
              </a:ext>
            </a:extLst>
          </p:cNvPr>
          <p:cNvSpPr>
            <a:spLocks noGrp="1"/>
          </p:cNvSpPr>
          <p:nvPr>
            <p:ph type="title"/>
          </p:nvPr>
        </p:nvSpPr>
        <p:spPr/>
        <p:txBody>
          <a:bodyPr/>
          <a:lstStyle/>
          <a:p>
            <a:r>
              <a:rPr lang="en-US" dirty="0">
                <a:latin typeface="+mn-lt"/>
              </a:rPr>
              <a:t>Recent work…</a:t>
            </a:r>
          </a:p>
        </p:txBody>
      </p:sp>
      <p:pic>
        <p:nvPicPr>
          <p:cNvPr id="8" name="Content Placeholder 7" descr="A person holding a leaf&#10;&#10;Description automatically generated">
            <a:extLst>
              <a:ext uri="{FF2B5EF4-FFF2-40B4-BE49-F238E27FC236}">
                <a16:creationId xmlns:a16="http://schemas.microsoft.com/office/drawing/2014/main" id="{CC6720DA-34C7-3FAF-12BD-836F429405EF}"/>
              </a:ext>
            </a:extLst>
          </p:cNvPr>
          <p:cNvPicPr>
            <a:picLocks noGrp="1" noChangeAspect="1"/>
          </p:cNvPicPr>
          <p:nvPr>
            <p:ph sz="half" idx="1"/>
          </p:nvPr>
        </p:nvPicPr>
        <p:blipFill rotWithShape="1">
          <a:blip r:embed="rId3"/>
          <a:srcRect l="8085"/>
          <a:stretch/>
        </p:blipFill>
        <p:spPr>
          <a:xfrm>
            <a:off x="0" y="2344158"/>
            <a:ext cx="4144914" cy="4509480"/>
          </a:xfrm>
        </p:spPr>
      </p:pic>
      <p:pic>
        <p:nvPicPr>
          <p:cNvPr id="10" name="Content Placeholder 9" descr="A poster with a beach and rocks&#10;&#10;Description automatically generated">
            <a:extLst>
              <a:ext uri="{FF2B5EF4-FFF2-40B4-BE49-F238E27FC236}">
                <a16:creationId xmlns:a16="http://schemas.microsoft.com/office/drawing/2014/main" id="{DAB7DE2C-3EFB-A7A7-C75E-8BFF48F85966}"/>
              </a:ext>
            </a:extLst>
          </p:cNvPr>
          <p:cNvPicPr>
            <a:picLocks noGrp="1" noChangeAspect="1"/>
          </p:cNvPicPr>
          <p:nvPr>
            <p:ph sz="half" idx="2"/>
          </p:nvPr>
        </p:nvPicPr>
        <p:blipFill>
          <a:blip r:embed="rId4"/>
          <a:stretch>
            <a:fillRect/>
          </a:stretch>
        </p:blipFill>
        <p:spPr>
          <a:xfrm>
            <a:off x="9012980" y="2344158"/>
            <a:ext cx="2938228" cy="4539564"/>
          </a:xfrm>
        </p:spPr>
      </p:pic>
      <p:sp>
        <p:nvSpPr>
          <p:cNvPr id="6" name="Slide Number Placeholder 5">
            <a:extLst>
              <a:ext uri="{FF2B5EF4-FFF2-40B4-BE49-F238E27FC236}">
                <a16:creationId xmlns:a16="http://schemas.microsoft.com/office/drawing/2014/main" id="{7277A268-1A98-1974-B838-9608CC40E59E}"/>
              </a:ext>
            </a:extLst>
          </p:cNvPr>
          <p:cNvSpPr>
            <a:spLocks noGrp="1"/>
          </p:cNvSpPr>
          <p:nvPr>
            <p:ph type="sldNum" sz="quarter" idx="11"/>
          </p:nvPr>
        </p:nvSpPr>
        <p:spPr/>
        <p:txBody>
          <a:bodyPr/>
          <a:lstStyle/>
          <a:p>
            <a:fld id="{294A09A9-5501-47C1-A89A-A340965A2BE2}" type="slidenum">
              <a:rPr lang="en-US" smtClean="0"/>
              <a:pPr/>
              <a:t>10</a:t>
            </a:fld>
            <a:endParaRPr lang="en-US" dirty="0"/>
          </a:p>
        </p:txBody>
      </p:sp>
      <p:sp>
        <p:nvSpPr>
          <p:cNvPr id="11" name="TextBox 10">
            <a:extLst>
              <a:ext uri="{FF2B5EF4-FFF2-40B4-BE49-F238E27FC236}">
                <a16:creationId xmlns:a16="http://schemas.microsoft.com/office/drawing/2014/main" id="{83A988AE-AB91-F039-E8B5-EDBBD5747360}"/>
              </a:ext>
            </a:extLst>
          </p:cNvPr>
          <p:cNvSpPr txBox="1"/>
          <p:nvPr/>
        </p:nvSpPr>
        <p:spPr>
          <a:xfrm>
            <a:off x="3653274" y="2551837"/>
            <a:ext cx="3974353" cy="2062103"/>
          </a:xfrm>
          <a:prstGeom prst="rect">
            <a:avLst/>
          </a:prstGeom>
          <a:noFill/>
        </p:spPr>
        <p:txBody>
          <a:bodyPr wrap="square" rtlCol="0">
            <a:spAutoFit/>
          </a:bodyPr>
          <a:lstStyle/>
          <a:p>
            <a:r>
              <a:rPr lang="en-US" sz="2800" b="1" u="sng" dirty="0"/>
              <a:t>Book</a:t>
            </a:r>
            <a:endParaRPr lang="en-US" sz="2000" b="1" u="sng" dirty="0"/>
          </a:p>
          <a:p>
            <a:r>
              <a:rPr lang="en-US" sz="2000" dirty="0" err="1"/>
              <a:t>Yungcautnguuq</a:t>
            </a:r>
            <a:r>
              <a:rPr lang="en-US" sz="2000" dirty="0"/>
              <a:t> </a:t>
            </a:r>
            <a:r>
              <a:rPr lang="en-US" sz="2000" dirty="0" err="1"/>
              <a:t>Nunam</a:t>
            </a:r>
            <a:r>
              <a:rPr lang="en-US" sz="2000" dirty="0"/>
              <a:t> </a:t>
            </a:r>
            <a:r>
              <a:rPr lang="en-US" sz="2000" dirty="0" err="1"/>
              <a:t>Qainga</a:t>
            </a:r>
            <a:r>
              <a:rPr lang="en-US" sz="2000" dirty="0"/>
              <a:t> </a:t>
            </a:r>
            <a:r>
              <a:rPr lang="en-US" sz="2000" dirty="0" err="1"/>
              <a:t>Tamarmi</a:t>
            </a:r>
            <a:r>
              <a:rPr lang="en-US" sz="2000" dirty="0"/>
              <a:t>/</a:t>
            </a:r>
            <a:r>
              <a:rPr lang="en-US" sz="2000" i="1" dirty="0"/>
              <a:t>All the Land's Surface is Medicine: Edible and Medicinal Plants of Southwest Alaska </a:t>
            </a:r>
            <a:r>
              <a:rPr lang="en-US" sz="2000" dirty="0"/>
              <a:t>(2021)</a:t>
            </a:r>
          </a:p>
        </p:txBody>
      </p:sp>
      <p:sp>
        <p:nvSpPr>
          <p:cNvPr id="12" name="TextBox 11">
            <a:extLst>
              <a:ext uri="{FF2B5EF4-FFF2-40B4-BE49-F238E27FC236}">
                <a16:creationId xmlns:a16="http://schemas.microsoft.com/office/drawing/2014/main" id="{B57ADF69-77D3-71D0-61FE-7A31E6DEF1F8}"/>
              </a:ext>
            </a:extLst>
          </p:cNvPr>
          <p:cNvSpPr txBox="1"/>
          <p:nvPr/>
        </p:nvSpPr>
        <p:spPr>
          <a:xfrm>
            <a:off x="4723691" y="5274925"/>
            <a:ext cx="3974353" cy="1446550"/>
          </a:xfrm>
          <a:prstGeom prst="rect">
            <a:avLst/>
          </a:prstGeom>
          <a:noFill/>
        </p:spPr>
        <p:txBody>
          <a:bodyPr wrap="square" rtlCol="0">
            <a:spAutoFit/>
          </a:bodyPr>
          <a:lstStyle/>
          <a:p>
            <a:pPr algn="r"/>
            <a:r>
              <a:rPr lang="en-US" sz="2800" b="1" u="sng" dirty="0"/>
              <a:t>Documentary</a:t>
            </a:r>
          </a:p>
          <a:p>
            <a:pPr algn="r"/>
            <a:r>
              <a:rPr lang="en-US" sz="2000" i="1" dirty="0" err="1"/>
              <a:t>Ellavut</a:t>
            </a:r>
            <a:r>
              <a:rPr lang="en-US" sz="2000" i="1" dirty="0"/>
              <a:t> </a:t>
            </a:r>
            <a:r>
              <a:rPr lang="en-US" sz="2000" i="1" dirty="0" err="1"/>
              <a:t>Cimirtuq</a:t>
            </a:r>
            <a:r>
              <a:rPr lang="en-US" sz="2000" i="1" dirty="0"/>
              <a:t>:</a:t>
            </a:r>
          </a:p>
          <a:p>
            <a:pPr algn="r"/>
            <a:r>
              <a:rPr lang="en-US" sz="2000" i="1" dirty="0"/>
              <a:t>Our World Is Changing </a:t>
            </a:r>
          </a:p>
          <a:p>
            <a:pPr algn="r"/>
            <a:r>
              <a:rPr lang="en-US" sz="2000" dirty="0"/>
              <a:t>(2023) </a:t>
            </a:r>
          </a:p>
        </p:txBody>
      </p:sp>
    </p:spTree>
    <p:extLst>
      <p:ext uri="{BB962C8B-B14F-4D97-AF65-F5344CB8AC3E}">
        <p14:creationId xmlns:p14="http://schemas.microsoft.com/office/powerpoint/2010/main" val="483767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Nalikutaar Jacqueline Cleveland - First Nations Futures Program | October 28, 2014">
            <a:hlinkClick r:id="" action="ppaction://media"/>
            <a:extLst>
              <a:ext uri="{FF2B5EF4-FFF2-40B4-BE49-F238E27FC236}">
                <a16:creationId xmlns:a16="http://schemas.microsoft.com/office/drawing/2014/main" id="{2D810D60-AADC-0807-69FC-A6D5031538CF}"/>
              </a:ext>
            </a:extLst>
          </p:cNvPr>
          <p:cNvPicPr>
            <a:picLocks noGrp="1" noRot="1" noChangeAspect="1"/>
          </p:cNvPicPr>
          <p:nvPr>
            <p:ph idx="1"/>
            <a:videoFile r:link="rId1"/>
          </p:nvPr>
        </p:nvPicPr>
        <p:blipFill>
          <a:blip r:embed="rId4"/>
          <a:stretch>
            <a:fillRect/>
          </a:stretch>
        </p:blipFill>
        <p:spPr>
          <a:xfrm>
            <a:off x="280809" y="136525"/>
            <a:ext cx="11670399" cy="6564898"/>
          </a:xfrm>
          <a:prstGeom prst="rect">
            <a:avLst/>
          </a:prstGeom>
        </p:spPr>
      </p:pic>
      <p:sp>
        <p:nvSpPr>
          <p:cNvPr id="5" name="Slide Number Placeholder 4">
            <a:extLst>
              <a:ext uri="{FF2B5EF4-FFF2-40B4-BE49-F238E27FC236}">
                <a16:creationId xmlns:a16="http://schemas.microsoft.com/office/drawing/2014/main" id="{0E3D3E2A-8DFD-E6E2-8D66-D708C003CCC8}"/>
              </a:ext>
            </a:extLst>
          </p:cNvPr>
          <p:cNvSpPr>
            <a:spLocks noGrp="1"/>
          </p:cNvSpPr>
          <p:nvPr>
            <p:ph type="sldNum" sz="quarter" idx="11"/>
          </p:nvPr>
        </p:nvSpPr>
        <p:spPr/>
        <p:txBody>
          <a:bodyPr/>
          <a:lstStyle/>
          <a:p>
            <a:fld id="{294A09A9-5501-47C1-A89A-A340965A2BE2}" type="slidenum">
              <a:rPr lang="en-US" smtClean="0"/>
              <a:pPr/>
              <a:t>11</a:t>
            </a:fld>
            <a:endParaRPr lang="en-US" dirty="0"/>
          </a:p>
        </p:txBody>
      </p:sp>
    </p:spTree>
    <p:extLst>
      <p:ext uri="{BB962C8B-B14F-4D97-AF65-F5344CB8AC3E}">
        <p14:creationId xmlns:p14="http://schemas.microsoft.com/office/powerpoint/2010/main" val="410948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CC26787-A670-A7EE-8C0C-36A4BC3D92D1}"/>
              </a:ext>
            </a:extLst>
          </p:cNvPr>
          <p:cNvSpPr>
            <a:spLocks noGrp="1"/>
          </p:cNvSpPr>
          <p:nvPr>
            <p:ph type="sldNum" sz="quarter" idx="12"/>
          </p:nvPr>
        </p:nvSpPr>
        <p:spPr/>
        <p:txBody>
          <a:bodyPr/>
          <a:lstStyle/>
          <a:p>
            <a:fld id="{294A09A9-5501-47C1-A89A-A340965A2BE2}" type="slidenum">
              <a:rPr lang="en-US" smtClean="0"/>
              <a:pPr/>
              <a:t>12</a:t>
            </a:fld>
            <a:endParaRPr lang="en-US" dirty="0"/>
          </a:p>
        </p:txBody>
      </p:sp>
      <p:sp>
        <p:nvSpPr>
          <p:cNvPr id="3" name="Content Placeholder 2">
            <a:extLst>
              <a:ext uri="{FF2B5EF4-FFF2-40B4-BE49-F238E27FC236}">
                <a16:creationId xmlns:a16="http://schemas.microsoft.com/office/drawing/2014/main" id="{32726E89-DC24-5D6E-5379-4826F353A9CE}"/>
              </a:ext>
            </a:extLst>
          </p:cNvPr>
          <p:cNvSpPr>
            <a:spLocks noGrp="1"/>
          </p:cNvSpPr>
          <p:nvPr>
            <p:ph type="body" idx="4294967295"/>
          </p:nvPr>
        </p:nvSpPr>
        <p:spPr>
          <a:xfrm>
            <a:off x="348917" y="1661360"/>
            <a:ext cx="7375358" cy="457200"/>
          </a:xfrm>
        </p:spPr>
        <p:txBody>
          <a:bodyPr>
            <a:normAutofit fontScale="25000" lnSpcReduction="20000"/>
          </a:bodyPr>
          <a:lstStyle/>
          <a:p>
            <a:pPr marL="0" indent="0">
              <a:lnSpc>
                <a:spcPct val="120000"/>
              </a:lnSpc>
              <a:buNone/>
            </a:pPr>
            <a:r>
              <a:rPr lang="en-US" sz="13600" dirty="0"/>
              <a:t>“My audience is the people of the villages   I shoot and students of ethnobotany.        I identify myself as a subsistence hunter-fisher-gatherer. (That includes foraging, first and foremost.) And next, as a documentary filmmaker and photographer.”</a:t>
            </a:r>
          </a:p>
          <a:p>
            <a:pPr marL="0" indent="0" algn="r">
              <a:lnSpc>
                <a:spcPct val="120000"/>
              </a:lnSpc>
              <a:buNone/>
            </a:pPr>
            <a:r>
              <a:rPr lang="en-US" sz="14400" dirty="0" err="1">
                <a:solidFill>
                  <a:srgbClr val="000000"/>
                </a:solidFill>
                <a:effectLst/>
                <a:latin typeface="+mn-lt"/>
                <a:ea typeface="Calibri" panose="020F0502020204030204" pitchFamily="34" charset="0"/>
              </a:rPr>
              <a:t>Nalikutaar</a:t>
            </a:r>
            <a:r>
              <a:rPr lang="en-US" sz="14400" dirty="0">
                <a:solidFill>
                  <a:srgbClr val="000000"/>
                </a:solidFill>
                <a:effectLst/>
                <a:latin typeface="+mn-lt"/>
                <a:ea typeface="Calibri" panose="020F0502020204030204" pitchFamily="34" charset="0"/>
              </a:rPr>
              <a:t> Jacqueline Cleveland</a:t>
            </a:r>
            <a:endParaRPr lang="en-US" sz="14400" dirty="0"/>
          </a:p>
          <a:p>
            <a:endParaRPr lang="en-US" dirty="0"/>
          </a:p>
        </p:txBody>
      </p:sp>
      <p:pic>
        <p:nvPicPr>
          <p:cNvPr id="1026" name="Picture 2" descr="Nalikutaar Jacqueline Cleveland - First Nations Futures Program | October  28, 2014 on Vimeo">
            <a:extLst>
              <a:ext uri="{FF2B5EF4-FFF2-40B4-BE49-F238E27FC236}">
                <a16:creationId xmlns:a16="http://schemas.microsoft.com/office/drawing/2014/main" id="{8E14CEC3-F520-BDB8-C75E-B00A355159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3" r="29540"/>
          <a:stretch/>
        </p:blipFill>
        <p:spPr bwMode="auto">
          <a:xfrm>
            <a:off x="8280548" y="2118560"/>
            <a:ext cx="3518259" cy="30570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8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B5DC-8C2B-5750-6E12-9A35C0FFBA00}"/>
              </a:ext>
            </a:extLst>
          </p:cNvPr>
          <p:cNvSpPr>
            <a:spLocks noGrp="1"/>
          </p:cNvSpPr>
          <p:nvPr>
            <p:ph type="title"/>
          </p:nvPr>
        </p:nvSpPr>
        <p:spPr>
          <a:xfrm>
            <a:off x="838200" y="380999"/>
            <a:ext cx="10515600" cy="1325880"/>
          </a:xfrm>
        </p:spPr>
        <p:txBody>
          <a:bodyPr anchor="ctr">
            <a:normAutofit/>
          </a:bodyPr>
          <a:lstStyle/>
          <a:p>
            <a:r>
              <a:rPr lang="en-US" sz="4600" dirty="0"/>
              <a:t>Create an infographic</a:t>
            </a:r>
          </a:p>
        </p:txBody>
      </p:sp>
      <p:sp>
        <p:nvSpPr>
          <p:cNvPr id="5" name="Content Placeholder 4">
            <a:extLst>
              <a:ext uri="{FF2B5EF4-FFF2-40B4-BE49-F238E27FC236}">
                <a16:creationId xmlns:a16="http://schemas.microsoft.com/office/drawing/2014/main" id="{AAF5CF3F-E5EF-5769-3F83-24ADB4412BBF}"/>
              </a:ext>
            </a:extLst>
          </p:cNvPr>
          <p:cNvSpPr>
            <a:spLocks noGrp="1"/>
          </p:cNvSpPr>
          <p:nvPr>
            <p:ph idx="1"/>
          </p:nvPr>
        </p:nvSpPr>
        <p:spPr>
          <a:xfrm>
            <a:off x="838200" y="1825625"/>
            <a:ext cx="10515600" cy="4370832"/>
          </a:xfrm>
        </p:spPr>
        <p:txBody>
          <a:bodyPr>
            <a:normAutofit/>
          </a:bodyPr>
          <a:lstStyle/>
          <a:p>
            <a:pPr marL="0" indent="0">
              <a:buNone/>
            </a:pPr>
            <a:r>
              <a:rPr lang="en-US" sz="3600" dirty="0"/>
              <a:t>Using what you have learned about the </a:t>
            </a:r>
            <a:r>
              <a:rPr lang="en-US" sz="3600" dirty="0" err="1"/>
              <a:t>Yup’ik</a:t>
            </a:r>
            <a:r>
              <a:rPr lang="en-US" sz="3600" dirty="0"/>
              <a:t> people </a:t>
            </a:r>
            <a:r>
              <a:rPr lang="en-US" sz="3600" i="1" dirty="0"/>
              <a:t>and</a:t>
            </a:r>
            <a:r>
              <a:rPr lang="en-US" sz="3600" dirty="0"/>
              <a:t> the work of </a:t>
            </a:r>
            <a:r>
              <a:rPr lang="en-US" sz="3600" dirty="0" err="1"/>
              <a:t>Nalikutaar</a:t>
            </a:r>
            <a:r>
              <a:rPr lang="en-US" sz="3600" dirty="0"/>
              <a:t> Jacqueline Cleveland, create an infographic that:</a:t>
            </a:r>
          </a:p>
          <a:p>
            <a:r>
              <a:rPr lang="en-US" sz="3600" dirty="0"/>
              <a:t>teaches others about these native peoples, and </a:t>
            </a:r>
          </a:p>
          <a:p>
            <a:r>
              <a:rPr lang="en-US" sz="3600" dirty="0"/>
              <a:t>why their land is so important to them. </a:t>
            </a:r>
          </a:p>
        </p:txBody>
      </p:sp>
      <p:sp>
        <p:nvSpPr>
          <p:cNvPr id="12" name="Slide Number Placeholder 4">
            <a:extLst>
              <a:ext uri="{FF2B5EF4-FFF2-40B4-BE49-F238E27FC236}">
                <a16:creationId xmlns:a16="http://schemas.microsoft.com/office/drawing/2014/main" id="{3E74D336-A3B5-DFD1-3572-6B75E602D782}"/>
              </a:ext>
            </a:extLst>
          </p:cNvPr>
          <p:cNvSpPr>
            <a:spLocks noGrp="1"/>
          </p:cNvSpPr>
          <p:nvPr>
            <p:ph type="sldNum" sz="quarter" idx="11"/>
          </p:nvPr>
        </p:nvSpPr>
        <p:spPr>
          <a:xfrm>
            <a:off x="9208008" y="6356350"/>
            <a:ext cx="2743200" cy="365125"/>
          </a:xfrm>
        </p:spPr>
        <p:txBody>
          <a:bodyPr/>
          <a:lstStyle/>
          <a:p>
            <a:pPr>
              <a:spcAft>
                <a:spcPts val="600"/>
              </a:spcAft>
            </a:pPr>
            <a:fld id="{294A09A9-5501-47C1-A89A-A340965A2BE2}" type="slidenum">
              <a:rPr lang="en-US" smtClean="0"/>
              <a:pPr>
                <a:spcAft>
                  <a:spcPts val="600"/>
                </a:spcAft>
              </a:pPr>
              <a:t>13</a:t>
            </a:fld>
            <a:endParaRPr lang="en-US"/>
          </a:p>
        </p:txBody>
      </p:sp>
    </p:spTree>
    <p:extLst>
      <p:ext uri="{BB962C8B-B14F-4D97-AF65-F5344CB8AC3E}">
        <p14:creationId xmlns:p14="http://schemas.microsoft.com/office/powerpoint/2010/main" val="2790251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DD423D6-AB08-6F26-E33E-18AF86FF88F8}"/>
              </a:ext>
            </a:extLst>
          </p:cNvPr>
          <p:cNvSpPr>
            <a:spLocks noGrp="1"/>
          </p:cNvSpPr>
          <p:nvPr>
            <p:ph type="sldNum" sz="quarter" idx="11"/>
          </p:nvPr>
        </p:nvSpPr>
        <p:spPr/>
        <p:txBody>
          <a:bodyPr/>
          <a:lstStyle/>
          <a:p>
            <a:fld id="{294A09A9-5501-47C1-A89A-A340965A2BE2}" type="slidenum">
              <a:rPr lang="en-US" smtClean="0"/>
              <a:pPr/>
              <a:t>14</a:t>
            </a:fld>
            <a:endParaRPr lang="en-US" dirty="0"/>
          </a:p>
        </p:txBody>
      </p:sp>
      <p:pic>
        <p:nvPicPr>
          <p:cNvPr id="2052" name="Picture 4" descr="The Plastics Breakdown: An Infographic – One World One Ocean">
            <a:extLst>
              <a:ext uri="{FF2B5EF4-FFF2-40B4-BE49-F238E27FC236}">
                <a16:creationId xmlns:a16="http://schemas.microsoft.com/office/drawing/2014/main" id="{0D17F4B5-53E4-83A5-E7B8-CAF875B08A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2468" y="29792"/>
            <a:ext cx="8769531" cy="67759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D95F65-5C65-E87B-5A6D-1D4C3E4F70CD}"/>
              </a:ext>
            </a:extLst>
          </p:cNvPr>
          <p:cNvSpPr txBox="1"/>
          <p:nvPr/>
        </p:nvSpPr>
        <p:spPr>
          <a:xfrm>
            <a:off x="542108" y="3044279"/>
            <a:ext cx="2481770" cy="769441"/>
          </a:xfrm>
          <a:prstGeom prst="rect">
            <a:avLst/>
          </a:prstGeom>
          <a:noFill/>
        </p:spPr>
        <p:txBody>
          <a:bodyPr wrap="none" rtlCol="0">
            <a:spAutoFit/>
          </a:bodyPr>
          <a:lstStyle/>
          <a:p>
            <a:r>
              <a:rPr lang="en-US" sz="4400" dirty="0"/>
              <a:t>Example 1</a:t>
            </a:r>
          </a:p>
        </p:txBody>
      </p:sp>
    </p:spTree>
    <p:extLst>
      <p:ext uri="{BB962C8B-B14F-4D97-AF65-F5344CB8AC3E}">
        <p14:creationId xmlns:p14="http://schemas.microsoft.com/office/powerpoint/2010/main" val="1300983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DD423D6-AB08-6F26-E33E-18AF86FF88F8}"/>
              </a:ext>
            </a:extLst>
          </p:cNvPr>
          <p:cNvSpPr>
            <a:spLocks noGrp="1"/>
          </p:cNvSpPr>
          <p:nvPr>
            <p:ph type="sldNum" sz="quarter" idx="11"/>
          </p:nvPr>
        </p:nvSpPr>
        <p:spPr/>
        <p:txBody>
          <a:bodyPr/>
          <a:lstStyle/>
          <a:p>
            <a:fld id="{294A09A9-5501-47C1-A89A-A340965A2BE2}" type="slidenum">
              <a:rPr lang="en-US" smtClean="0"/>
              <a:pPr/>
              <a:t>15</a:t>
            </a:fld>
            <a:endParaRPr lang="en-US" dirty="0"/>
          </a:p>
        </p:txBody>
      </p:sp>
      <p:sp>
        <p:nvSpPr>
          <p:cNvPr id="6" name="TextBox 5">
            <a:extLst>
              <a:ext uri="{FF2B5EF4-FFF2-40B4-BE49-F238E27FC236}">
                <a16:creationId xmlns:a16="http://schemas.microsoft.com/office/drawing/2014/main" id="{14D95F65-5C65-E87B-5A6D-1D4C3E4F70CD}"/>
              </a:ext>
            </a:extLst>
          </p:cNvPr>
          <p:cNvSpPr txBox="1"/>
          <p:nvPr/>
        </p:nvSpPr>
        <p:spPr>
          <a:xfrm>
            <a:off x="1521822" y="3135719"/>
            <a:ext cx="2481770" cy="769441"/>
          </a:xfrm>
          <a:prstGeom prst="rect">
            <a:avLst/>
          </a:prstGeom>
          <a:noFill/>
        </p:spPr>
        <p:txBody>
          <a:bodyPr wrap="none" rtlCol="0">
            <a:spAutoFit/>
          </a:bodyPr>
          <a:lstStyle/>
          <a:p>
            <a:r>
              <a:rPr lang="en-US" sz="4400" dirty="0"/>
              <a:t>Example 2</a:t>
            </a:r>
          </a:p>
        </p:txBody>
      </p:sp>
      <p:pic>
        <p:nvPicPr>
          <p:cNvPr id="3076" name="Picture 4">
            <a:extLst>
              <a:ext uri="{FF2B5EF4-FFF2-40B4-BE49-F238E27FC236}">
                <a16:creationId xmlns:a16="http://schemas.microsoft.com/office/drawing/2014/main" id="{08AC8EA4-8D94-8D7E-0652-184889171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912" y="0"/>
            <a:ext cx="4902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507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p:txBody>
          <a:bodyPr>
            <a:normAutofit/>
          </a:bodyPr>
          <a:lstStyle/>
          <a:p>
            <a:pPr algn="ctr"/>
            <a:r>
              <a:rPr lang="en-US" sz="4000" dirty="0">
                <a:latin typeface="+mn-lt"/>
              </a:rPr>
              <a:t>Who is Nalikutaar Jacqueline Cleveland?</a:t>
            </a:r>
            <a:endParaRPr lang="en-US" sz="4000" dirty="0">
              <a:solidFill>
                <a:schemeClr val="accent3"/>
              </a:solidFill>
              <a:latin typeface="+mn-lt"/>
            </a:endParaRPr>
          </a:p>
        </p:txBody>
      </p:sp>
      <p:sp>
        <p:nvSpPr>
          <p:cNvPr id="6" name="Slide Number Placeholder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a:lstStyle/>
          <a:p>
            <a:fld id="{294A09A9-5501-47C1-A89A-A340965A2BE2}" type="slidenum">
              <a:rPr lang="en-US" smtClean="0"/>
              <a:t>2</a:t>
            </a:fld>
            <a:endParaRPr lang="en-US" dirty="0"/>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sz="quarter" idx="4294967295"/>
          </p:nvPr>
        </p:nvSpPr>
        <p:spPr>
          <a:xfrm>
            <a:off x="4824663" y="2372853"/>
            <a:ext cx="7367337" cy="2330450"/>
          </a:xfrm>
        </p:spPr>
        <p:txBody>
          <a:bodyPr vert="horz" lIns="91440" tIns="45720" rIns="91440" bIns="45720" rtlCol="0" anchor="t">
            <a:noAutofit/>
          </a:bodyPr>
          <a:lstStyle/>
          <a:p>
            <a:pPr marL="342900" indent="-342900">
              <a:lnSpc>
                <a:spcPct val="100000"/>
              </a:lnSpc>
              <a:buFont typeface="Arial" panose="020B0604020202020204" pitchFamily="34" charset="0"/>
              <a:buChar char="•"/>
            </a:pPr>
            <a:r>
              <a:rPr lang="en-US" sz="3200" dirty="0">
                <a:solidFill>
                  <a:schemeClr val="accent3"/>
                </a:solidFill>
                <a:latin typeface="Gill Sans Nova Light" panose="020B0302020104020203" pitchFamily="34" charset="0"/>
                <a:cs typeface="Calibri"/>
              </a:rPr>
              <a:t>Alaskan Native of Yup’ik descent</a:t>
            </a:r>
          </a:p>
          <a:p>
            <a:pPr marL="342900" indent="-342900">
              <a:lnSpc>
                <a:spcPct val="100000"/>
              </a:lnSpc>
              <a:buFont typeface="Arial" panose="020B0604020202020204" pitchFamily="34" charset="0"/>
              <a:buChar char="•"/>
            </a:pPr>
            <a:r>
              <a:rPr lang="en-US" sz="3200" dirty="0">
                <a:solidFill>
                  <a:schemeClr val="accent3"/>
                </a:solidFill>
                <a:latin typeface="Gill Sans Nova Light" panose="020B0302020104020203" pitchFamily="34" charset="0"/>
                <a:cs typeface="Calibri"/>
              </a:rPr>
              <a:t>Lives in the coastal village of Quinhagak, AK</a:t>
            </a:r>
          </a:p>
          <a:p>
            <a:pPr marL="342900" indent="-342900">
              <a:lnSpc>
                <a:spcPct val="100000"/>
              </a:lnSpc>
              <a:buFont typeface="Arial" panose="020B0604020202020204" pitchFamily="34" charset="0"/>
              <a:buChar char="•"/>
            </a:pPr>
            <a:r>
              <a:rPr lang="en-US" sz="3200" dirty="0">
                <a:latin typeface="Gill Sans Nova Light" panose="020B0302020104020203" pitchFamily="34" charset="0"/>
                <a:cs typeface="Calibri"/>
              </a:rPr>
              <a:t>A subsistence forager-fisher-hunter</a:t>
            </a:r>
          </a:p>
          <a:p>
            <a:pPr marL="342900" indent="-342900">
              <a:lnSpc>
                <a:spcPct val="100000"/>
              </a:lnSpc>
              <a:buFont typeface="Arial" panose="020B0604020202020204" pitchFamily="34" charset="0"/>
              <a:buChar char="•"/>
            </a:pPr>
            <a:r>
              <a:rPr lang="en-US" sz="3200" dirty="0">
                <a:latin typeface="Gill Sans Nova Light" panose="020B0302020104020203" pitchFamily="34" charset="0"/>
                <a:cs typeface="Calibri"/>
              </a:rPr>
              <a:t>Filmmaker and photographer</a:t>
            </a:r>
          </a:p>
          <a:p>
            <a:pPr marL="342900" indent="-342900">
              <a:lnSpc>
                <a:spcPct val="100000"/>
              </a:lnSpc>
              <a:buFont typeface="Arial" panose="020B0604020202020204" pitchFamily="34" charset="0"/>
              <a:buChar char="•"/>
            </a:pPr>
            <a:r>
              <a:rPr lang="en-US" sz="3200" dirty="0">
                <a:solidFill>
                  <a:schemeClr val="accent3"/>
                </a:solidFill>
                <a:latin typeface="Gill Sans Nova Light" panose="020B0302020104020203" pitchFamily="34" charset="0"/>
                <a:cs typeface="Calibri"/>
              </a:rPr>
              <a:t>Bachelor’s, Montana State University; Media &amp; Theater Art; Minor in Native American Studies</a:t>
            </a:r>
          </a:p>
        </p:txBody>
      </p:sp>
      <p:pic>
        <p:nvPicPr>
          <p:cNvPr id="1026" name="Picture 2">
            <a:extLst>
              <a:ext uri="{FF2B5EF4-FFF2-40B4-BE49-F238E27FC236}">
                <a16:creationId xmlns:a16="http://schemas.microsoft.com/office/drawing/2014/main" id="{C6C393F0-FEA5-D26A-0728-81F59DD84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647" y="2516300"/>
            <a:ext cx="3166606" cy="4222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527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2655-34DF-25F9-4640-B2CE5329AD1A}"/>
              </a:ext>
            </a:extLst>
          </p:cNvPr>
          <p:cNvSpPr>
            <a:spLocks noGrp="1"/>
          </p:cNvSpPr>
          <p:nvPr>
            <p:ph type="title"/>
          </p:nvPr>
        </p:nvSpPr>
        <p:spPr>
          <a:xfrm>
            <a:off x="839788" y="204537"/>
            <a:ext cx="4249570" cy="637674"/>
          </a:xfrm>
        </p:spPr>
        <p:txBody>
          <a:bodyPr anchor="b">
            <a:noAutofit/>
          </a:bodyPr>
          <a:lstStyle/>
          <a:p>
            <a:r>
              <a:rPr lang="en-US" sz="4000" dirty="0"/>
              <a:t>In her own words…</a:t>
            </a:r>
          </a:p>
        </p:txBody>
      </p:sp>
      <p:pic>
        <p:nvPicPr>
          <p:cNvPr id="2050" name="Picture 2">
            <a:extLst>
              <a:ext uri="{FF2B5EF4-FFF2-40B4-BE49-F238E27FC236}">
                <a16:creationId xmlns:a16="http://schemas.microsoft.com/office/drawing/2014/main" id="{0923D8BA-B8E0-3FF7-34ED-5A428CEA81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41" r="-1" b="25290"/>
          <a:stretch/>
        </p:blipFill>
        <p:spPr bwMode="auto">
          <a:xfrm>
            <a:off x="5183187" y="987425"/>
            <a:ext cx="6505307" cy="5136649"/>
          </a:xfrm>
          <a:prstGeom prst="rect">
            <a:avLst/>
          </a:prstGeom>
          <a:noFill/>
        </p:spPr>
      </p:pic>
      <p:sp>
        <p:nvSpPr>
          <p:cNvPr id="3" name="Content Placeholder 2">
            <a:extLst>
              <a:ext uri="{FF2B5EF4-FFF2-40B4-BE49-F238E27FC236}">
                <a16:creationId xmlns:a16="http://schemas.microsoft.com/office/drawing/2014/main" id="{1A585715-2793-160B-269E-D9516C84D73A}"/>
              </a:ext>
            </a:extLst>
          </p:cNvPr>
          <p:cNvSpPr>
            <a:spLocks noGrp="1"/>
          </p:cNvSpPr>
          <p:nvPr>
            <p:ph type="body" sz="half" idx="2"/>
          </p:nvPr>
        </p:nvSpPr>
        <p:spPr>
          <a:xfrm>
            <a:off x="839788" y="1287379"/>
            <a:ext cx="3932237" cy="3811588"/>
          </a:xfrm>
        </p:spPr>
        <p:txBody>
          <a:bodyPr>
            <a:noAutofit/>
          </a:bodyPr>
          <a:lstStyle/>
          <a:p>
            <a:pPr marL="0" indent="0">
              <a:buNone/>
            </a:pPr>
            <a:r>
              <a:rPr lang="en-US" sz="3600" dirty="0"/>
              <a:t>“I’ve been foraging since I can remember. </a:t>
            </a:r>
          </a:p>
          <a:p>
            <a:pPr marL="0" indent="0">
              <a:buNone/>
            </a:pPr>
            <a:r>
              <a:rPr lang="en-US" sz="3600" dirty="0"/>
              <a:t>I grew up with a taste for these plants. </a:t>
            </a:r>
          </a:p>
          <a:p>
            <a:pPr marL="0" indent="0">
              <a:buNone/>
            </a:pPr>
            <a:r>
              <a:rPr lang="en-US" sz="3600" dirty="0"/>
              <a:t>I grew up knowing these plants and collecting them every season.”</a:t>
            </a:r>
          </a:p>
        </p:txBody>
      </p:sp>
      <p:sp>
        <p:nvSpPr>
          <p:cNvPr id="5" name="Slide Number Placeholder 4">
            <a:extLst>
              <a:ext uri="{FF2B5EF4-FFF2-40B4-BE49-F238E27FC236}">
                <a16:creationId xmlns:a16="http://schemas.microsoft.com/office/drawing/2014/main" id="{0108060B-6C9E-CFFF-55DE-F0D645C094DC}"/>
              </a:ext>
            </a:extLst>
          </p:cNvPr>
          <p:cNvSpPr>
            <a:spLocks noGrp="1"/>
          </p:cNvSpPr>
          <p:nvPr>
            <p:ph type="sldNum" sz="quarter" idx="12"/>
          </p:nvPr>
        </p:nvSpPr>
        <p:spPr>
          <a:xfrm>
            <a:off x="9208008" y="6356350"/>
            <a:ext cx="2743200" cy="365125"/>
          </a:xfrm>
        </p:spPr>
        <p:txBody>
          <a:bodyPr anchor="ctr">
            <a:normAutofit/>
          </a:bodyPr>
          <a:lstStyle/>
          <a:p>
            <a:pPr>
              <a:spcAft>
                <a:spcPts val="600"/>
              </a:spcAft>
            </a:pPr>
            <a:fld id="{294A09A9-5501-47C1-A89A-A340965A2BE2}" type="slidenum">
              <a:rPr lang="en-US" smtClean="0"/>
              <a:pPr>
                <a:spcAft>
                  <a:spcPts val="600"/>
                </a:spcAft>
              </a:pPr>
              <a:t>3</a:t>
            </a:fld>
            <a:endParaRPr lang="en-US"/>
          </a:p>
        </p:txBody>
      </p:sp>
    </p:spTree>
    <p:extLst>
      <p:ext uri="{BB962C8B-B14F-4D97-AF65-F5344CB8AC3E}">
        <p14:creationId xmlns:p14="http://schemas.microsoft.com/office/powerpoint/2010/main" val="1732999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71B31-022B-7941-52C7-9D15957B4A9D}"/>
              </a:ext>
            </a:extLst>
          </p:cNvPr>
          <p:cNvSpPr>
            <a:spLocks noGrp="1"/>
          </p:cNvSpPr>
          <p:nvPr>
            <p:ph type="title" idx="4294967295"/>
          </p:nvPr>
        </p:nvSpPr>
        <p:spPr>
          <a:xfrm>
            <a:off x="1708484" y="4880977"/>
            <a:ext cx="10083800" cy="1109663"/>
          </a:xfrm>
        </p:spPr>
        <p:txBody>
          <a:bodyPr>
            <a:normAutofit/>
          </a:bodyPr>
          <a:lstStyle/>
          <a:p>
            <a:pPr algn="r"/>
            <a:r>
              <a:rPr lang="en-US" sz="5400" dirty="0">
                <a:latin typeface="+mn-lt"/>
              </a:rPr>
              <a:t>Who are the Yup’ik?</a:t>
            </a:r>
          </a:p>
        </p:txBody>
      </p:sp>
    </p:spTree>
    <p:extLst>
      <p:ext uri="{BB962C8B-B14F-4D97-AF65-F5344CB8AC3E}">
        <p14:creationId xmlns:p14="http://schemas.microsoft.com/office/powerpoint/2010/main" val="3110262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laska Native Cultures Lands Map">
            <a:extLst>
              <a:ext uri="{FF2B5EF4-FFF2-40B4-BE49-F238E27FC236}">
                <a16:creationId xmlns:a16="http://schemas.microsoft.com/office/drawing/2014/main" id="{97A7C0C2-5B38-2137-8F3C-7673989BC9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92" b="18237"/>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2697716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Bad River [Alaskan Yup'ik Documentary]">
            <a:hlinkClick r:id="" action="ppaction://media"/>
            <a:extLst>
              <a:ext uri="{FF2B5EF4-FFF2-40B4-BE49-F238E27FC236}">
                <a16:creationId xmlns:a16="http://schemas.microsoft.com/office/drawing/2014/main" id="{5ED8C934-B42F-D4E7-E950-8D3BFB30EFDA}"/>
              </a:ext>
            </a:extLst>
          </p:cNvPr>
          <p:cNvPicPr>
            <a:picLocks noGrp="1" noRot="1" noChangeAspect="1"/>
          </p:cNvPicPr>
          <p:nvPr>
            <p:ph idx="1"/>
            <a:videoFile r:link="rId1"/>
          </p:nvPr>
        </p:nvPicPr>
        <p:blipFill>
          <a:blip r:embed="rId4"/>
          <a:stretch>
            <a:fillRect/>
          </a:stretch>
        </p:blipFill>
        <p:spPr>
          <a:xfrm>
            <a:off x="334273" y="136525"/>
            <a:ext cx="11616935" cy="6562985"/>
          </a:xfrm>
          <a:prstGeom prst="rect">
            <a:avLst/>
          </a:prstGeom>
        </p:spPr>
      </p:pic>
      <p:sp>
        <p:nvSpPr>
          <p:cNvPr id="5" name="Slide Number Placeholder 4">
            <a:extLst>
              <a:ext uri="{FF2B5EF4-FFF2-40B4-BE49-F238E27FC236}">
                <a16:creationId xmlns:a16="http://schemas.microsoft.com/office/drawing/2014/main" id="{97A023D5-8846-482C-9E96-5A3C6522E938}"/>
              </a:ext>
            </a:extLst>
          </p:cNvPr>
          <p:cNvSpPr>
            <a:spLocks noGrp="1"/>
          </p:cNvSpPr>
          <p:nvPr>
            <p:ph type="sldNum" sz="quarter" idx="11"/>
          </p:nvPr>
        </p:nvSpPr>
        <p:spPr/>
        <p:txBody>
          <a:bodyPr/>
          <a:lstStyle/>
          <a:p>
            <a:fld id="{294A09A9-5501-47C1-A89A-A340965A2BE2}" type="slidenum">
              <a:rPr lang="en-US" smtClean="0"/>
              <a:pPr/>
              <a:t>6</a:t>
            </a:fld>
            <a:endParaRPr lang="en-US" dirty="0"/>
          </a:p>
        </p:txBody>
      </p:sp>
    </p:spTree>
    <p:extLst>
      <p:ext uri="{BB962C8B-B14F-4D97-AF65-F5344CB8AC3E}">
        <p14:creationId xmlns:p14="http://schemas.microsoft.com/office/powerpoint/2010/main" val="148241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5CC8A-610A-B788-A559-2A3BF3B9BFDB}"/>
              </a:ext>
            </a:extLst>
          </p:cNvPr>
          <p:cNvSpPr>
            <a:spLocks noGrp="1"/>
          </p:cNvSpPr>
          <p:nvPr>
            <p:ph type="title"/>
          </p:nvPr>
        </p:nvSpPr>
        <p:spPr>
          <a:xfrm>
            <a:off x="396296" y="0"/>
            <a:ext cx="11399403" cy="1325880"/>
          </a:xfrm>
        </p:spPr>
        <p:txBody>
          <a:bodyPr anchor="ctr">
            <a:normAutofit/>
          </a:bodyPr>
          <a:lstStyle/>
          <a:p>
            <a:r>
              <a:rPr lang="en-US" dirty="0"/>
              <a:t>Explore more of the Yup’ik Culture and People</a:t>
            </a:r>
          </a:p>
        </p:txBody>
      </p:sp>
      <p:sp>
        <p:nvSpPr>
          <p:cNvPr id="5" name="Slide Number Placeholder 4">
            <a:extLst>
              <a:ext uri="{FF2B5EF4-FFF2-40B4-BE49-F238E27FC236}">
                <a16:creationId xmlns:a16="http://schemas.microsoft.com/office/drawing/2014/main" id="{6808923B-EE43-86FE-95D1-CEA48AE17228}"/>
              </a:ext>
            </a:extLst>
          </p:cNvPr>
          <p:cNvSpPr>
            <a:spLocks noGrp="1"/>
          </p:cNvSpPr>
          <p:nvPr>
            <p:ph type="sldNum" sz="quarter" idx="11"/>
          </p:nvPr>
        </p:nvSpPr>
        <p:spPr>
          <a:xfrm>
            <a:off x="9208008" y="6356350"/>
            <a:ext cx="2743200" cy="365125"/>
          </a:xfrm>
        </p:spPr>
        <p:txBody>
          <a:bodyPr anchor="ctr">
            <a:normAutofit/>
          </a:bodyPr>
          <a:lstStyle/>
          <a:p>
            <a:pPr>
              <a:spcAft>
                <a:spcPts val="600"/>
              </a:spcAft>
            </a:pPr>
            <a:fld id="{294A09A9-5501-47C1-A89A-A340965A2BE2}" type="slidenum">
              <a:rPr lang="en-US" smtClean="0"/>
              <a:pPr>
                <a:spcAft>
                  <a:spcPts val="600"/>
                </a:spcAft>
              </a:pPr>
              <a:t>7</a:t>
            </a:fld>
            <a:endParaRPr lang="en-US"/>
          </a:p>
        </p:txBody>
      </p:sp>
      <p:pic>
        <p:nvPicPr>
          <p:cNvPr id="11" name="Content Placeholder 10" descr="A screenshot of a computer&#10;&#10;Description automatically generated">
            <a:extLst>
              <a:ext uri="{FF2B5EF4-FFF2-40B4-BE49-F238E27FC236}">
                <a16:creationId xmlns:a16="http://schemas.microsoft.com/office/drawing/2014/main" id="{1E43C346-3119-4CC2-9234-C71A82ECCAB7}"/>
              </a:ext>
            </a:extLst>
          </p:cNvPr>
          <p:cNvPicPr>
            <a:picLocks noGrp="1" noChangeAspect="1"/>
          </p:cNvPicPr>
          <p:nvPr>
            <p:ph idx="1"/>
          </p:nvPr>
        </p:nvPicPr>
        <p:blipFill rotWithShape="1">
          <a:blip r:embed="rId3"/>
          <a:srcRect l="504" t="11487" r="391" b="1144"/>
          <a:stretch/>
        </p:blipFill>
        <p:spPr>
          <a:xfrm>
            <a:off x="942998" y="1147482"/>
            <a:ext cx="10306003" cy="4911763"/>
          </a:xfrm>
        </p:spPr>
      </p:pic>
      <p:sp>
        <p:nvSpPr>
          <p:cNvPr id="12" name="TextBox 11">
            <a:extLst>
              <a:ext uri="{FF2B5EF4-FFF2-40B4-BE49-F238E27FC236}">
                <a16:creationId xmlns:a16="http://schemas.microsoft.com/office/drawing/2014/main" id="{56D248F0-998F-0360-B6EE-C1CF2DE70E2F}"/>
              </a:ext>
            </a:extLst>
          </p:cNvPr>
          <p:cNvSpPr txBox="1"/>
          <p:nvPr/>
        </p:nvSpPr>
        <p:spPr>
          <a:xfrm>
            <a:off x="3870325" y="6059245"/>
            <a:ext cx="4451347" cy="769441"/>
          </a:xfrm>
          <a:prstGeom prst="rect">
            <a:avLst/>
          </a:prstGeom>
          <a:noFill/>
        </p:spPr>
        <p:txBody>
          <a:bodyPr wrap="none" rtlCol="0">
            <a:spAutoFit/>
          </a:bodyPr>
          <a:lstStyle/>
          <a:p>
            <a:r>
              <a:rPr lang="en-US" sz="4400" dirty="0"/>
              <a:t>https://nunalleq.org/</a:t>
            </a:r>
          </a:p>
        </p:txBody>
      </p:sp>
    </p:spTree>
    <p:extLst>
      <p:ext uri="{BB962C8B-B14F-4D97-AF65-F5344CB8AC3E}">
        <p14:creationId xmlns:p14="http://schemas.microsoft.com/office/powerpoint/2010/main" val="2195103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71B31-022B-7941-52C7-9D15957B4A9D}"/>
              </a:ext>
            </a:extLst>
          </p:cNvPr>
          <p:cNvSpPr>
            <a:spLocks noGrp="1"/>
          </p:cNvSpPr>
          <p:nvPr>
            <p:ph type="title" idx="4294967295"/>
          </p:nvPr>
        </p:nvSpPr>
        <p:spPr>
          <a:xfrm>
            <a:off x="0" y="4110038"/>
            <a:ext cx="11684000" cy="1111250"/>
          </a:xfrm>
        </p:spPr>
        <p:txBody>
          <a:bodyPr>
            <a:noAutofit/>
          </a:bodyPr>
          <a:lstStyle/>
          <a:p>
            <a:pPr algn="r"/>
            <a:r>
              <a:rPr lang="en-US" sz="4800" dirty="0">
                <a:solidFill>
                  <a:srgbClr val="000000"/>
                </a:solidFill>
                <a:effectLst/>
                <a:latin typeface="+mn-lt"/>
                <a:ea typeface="Calibri" panose="020F0502020204030204" pitchFamily="34" charset="0"/>
              </a:rPr>
              <a:t>Nalikutaar Jacqueline Cleveland:</a:t>
            </a:r>
            <a:br>
              <a:rPr lang="en-US" sz="4800" dirty="0">
                <a:solidFill>
                  <a:srgbClr val="000000"/>
                </a:solidFill>
                <a:effectLst/>
                <a:latin typeface="+mn-lt"/>
                <a:ea typeface="Calibri" panose="020F0502020204030204" pitchFamily="34" charset="0"/>
              </a:rPr>
            </a:br>
            <a:br>
              <a:rPr lang="en-US" sz="4800" dirty="0">
                <a:solidFill>
                  <a:srgbClr val="000000"/>
                </a:solidFill>
                <a:effectLst/>
                <a:latin typeface="+mn-lt"/>
                <a:ea typeface="Calibri" panose="020F0502020204030204" pitchFamily="34" charset="0"/>
              </a:rPr>
            </a:br>
            <a:r>
              <a:rPr lang="en-US" sz="4800" dirty="0">
                <a:solidFill>
                  <a:srgbClr val="000000"/>
                </a:solidFill>
                <a:effectLst/>
                <a:latin typeface="+mn-lt"/>
                <a:ea typeface="Calibri" panose="020F0502020204030204" pitchFamily="34" charset="0"/>
              </a:rPr>
              <a:t>Art and Activism </a:t>
            </a:r>
            <a:endParaRPr lang="en-US" sz="4800" dirty="0">
              <a:latin typeface="+mn-lt"/>
            </a:endParaRPr>
          </a:p>
        </p:txBody>
      </p:sp>
    </p:spTree>
    <p:extLst>
      <p:ext uri="{BB962C8B-B14F-4D97-AF65-F5344CB8AC3E}">
        <p14:creationId xmlns:p14="http://schemas.microsoft.com/office/powerpoint/2010/main" val="303285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3A0DB-573E-F64B-686B-311CAE3698F9}"/>
              </a:ext>
            </a:extLst>
          </p:cNvPr>
          <p:cNvSpPr>
            <a:spLocks noGrp="1"/>
          </p:cNvSpPr>
          <p:nvPr>
            <p:ph type="title"/>
          </p:nvPr>
        </p:nvSpPr>
        <p:spPr>
          <a:xfrm>
            <a:off x="5193792" y="0"/>
            <a:ext cx="6351245" cy="1325880"/>
          </a:xfrm>
        </p:spPr>
        <p:txBody>
          <a:bodyPr/>
          <a:lstStyle/>
          <a:p>
            <a:r>
              <a:rPr lang="en-US" dirty="0">
                <a:latin typeface="+mn-lt"/>
              </a:rPr>
              <a:t>Her work and service…</a:t>
            </a:r>
          </a:p>
        </p:txBody>
      </p:sp>
      <p:sp>
        <p:nvSpPr>
          <p:cNvPr id="4" name="Slide Number Placeholder 3">
            <a:extLst>
              <a:ext uri="{FF2B5EF4-FFF2-40B4-BE49-F238E27FC236}">
                <a16:creationId xmlns:a16="http://schemas.microsoft.com/office/drawing/2014/main" id="{5008828B-212D-906E-5CAE-223C5A4904F6}"/>
              </a:ext>
            </a:extLst>
          </p:cNvPr>
          <p:cNvSpPr>
            <a:spLocks noGrp="1"/>
          </p:cNvSpPr>
          <p:nvPr>
            <p:ph type="sldNum" sz="quarter" idx="12"/>
          </p:nvPr>
        </p:nvSpPr>
        <p:spPr/>
        <p:txBody>
          <a:bodyPr/>
          <a:lstStyle/>
          <a:p>
            <a:fld id="{294A09A9-5501-47C1-A89A-A340965A2BE2}" type="slidenum">
              <a:rPr lang="en-US" smtClean="0"/>
              <a:t>9</a:t>
            </a:fld>
            <a:endParaRPr lang="en-US" dirty="0"/>
          </a:p>
        </p:txBody>
      </p:sp>
      <p:sp>
        <p:nvSpPr>
          <p:cNvPr id="8" name="Content Placeholder 7">
            <a:extLst>
              <a:ext uri="{FF2B5EF4-FFF2-40B4-BE49-F238E27FC236}">
                <a16:creationId xmlns:a16="http://schemas.microsoft.com/office/drawing/2014/main" id="{04BD707D-6F8E-299D-6EB3-5BC57914789C}"/>
              </a:ext>
            </a:extLst>
          </p:cNvPr>
          <p:cNvSpPr>
            <a:spLocks noGrp="1"/>
          </p:cNvSpPr>
          <p:nvPr>
            <p:ph sz="quarter" idx="4"/>
          </p:nvPr>
        </p:nvSpPr>
        <p:spPr>
          <a:xfrm>
            <a:off x="5193792" y="1412631"/>
            <a:ext cx="6427937" cy="5445369"/>
          </a:xfrm>
        </p:spPr>
        <p:txBody>
          <a:bodyPr>
            <a:normAutofit lnSpcReduction="10000"/>
          </a:bodyPr>
          <a:lstStyle/>
          <a:p>
            <a:pPr>
              <a:lnSpc>
                <a:spcPct val="100000"/>
              </a:lnSpc>
            </a:pPr>
            <a:r>
              <a:rPr lang="en-US" sz="2800" dirty="0">
                <a:solidFill>
                  <a:srgbClr val="2A3B51"/>
                </a:solidFill>
              </a:rPr>
              <a:t>W</a:t>
            </a:r>
            <a:r>
              <a:rPr lang="en-US" sz="2800" b="0" i="0" dirty="0">
                <a:solidFill>
                  <a:srgbClr val="2A3B51"/>
                </a:solidFill>
                <a:effectLst/>
              </a:rPr>
              <a:t>ork focuses on honoring the languages and cultures of Alaska Native peoples</a:t>
            </a:r>
          </a:p>
          <a:p>
            <a:pPr>
              <a:lnSpc>
                <a:spcPct val="100000"/>
              </a:lnSpc>
            </a:pPr>
            <a:r>
              <a:rPr lang="en-US" sz="2800" dirty="0">
                <a:solidFill>
                  <a:srgbClr val="2A3B51"/>
                </a:solidFill>
              </a:rPr>
              <a:t>S</a:t>
            </a:r>
            <a:r>
              <a:rPr lang="en-US" sz="2800" b="0" i="0" dirty="0">
                <a:solidFill>
                  <a:srgbClr val="2A3B51"/>
                </a:solidFill>
                <a:effectLst/>
              </a:rPr>
              <a:t>erves on the Kuskokwim River Intertribal Fish Commission, the Yukon-Kuskokwim Regional Advisory Council, and the Central Bering Sea Advisory Council</a:t>
            </a:r>
          </a:p>
          <a:p>
            <a:pPr>
              <a:lnSpc>
                <a:spcPct val="100000"/>
              </a:lnSpc>
            </a:pPr>
            <a:r>
              <a:rPr lang="en-US" sz="2800" b="0" i="0" dirty="0">
                <a:solidFill>
                  <a:srgbClr val="2A3B51"/>
                </a:solidFill>
                <a:effectLst/>
              </a:rPr>
              <a:t>Co-Chairperson of the Quinhagak Heritage, Inc. which runs the </a:t>
            </a:r>
            <a:r>
              <a:rPr lang="en-US" sz="2800" b="0" i="0" dirty="0" err="1">
                <a:solidFill>
                  <a:srgbClr val="2A3B51"/>
                </a:solidFill>
                <a:effectLst/>
              </a:rPr>
              <a:t>Nunalleq</a:t>
            </a:r>
            <a:r>
              <a:rPr lang="en-US" sz="2800" b="0" i="0" dirty="0">
                <a:solidFill>
                  <a:srgbClr val="2A3B51"/>
                </a:solidFill>
                <a:effectLst/>
              </a:rPr>
              <a:t> Culture and Archaeology Center</a:t>
            </a:r>
          </a:p>
          <a:p>
            <a:pPr>
              <a:lnSpc>
                <a:spcPct val="100000"/>
              </a:lnSpc>
            </a:pPr>
            <a:r>
              <a:rPr lang="en-US" sz="2800" dirty="0">
                <a:solidFill>
                  <a:srgbClr val="2A3B51"/>
                </a:solidFill>
              </a:rPr>
              <a:t>C</a:t>
            </a:r>
            <a:r>
              <a:rPr lang="en-US" sz="2800" b="0" i="0" dirty="0">
                <a:solidFill>
                  <a:srgbClr val="2A3B51"/>
                </a:solidFill>
                <a:effectLst/>
              </a:rPr>
              <a:t>urrently working on a documentary that features the impacts of climate change on the people and community of Quinhagak</a:t>
            </a:r>
            <a:endParaRPr lang="en-US" sz="2400" dirty="0"/>
          </a:p>
        </p:txBody>
      </p:sp>
      <p:pic>
        <p:nvPicPr>
          <p:cNvPr id="11" name="Picture 10" descr="A person standing in a fence&#10;&#10;Description automatically generated">
            <a:extLst>
              <a:ext uri="{FF2B5EF4-FFF2-40B4-BE49-F238E27FC236}">
                <a16:creationId xmlns:a16="http://schemas.microsoft.com/office/drawing/2014/main" id="{5B0F4DD2-276D-FCBB-781E-38D9373C0A67}"/>
              </a:ext>
            </a:extLst>
          </p:cNvPr>
          <p:cNvPicPr>
            <a:picLocks noChangeAspect="1"/>
          </p:cNvPicPr>
          <p:nvPr/>
        </p:nvPicPr>
        <p:blipFill rotWithShape="1">
          <a:blip r:embed="rId3"/>
          <a:srcRect r="50755" b="25771"/>
          <a:stretch/>
        </p:blipFill>
        <p:spPr>
          <a:xfrm>
            <a:off x="240792" y="358880"/>
            <a:ext cx="4153058" cy="6260196"/>
          </a:xfrm>
          <a:prstGeom prst="ellipse">
            <a:avLst/>
          </a:prstGeom>
          <a:ln>
            <a:noFill/>
          </a:ln>
          <a:effectLst>
            <a:softEdge rad="112500"/>
          </a:effectLst>
        </p:spPr>
      </p:pic>
    </p:spTree>
    <p:extLst>
      <p:ext uri="{BB962C8B-B14F-4D97-AF65-F5344CB8AC3E}">
        <p14:creationId xmlns:p14="http://schemas.microsoft.com/office/powerpoint/2010/main" val="834427191"/>
      </p:ext>
    </p:extLst>
  </p:cSld>
  <p:clrMapOvr>
    <a:masterClrMapping/>
  </p:clrMapOvr>
</p:sld>
</file>

<file path=ppt/theme/theme1.xml><?xml version="1.0" encoding="utf-8"?>
<a:theme xmlns:a="http://schemas.openxmlformats.org/drawingml/2006/main" name="Office Them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al-Flourish_Win32_CP_v8" id="{BCFB3359-BC8B-4F4E-99DD-822A55018E7C}" vid="{7DF7CEC2-9D9A-40F6-95E4-E2F6E93D64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BB2F3B-6257-41BB-8B64-5AC7494F274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9ACE2AAA-C718-435C-B4E6-95A08ACAC441}">
  <ds:schemaRefs>
    <ds:schemaRef ds:uri="http://schemas.microsoft.com/sharepoint/v3/contenttype/forms"/>
  </ds:schemaRefs>
</ds:datastoreItem>
</file>

<file path=customXml/itemProps3.xml><?xml version="1.0" encoding="utf-8"?>
<ds:datastoreItem xmlns:ds="http://schemas.openxmlformats.org/officeDocument/2006/customXml" ds:itemID="{614EFF02-EA18-493C-972D-813DB244C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{15B971DE-45A6-4EB8-A17C-324F2690082A}tf56410444_win32</Template>
  <TotalTime>427</TotalTime>
  <Words>1046</Words>
  <Application>Microsoft Macintosh PowerPoint</Application>
  <PresentationFormat>Widescreen</PresentationFormat>
  <Paragraphs>94</Paragraphs>
  <Slides>15</Slides>
  <Notes>11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Amazon Ember</vt:lpstr>
      <vt:lpstr>Arial</vt:lpstr>
      <vt:lpstr>Baskerville</vt:lpstr>
      <vt:lpstr>Baskerville Old Face</vt:lpstr>
      <vt:lpstr>Calibri</vt:lpstr>
      <vt:lpstr>Gill Sans Light</vt:lpstr>
      <vt:lpstr>Gill Sans Nova</vt:lpstr>
      <vt:lpstr>Gill Sans Nova Light</vt:lpstr>
      <vt:lpstr>Segoe UI Historic</vt:lpstr>
      <vt:lpstr>Office Theme</vt:lpstr>
      <vt:lpstr>Photographer of the  Yup’ik People</vt:lpstr>
      <vt:lpstr>Who is Nalikutaar Jacqueline Cleveland?</vt:lpstr>
      <vt:lpstr>In her own words…</vt:lpstr>
      <vt:lpstr>Who are the Yup’ik?</vt:lpstr>
      <vt:lpstr>PowerPoint Presentation</vt:lpstr>
      <vt:lpstr>PowerPoint Presentation</vt:lpstr>
      <vt:lpstr>Explore more of the Yup’ik Culture and People</vt:lpstr>
      <vt:lpstr>Nalikutaar Jacqueline Cleveland:  Art and Activism </vt:lpstr>
      <vt:lpstr>Her work and service…</vt:lpstr>
      <vt:lpstr>Recent work…</vt:lpstr>
      <vt:lpstr>PowerPoint Presentation</vt:lpstr>
      <vt:lpstr>PowerPoint Presentation</vt:lpstr>
      <vt:lpstr>Create an infographic</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Photographer of the Yup’ik People</dc:title>
  <dc:creator>Ashlee Highfill</dc:creator>
  <cp:lastModifiedBy>Don Fuller</cp:lastModifiedBy>
  <cp:revision>9</cp:revision>
  <dcterms:created xsi:type="dcterms:W3CDTF">2023-08-20T21:21:25Z</dcterms:created>
  <dcterms:modified xsi:type="dcterms:W3CDTF">2023-09-06T20:09:47Z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