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5" r:id="rId3"/>
    <p:sldId id="259" r:id="rId4"/>
    <p:sldId id="283" r:id="rId5"/>
    <p:sldId id="258" r:id="rId6"/>
    <p:sldId id="284" r:id="rId7"/>
    <p:sldId id="257" r:id="rId8"/>
    <p:sldId id="261" r:id="rId9"/>
    <p:sldId id="263" r:id="rId10"/>
    <p:sldId id="262" r:id="rId11"/>
    <p:sldId id="264" r:id="rId12"/>
    <p:sldId id="265" r:id="rId13"/>
    <p:sldId id="278" r:id="rId14"/>
    <p:sldId id="276" r:id="rId15"/>
    <p:sldId id="266" r:id="rId16"/>
    <p:sldId id="270" r:id="rId17"/>
    <p:sldId id="282" r:id="rId18"/>
    <p:sldId id="267" r:id="rId19"/>
    <p:sldId id="273" r:id="rId20"/>
    <p:sldId id="272" r:id="rId21"/>
    <p:sldId id="271" r:id="rId22"/>
    <p:sldId id="275" r:id="rId23"/>
    <p:sldId id="280" r:id="rId24"/>
    <p:sldId id="279" r:id="rId25"/>
    <p:sldId id="274" r:id="rId26"/>
    <p:sldId id="281" r:id="rId27"/>
    <p:sldId id="268" r:id="rId28"/>
    <p:sldId id="286"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6005" autoAdjust="0"/>
  </p:normalViewPr>
  <p:slideViewPr>
    <p:cSldViewPr snapToGrid="0">
      <p:cViewPr varScale="1">
        <p:scale>
          <a:sx n="65" d="100"/>
          <a:sy n="65" d="100"/>
        </p:scale>
        <p:origin x="178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633EC-D4DA-4CC8-ACD0-676E19EDE455}"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299B6-D2FE-4A41-9CC7-D178A7F6776E}" type="slidenum">
              <a:rPr lang="en-US" smtClean="0"/>
              <a:t>‹#›</a:t>
            </a:fld>
            <a:endParaRPr lang="en-US"/>
          </a:p>
        </p:txBody>
      </p:sp>
    </p:spTree>
    <p:extLst>
      <p:ext uri="{BB962C8B-B14F-4D97-AF65-F5344CB8AC3E}">
        <p14:creationId xmlns:p14="http://schemas.microsoft.com/office/powerpoint/2010/main" val="356695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Category:Jack_de_Nij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ommons.wikimedia.org/wiki/Category:Anefo"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oma.org/collection/works/6792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auschenbergfoundation.org/art/series/dante-draw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auschenbergfoundation.org/artist/mid-career-1970s-1980s#:~:text=(Cardboard)%2C%201971-,Mid%2DCareer%2C%201970s%E2%80%931980s,such%20as%20fabric%20and%20pap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Robert_Rauschenberg" TargetMode="External"/><Relationship Id="rId7" Type="http://schemas.openxmlformats.org/officeDocument/2006/relationships/hyperlink" Target="https://creativecommons.org/licenses/by/4.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Creative_Commons" TargetMode="External"/><Relationship Id="rId5" Type="http://schemas.openxmlformats.org/officeDocument/2006/relationships/hyperlink" Target="https://en.wikipedia.org/wiki/New_York_City" TargetMode="External"/><Relationship Id="rId4" Type="http://schemas.openxmlformats.org/officeDocument/2006/relationships/hyperlink" Target="https://en.wikipedia.org/wiki/Museum_of_Modern_Ar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Image source: https://commons.wikimedia.org/wiki/File:Robert_Rauschenberg_(1968).jpg</a:t>
            </a:r>
          </a:p>
          <a:p>
            <a:r>
              <a:rPr lang="en-US" b="0" i="0" u="none" dirty="0">
                <a:solidFill>
                  <a:srgbClr val="0563C1"/>
                </a:solidFill>
                <a:effectLst/>
                <a:latin typeface="+mn-lt"/>
                <a:hlinkClick r:id="rId3" tooltip="Category:Jack de Nijs">
                  <a:extLst>
                    <a:ext uri="{A12FA001-AC4F-418D-AE19-62706E023703}">
                      <ahyp:hlinkClr xmlns:ahyp="http://schemas.microsoft.com/office/drawing/2018/hyperlinkcolor" val="tx"/>
                    </a:ext>
                  </a:extLst>
                </a:hlinkClick>
              </a:rPr>
              <a:t>Jack de </a:t>
            </a:r>
            <a:r>
              <a:rPr lang="en-US" b="0" i="0" u="none" dirty="0">
                <a:solidFill>
                  <a:schemeClr val="tx1"/>
                </a:solidFill>
                <a:effectLst/>
                <a:latin typeface="+mn-lt"/>
                <a:hlinkClick r:id="rId3" tooltip="Category:Jack de Nijs">
                  <a:extLst>
                    <a:ext uri="{A12FA001-AC4F-418D-AE19-62706E023703}">
                      <ahyp:hlinkClr xmlns:ahyp="http://schemas.microsoft.com/office/drawing/2018/hyperlinkcolor" val="tx"/>
                    </a:ext>
                  </a:extLst>
                </a:hlinkClick>
              </a:rPr>
              <a:t>Nijs</a:t>
            </a:r>
            <a:r>
              <a:rPr lang="en-US" b="0" i="0" u="none" dirty="0">
                <a:solidFill>
                  <a:schemeClr val="tx1"/>
                </a:solidFill>
                <a:effectLst/>
                <a:latin typeface="+mn-lt"/>
              </a:rPr>
              <a:t> for </a:t>
            </a:r>
            <a:r>
              <a:rPr lang="en-US" b="0" i="0" u="none" strike="noStrike" dirty="0">
                <a:solidFill>
                  <a:schemeClr val="tx1"/>
                </a:solidFill>
                <a:effectLst/>
                <a:latin typeface="+mn-lt"/>
                <a:hlinkClick r:id="rId4" tooltip="Category:Anefo">
                  <a:extLst>
                    <a:ext uri="{A12FA001-AC4F-418D-AE19-62706E023703}">
                      <ahyp:hlinkClr xmlns:ahyp="http://schemas.microsoft.com/office/drawing/2018/hyperlinkcolor" val="tx"/>
                    </a:ext>
                  </a:extLst>
                </a:hlinkClick>
              </a:rPr>
              <a:t>Anefo</a:t>
            </a:r>
            <a:r>
              <a:rPr lang="en-US" b="0" i="0" u="none" strike="noStrike" dirty="0">
                <a:solidFill>
                  <a:schemeClr val="tx1"/>
                </a:solidFill>
                <a:effectLst/>
                <a:latin typeface="+mn-lt"/>
              </a:rPr>
              <a:t>; </a:t>
            </a:r>
            <a:r>
              <a:rPr lang="nl-NL" b="0" i="0" dirty="0">
                <a:solidFill>
                  <a:srgbClr val="202122"/>
                </a:solidFill>
                <a:effectLst/>
                <a:latin typeface="+mn-lt"/>
              </a:rPr>
              <a:t>Robert Rauschenberg exposeert in Stedelijk Museum, Nederlands.</a:t>
            </a:r>
            <a:endParaRPr lang="en-US" b="0" u="none" dirty="0">
              <a:solidFill>
                <a:schemeClr val="tx1"/>
              </a:solidFill>
              <a:latin typeface="+mn-lt"/>
            </a:endParaRPr>
          </a:p>
          <a:p>
            <a:r>
              <a:rPr lang="en-US" b="0" i="0" dirty="0">
                <a:solidFill>
                  <a:srgbClr val="202122"/>
                </a:solidFill>
                <a:effectLst/>
                <a:latin typeface="+mn-lt"/>
              </a:rPr>
              <a:t>21 February 1968</a:t>
            </a:r>
            <a:endParaRPr lang="en-US" b="0" dirty="0">
              <a:latin typeface="+mn-lt"/>
            </a:endParaRPr>
          </a:p>
        </p:txBody>
      </p:sp>
      <p:sp>
        <p:nvSpPr>
          <p:cNvPr id="4" name="Slide Number Placeholder 3"/>
          <p:cNvSpPr>
            <a:spLocks noGrp="1"/>
          </p:cNvSpPr>
          <p:nvPr>
            <p:ph type="sldNum" sz="quarter" idx="5"/>
          </p:nvPr>
        </p:nvSpPr>
        <p:spPr/>
        <p:txBody>
          <a:bodyPr/>
          <a:lstStyle/>
          <a:p>
            <a:fld id="{6B7299B6-D2FE-4A41-9CC7-D178A7F6776E}" type="slidenum">
              <a:rPr lang="en-US" smtClean="0"/>
              <a:t>1</a:t>
            </a:fld>
            <a:endParaRPr lang="en-US"/>
          </a:p>
        </p:txBody>
      </p:sp>
    </p:spTree>
    <p:extLst>
      <p:ext uri="{BB962C8B-B14F-4D97-AF65-F5344CB8AC3E}">
        <p14:creationId xmlns:p14="http://schemas.microsoft.com/office/powerpoint/2010/main" val="193262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dirty="0">
                <a:solidFill>
                  <a:srgbClr val="1A202C"/>
                </a:solidFill>
                <a:effectLst/>
                <a:latin typeface="__Amiri_f9b55b"/>
              </a:rPr>
              <a:t>“To summarize the societal cataclysm he’d witnessed throughout the preceding decade, Rauschenberg concluded his 1960s with </a:t>
            </a:r>
            <a:r>
              <a:rPr lang="en-US" b="0" i="1" u="none" strike="noStrike" dirty="0">
                <a:effectLst/>
                <a:latin typeface="__Amiri_f9b55b"/>
                <a:hlinkClick r:id="rId3"/>
              </a:rPr>
              <a:t>Signs (1970),</a:t>
            </a:r>
            <a:r>
              <a:rPr lang="en-US" b="0" i="0" dirty="0">
                <a:solidFill>
                  <a:srgbClr val="1A202C"/>
                </a:solidFill>
                <a:effectLst/>
                <a:latin typeface="__Amiri_f9b55b"/>
              </a:rPr>
              <a:t> juxtaposing a hopeful Buzz Aldrin with the traumatic deaths of popular figures like Martin Luther King Jr. and Janis Joplin.”</a:t>
            </a:r>
            <a:endParaRPr lang="en-US" dirty="0"/>
          </a:p>
          <a:p>
            <a:r>
              <a:rPr lang="en-US" dirty="0"/>
              <a:t>Text source: https://www.thecollector.com/robert-rauschenberg/</a:t>
            </a:r>
          </a:p>
          <a:p>
            <a:endParaRPr lang="en-US" dirty="0"/>
          </a:p>
          <a:p>
            <a:r>
              <a:rPr lang="en-US" dirty="0"/>
              <a:t>“</a:t>
            </a:r>
            <a:r>
              <a:rPr lang="en-US" b="0" i="0" dirty="0">
                <a:solidFill>
                  <a:srgbClr val="202124"/>
                </a:solidFill>
                <a:effectLst/>
                <a:latin typeface="Google Sans"/>
              </a:rPr>
              <a:t>“Signs” by American Pop Artist Robert Rauschenberg, was </a:t>
            </a:r>
            <a:r>
              <a:rPr lang="en-US" b="0" i="0" dirty="0">
                <a:solidFill>
                  <a:srgbClr val="040C28"/>
                </a:solidFill>
                <a:effectLst/>
                <a:latin typeface="Google Sans"/>
              </a:rPr>
              <a:t>originally created to welcome the year 1970 and was intended as an illustration for the cover of Time Magazine</a:t>
            </a:r>
            <a:r>
              <a:rPr lang="en-US" b="0" i="0" dirty="0">
                <a:solidFill>
                  <a:srgbClr val="202124"/>
                </a:solidFill>
                <a:effectLst/>
                <a:latin typeface="Google Sans"/>
              </a:rPr>
              <a:t>. This screenprint edition of the collage was published, after Time Magazine decided not to use the image in 1970.”</a:t>
            </a:r>
          </a:p>
          <a:p>
            <a:r>
              <a:rPr lang="en-US" b="0" i="0" dirty="0">
                <a:solidFill>
                  <a:srgbClr val="202124"/>
                </a:solidFill>
                <a:effectLst/>
                <a:latin typeface="Google Sans"/>
              </a:rPr>
              <a:t>Text and image source: https://denisbloch.com/artworks/artists/robert-rauschenberg/signs</a:t>
            </a:r>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11</a:t>
            </a:fld>
            <a:endParaRPr lang="en-US"/>
          </a:p>
        </p:txBody>
      </p:sp>
    </p:spTree>
    <p:extLst>
      <p:ext uri="{BB962C8B-B14F-4D97-AF65-F5344CB8AC3E}">
        <p14:creationId xmlns:p14="http://schemas.microsoft.com/office/powerpoint/2010/main" val="162604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43A40"/>
                </a:solidFill>
                <a:effectLst/>
                <a:latin typeface="din-2014"/>
              </a:rPr>
              <a:t>In the fall of 1960, Rauschenberg left his New York City studio and traveled to Treasure Island, a (then) small fishing village off the west coast of Florida, to complete his series of </a:t>
            </a:r>
            <a:r>
              <a:rPr lang="en-US" b="0" i="0" u="sng" dirty="0">
                <a:solidFill>
                  <a:srgbClr val="13824D"/>
                </a:solidFill>
                <a:effectLst/>
                <a:latin typeface="din-2014"/>
                <a:hlinkClick r:id="rId3"/>
              </a:rPr>
              <a:t>Dante Drawings</a:t>
            </a:r>
            <a:r>
              <a:rPr lang="en-US" b="0" i="0" dirty="0">
                <a:solidFill>
                  <a:srgbClr val="343A40"/>
                </a:solidFill>
                <a:effectLst/>
                <a:latin typeface="din-2014"/>
              </a:rPr>
              <a:t> (1958-1960) that illustrate the thirty-four cantos of Dante’s</a:t>
            </a:r>
            <a:r>
              <a:rPr lang="en-US" b="0" i="1" dirty="0">
                <a:solidFill>
                  <a:srgbClr val="343A40"/>
                </a:solidFill>
                <a:effectLst/>
                <a:latin typeface="din-2014"/>
              </a:rPr>
              <a:t> Inferno</a:t>
            </a:r>
            <a:r>
              <a:rPr lang="en-US" b="0" i="0" dirty="0">
                <a:solidFill>
                  <a:srgbClr val="343A40"/>
                </a:solidFill>
                <a:effectLst/>
                <a:latin typeface="din-2014"/>
              </a:rPr>
              <a:t>. </a:t>
            </a:r>
          </a:p>
          <a:p>
            <a:r>
              <a:rPr lang="en-US" b="0" i="0" dirty="0">
                <a:solidFill>
                  <a:srgbClr val="343A40"/>
                </a:solidFill>
                <a:effectLst/>
                <a:latin typeface="din-2014"/>
              </a:rPr>
              <a:t>While there, he discovered the benefits of working in a coastal environment, which inspired his decision to ultimately leave New York City. On a trip visiting islands along the east coast of the United States searching for his new home, Rauschenberg encountered Captiva, which he described in 1970, as ”the foundation of my life and my work; it is the source and reserve of my energies.”</a:t>
            </a:r>
          </a:p>
          <a:p>
            <a:endParaRPr lang="en-US" b="0" i="0" dirty="0">
              <a:solidFill>
                <a:srgbClr val="343A40"/>
              </a:solidFill>
              <a:effectLst/>
              <a:latin typeface="din-201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 source: https://www.rauschenbergfoundation.org/rauschenberg-captiva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US" b="0" i="0" dirty="0">
                <a:solidFill>
                  <a:srgbClr val="343A40"/>
                </a:solidFill>
                <a:effectLst/>
                <a:latin typeface="din-2014"/>
              </a:rPr>
              <a:t>Rauschenberg in Captiva, Florida, 1978. Photo: Attributed to Billy </a:t>
            </a:r>
            <a:r>
              <a:rPr lang="en-US" b="0" i="0" dirty="0" err="1">
                <a:solidFill>
                  <a:srgbClr val="343A40"/>
                </a:solidFill>
                <a:effectLst/>
                <a:latin typeface="din-2014"/>
              </a:rPr>
              <a:t>Klüver</a:t>
            </a:r>
            <a:r>
              <a:rPr lang="en-US" b="0" i="0" dirty="0">
                <a:solidFill>
                  <a:srgbClr val="343A40"/>
                </a:solidFill>
                <a:effectLst/>
                <a:latin typeface="din-201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43A40"/>
                </a:solidFill>
                <a:effectLst/>
                <a:latin typeface="din-2014"/>
              </a:rPr>
              <a:t>Source: https://www.rauschenbergfoundation.org/artist/chronology </a:t>
            </a:r>
            <a:endParaRPr lang="en-US" dirty="0"/>
          </a:p>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12</a:t>
            </a:fld>
            <a:endParaRPr lang="en-US"/>
          </a:p>
        </p:txBody>
      </p:sp>
    </p:spTree>
    <p:extLst>
      <p:ext uri="{BB962C8B-B14F-4D97-AF65-F5344CB8AC3E}">
        <p14:creationId xmlns:p14="http://schemas.microsoft.com/office/powerpoint/2010/main" val="62367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(left): </a:t>
            </a:r>
            <a:r>
              <a:rPr lang="en-US" b="0" i="0" dirty="0">
                <a:solidFill>
                  <a:srgbClr val="343A40"/>
                </a:solidFill>
                <a:effectLst/>
                <a:latin typeface="din-2014"/>
              </a:rPr>
              <a:t>Rauschenberg with Mongolian Cousin (Spread), Captiva, Florida, 1980</a:t>
            </a:r>
          </a:p>
          <a:p>
            <a:r>
              <a:rPr lang="en-US" b="0" i="0" dirty="0">
                <a:solidFill>
                  <a:srgbClr val="343A40"/>
                </a:solidFill>
                <a:effectLst/>
                <a:latin typeface="din-2014"/>
              </a:rPr>
              <a:t>Source: https://www.rauschenbergfoundation.org/artist/chronology</a:t>
            </a:r>
          </a:p>
          <a:p>
            <a:endParaRPr lang="en-US" b="0" i="0" dirty="0">
              <a:solidFill>
                <a:srgbClr val="343A40"/>
              </a:solidFill>
              <a:effectLst/>
              <a:latin typeface="din-201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43A40"/>
                </a:solidFill>
                <a:effectLst/>
                <a:latin typeface="din-2014"/>
              </a:rPr>
              <a:t>Image (right): Rauschenberg’s beach house, Captiva, Florida, ca. 1971. Photo: Robert Petersen.</a:t>
            </a:r>
            <a:endParaRPr lang="en-US" dirty="0"/>
          </a:p>
          <a:p>
            <a:endParaRPr lang="en-US" dirty="0"/>
          </a:p>
          <a:p>
            <a:endParaRPr lang="en-US" b="0" i="0" dirty="0">
              <a:solidFill>
                <a:srgbClr val="343A40"/>
              </a:solidFill>
              <a:effectLst/>
              <a:latin typeface="din-2014"/>
            </a:endParaRPr>
          </a:p>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13</a:t>
            </a:fld>
            <a:endParaRPr lang="en-US"/>
          </a:p>
        </p:txBody>
      </p:sp>
    </p:spTree>
    <p:extLst>
      <p:ext uri="{BB962C8B-B14F-4D97-AF65-F5344CB8AC3E}">
        <p14:creationId xmlns:p14="http://schemas.microsoft.com/office/powerpoint/2010/main" val="344249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14</a:t>
            </a:fld>
            <a:endParaRPr lang="en-US"/>
          </a:p>
        </p:txBody>
      </p:sp>
    </p:spTree>
    <p:extLst>
      <p:ext uri="{BB962C8B-B14F-4D97-AF65-F5344CB8AC3E}">
        <p14:creationId xmlns:p14="http://schemas.microsoft.com/office/powerpoint/2010/main" val="122576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1A202C"/>
                </a:solidFill>
                <a:effectLst/>
                <a:latin typeface="__Amiri_f9b55b"/>
              </a:rPr>
              <a:t>On Captiva Island, his work adapted to its natural surroundings, veering toward abstraction through fibers like paper. </a:t>
            </a:r>
            <a:r>
              <a:rPr lang="en-US" b="0" i="1" dirty="0">
                <a:solidFill>
                  <a:srgbClr val="1A202C"/>
                </a:solidFill>
                <a:effectLst/>
                <a:latin typeface="__Amiri_f9b55b"/>
              </a:rPr>
              <a:t>Cardboard </a:t>
            </a:r>
            <a:r>
              <a:rPr lang="en-US" b="0" i="0" dirty="0">
                <a:solidFill>
                  <a:srgbClr val="1A202C"/>
                </a:solidFill>
                <a:effectLst/>
                <a:latin typeface="__Amiri_f9b55b"/>
              </a:rPr>
              <a:t>(1971) best communicates this </a:t>
            </a:r>
            <a:r>
              <a:rPr lang="en-US" b="0" i="0" u="none" strike="noStrike" dirty="0">
                <a:effectLst/>
                <a:latin typeface="__Amiri_f9b55b"/>
                <a:hlinkClick r:id="rId3"/>
              </a:rPr>
              <a:t>mid-career interest in texture and color</a:t>
            </a:r>
            <a:r>
              <a:rPr lang="en-US" b="0" i="0" dirty="0">
                <a:solidFill>
                  <a:srgbClr val="1A202C"/>
                </a:solidFill>
                <a:effectLst/>
                <a:latin typeface="__Amiri_f9b55b"/>
              </a:rPr>
              <a:t>, a series of wall sculptures made from cut, bent, and stapled boxes.”</a:t>
            </a:r>
            <a:endParaRPr lang="en-US" dirty="0"/>
          </a:p>
          <a:p>
            <a:r>
              <a:rPr lang="en-US" dirty="0"/>
              <a:t>Text source: https://www.thecollector.com/robert-rauschenberg/ </a:t>
            </a:r>
          </a:p>
          <a:p>
            <a:r>
              <a:rPr lang="en-US" dirty="0"/>
              <a:t>Image source: https://www.artsy.net/artwork/robert-rauschenberg-lake-placid-slash-glori-fried-slash-yarns-from-new-england-cardboard-1 </a:t>
            </a:r>
          </a:p>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15</a:t>
            </a:fld>
            <a:endParaRPr lang="en-US"/>
          </a:p>
        </p:txBody>
      </p:sp>
    </p:spTree>
    <p:extLst>
      <p:ext uri="{BB962C8B-B14F-4D97-AF65-F5344CB8AC3E}">
        <p14:creationId xmlns:p14="http://schemas.microsoft.com/office/powerpoint/2010/main" val="152649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alibri Light" panose="020F0302020204030204" pitchFamily="34" charset="0"/>
            </a:endParaRPr>
          </a:p>
          <a:p>
            <a:r>
              <a:rPr lang="en-US" sz="1800" b="0" i="0" u="none" strike="noStrike" baseline="0" dirty="0">
                <a:solidFill>
                  <a:srgbClr val="000000"/>
                </a:solidFill>
                <a:latin typeface="Calibri Light" panose="020F0302020204030204" pitchFamily="34" charset="0"/>
              </a:rPr>
              <a:t> </a:t>
            </a:r>
            <a:r>
              <a:rPr lang="en-US" sz="1800" b="0" i="0" u="none" strike="noStrike" baseline="0" dirty="0">
                <a:solidFill>
                  <a:srgbClr val="221E1F"/>
                </a:solidFill>
                <a:latin typeface="Calibri Light" panose="020F0302020204030204" pitchFamily="34" charset="0"/>
              </a:rPr>
              <a:t>In Tampa at the University of South Florida’s Contemporary Art Museum, staff and the Graphicstudio team of printers collaborated with Rauschenberg to produce more than thirty editions of prints and sculpture multiples over three decades. This relationship would expand the method, scope, and very idea of printmaking, producing such important series as </a:t>
            </a:r>
            <a:r>
              <a:rPr lang="en-US" sz="1800" b="0" i="1" u="none" strike="noStrike" baseline="0" dirty="0">
                <a:solidFill>
                  <a:srgbClr val="221E1F"/>
                </a:solidFill>
                <a:latin typeface="Calibri Light" panose="020F0302020204030204" pitchFamily="34" charset="0"/>
              </a:rPr>
              <a:t>Made in Tampa </a:t>
            </a:r>
            <a:r>
              <a:rPr lang="en-US" sz="1800" b="0" i="0" u="none" strike="noStrike" baseline="0" dirty="0">
                <a:solidFill>
                  <a:srgbClr val="221E1F"/>
                </a:solidFill>
                <a:latin typeface="Calibri Light" panose="020F0302020204030204" pitchFamily="34" charset="0"/>
              </a:rPr>
              <a:t>(1972-73), </a:t>
            </a:r>
            <a:r>
              <a:rPr lang="en-US" sz="1800" b="0" i="1" u="none" strike="noStrike" baseline="0" dirty="0">
                <a:solidFill>
                  <a:srgbClr val="221E1F"/>
                </a:solidFill>
                <a:latin typeface="Calibri Light" panose="020F0302020204030204" pitchFamily="34" charset="0"/>
              </a:rPr>
              <a:t>Crops </a:t>
            </a:r>
            <a:r>
              <a:rPr lang="en-US" sz="1800" b="0" i="0" u="none" strike="noStrike" baseline="0" dirty="0">
                <a:solidFill>
                  <a:srgbClr val="221E1F"/>
                </a:solidFill>
                <a:latin typeface="Calibri Light" panose="020F0302020204030204" pitchFamily="34" charset="0"/>
              </a:rPr>
              <a:t>(1973), and </a:t>
            </a:r>
            <a:r>
              <a:rPr lang="en-US" sz="1800" b="0" i="1" u="none" strike="noStrike" baseline="0" dirty="0">
                <a:solidFill>
                  <a:srgbClr val="221E1F"/>
                </a:solidFill>
                <a:latin typeface="Calibri Light" panose="020F0302020204030204" pitchFamily="34" charset="0"/>
              </a:rPr>
              <a:t>Airport Suite </a:t>
            </a:r>
            <a:r>
              <a:rPr lang="en-US" sz="1800" b="0" i="0" u="none" strike="noStrike" baseline="0" dirty="0">
                <a:solidFill>
                  <a:srgbClr val="221E1F"/>
                </a:solidFill>
                <a:latin typeface="Calibri Light" panose="020F0302020204030204" pitchFamily="34" charset="0"/>
              </a:rPr>
              <a:t>(1974).</a:t>
            </a:r>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16</a:t>
            </a:fld>
            <a:endParaRPr lang="en-US"/>
          </a:p>
        </p:txBody>
      </p:sp>
    </p:spTree>
    <p:extLst>
      <p:ext uri="{BB962C8B-B14F-4D97-AF65-F5344CB8AC3E}">
        <p14:creationId xmlns:p14="http://schemas.microsoft.com/office/powerpoint/2010/main" val="3188657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Rauschenberg Overseas Culture Exchange (ROCI) [pronounced “Rocky,” the name of the artist’s pet turtle}, was founded by Rauschenberg in 1984 (launched from Tampa), based on the artist’s belief that art can be a vehicle for positive social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43A40"/>
                </a:solidFill>
                <a:effectLst/>
                <a:latin typeface="din-2014"/>
              </a:rPr>
              <a:t>Between 1985 and 1990, the project was realized in ten countries: Mexico, Chile, Venezuela, China, Tibet, Japan, Cuba, the Union of Soviet Socialist Republics (USSR), Germany, and Malaysia (with a final exhibition held in 1991 at the National Gallery of Art, Washington, D.C.)</a:t>
            </a:r>
          </a:p>
          <a:p>
            <a:r>
              <a:rPr lang="en-US" b="0" i="0" dirty="0">
                <a:solidFill>
                  <a:srgbClr val="1A202C"/>
                </a:solidFill>
                <a:effectLst/>
                <a:latin typeface="__Amiri_f9b55b"/>
              </a:rPr>
              <a:t>ROCI </a:t>
            </a:r>
            <a:r>
              <a:rPr lang="en-US" b="0" i="0" dirty="0">
                <a:solidFill>
                  <a:srgbClr val="343A40"/>
                </a:solidFill>
                <a:effectLst/>
                <a:latin typeface="din-2014"/>
              </a:rPr>
              <a:t>was a tangible expression of Rauschenberg’s long-term commitment to human rights and to the freedom of artistic expression. Funded almost entirely by the artist, Rauschenberg traveled to countries around the world, often where artistic experimentation had been suppressed, </a:t>
            </a:r>
            <a:r>
              <a:rPr lang="en-US" b="0" i="0" dirty="0">
                <a:solidFill>
                  <a:srgbClr val="1A202C"/>
                </a:solidFill>
                <a:effectLst/>
                <a:latin typeface="__Amiri_f9b55b"/>
              </a:rPr>
              <a:t>to educate underprivileged artists as part of the ROCI project.</a:t>
            </a:r>
          </a:p>
          <a:p>
            <a:r>
              <a:rPr lang="en-US" b="0" i="0" dirty="0">
                <a:solidFill>
                  <a:srgbClr val="1A202C"/>
                </a:solidFill>
                <a:effectLst/>
                <a:latin typeface="__Amiri_f9b55b"/>
              </a:rPr>
              <a:t>Source: https://www.rauschenbergfoundation.org/art/art-context/roci</a:t>
            </a:r>
          </a:p>
          <a:p>
            <a:r>
              <a:rPr lang="en-US" b="0" i="0" dirty="0">
                <a:solidFill>
                  <a:srgbClr val="1A202C"/>
                </a:solidFill>
                <a:effectLst/>
                <a:latin typeface="__Amiri_f9b55b"/>
              </a:rPr>
              <a:t>Flag images: Wikimedia commons</a:t>
            </a:r>
          </a:p>
        </p:txBody>
      </p:sp>
      <p:sp>
        <p:nvSpPr>
          <p:cNvPr id="4" name="Slide Number Placeholder 3"/>
          <p:cNvSpPr>
            <a:spLocks noGrp="1"/>
          </p:cNvSpPr>
          <p:nvPr>
            <p:ph type="sldNum" sz="quarter" idx="5"/>
          </p:nvPr>
        </p:nvSpPr>
        <p:spPr/>
        <p:txBody>
          <a:bodyPr/>
          <a:lstStyle/>
          <a:p>
            <a:fld id="{6B7299B6-D2FE-4A41-9CC7-D178A7F6776E}" type="slidenum">
              <a:rPr lang="en-US" smtClean="0"/>
              <a:t>18</a:t>
            </a:fld>
            <a:endParaRPr lang="en-US"/>
          </a:p>
        </p:txBody>
      </p:sp>
    </p:spTree>
    <p:extLst>
      <p:ext uri="{BB962C8B-B14F-4D97-AF65-F5344CB8AC3E}">
        <p14:creationId xmlns:p14="http://schemas.microsoft.com/office/powerpoint/2010/main" val="3491943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1982: While in China, Rauschenberg visited the 1,500-year-old Xuan Paper Mill in </a:t>
            </a:r>
            <a:r>
              <a:rPr lang="en-US" dirty="0" err="1"/>
              <a:t>Jiangxian</a:t>
            </a:r>
            <a:r>
              <a:rPr lang="en-US" dirty="0"/>
              <a:t>. There he collaborated with traditional papermakers to create his </a:t>
            </a:r>
            <a:r>
              <a:rPr lang="en-US" i="1" dirty="0"/>
              <a:t>7 Characters </a:t>
            </a:r>
            <a:r>
              <a:rPr lang="en-US" dirty="0"/>
              <a:t>series. </a:t>
            </a:r>
          </a:p>
          <a:p>
            <a:endParaRPr lang="en-US" dirty="0"/>
          </a:p>
          <a:p>
            <a:r>
              <a:rPr lang="en-US" dirty="0"/>
              <a:t>Source: https://www.meridian.org/lookingbacklookingforward/gallery/35/</a:t>
            </a:r>
          </a:p>
        </p:txBody>
      </p:sp>
      <p:sp>
        <p:nvSpPr>
          <p:cNvPr id="4" name="Slide Number Placeholder 3"/>
          <p:cNvSpPr>
            <a:spLocks noGrp="1"/>
          </p:cNvSpPr>
          <p:nvPr>
            <p:ph type="sldNum" sz="quarter" idx="5"/>
          </p:nvPr>
        </p:nvSpPr>
        <p:spPr/>
        <p:txBody>
          <a:bodyPr/>
          <a:lstStyle/>
          <a:p>
            <a:fld id="{6B7299B6-D2FE-4A41-9CC7-D178A7F6776E}" type="slidenum">
              <a:rPr lang="en-US" smtClean="0"/>
              <a:t>19</a:t>
            </a:fld>
            <a:endParaRPr lang="en-US"/>
          </a:p>
        </p:txBody>
      </p:sp>
    </p:spTree>
    <p:extLst>
      <p:ext uri="{BB962C8B-B14F-4D97-AF65-F5344CB8AC3E}">
        <p14:creationId xmlns:p14="http://schemas.microsoft.com/office/powerpoint/2010/main" val="228660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21E1F"/>
                </a:solidFill>
                <a:latin typeface="Calibri Light" panose="020F0302020204030204" pitchFamily="34" charset="0"/>
              </a:rPr>
              <a:t>In 1982, Rauschenberg traveled to China. On this trip Rauschenberg took photographs that would go on to become </a:t>
            </a:r>
            <a:r>
              <a:rPr lang="en-US" sz="1200" b="0" i="1" u="none" strike="noStrike" baseline="0" dirty="0">
                <a:solidFill>
                  <a:srgbClr val="221E1F"/>
                </a:solidFill>
                <a:latin typeface="Calibri Light" panose="020F0302020204030204" pitchFamily="34" charset="0"/>
              </a:rPr>
              <a:t>Chinese </a:t>
            </a:r>
            <a:r>
              <a:rPr lang="en-US" sz="1200" b="0" i="1" u="none" strike="noStrike" baseline="0" dirty="0" err="1">
                <a:solidFill>
                  <a:srgbClr val="221E1F"/>
                </a:solidFill>
                <a:latin typeface="Calibri Light" panose="020F0302020204030204" pitchFamily="34" charset="0"/>
              </a:rPr>
              <a:t>Summerhall</a:t>
            </a:r>
            <a:r>
              <a:rPr lang="en-US" sz="1200" b="0" i="1" u="none" strike="noStrike" baseline="0" dirty="0">
                <a:solidFill>
                  <a:srgbClr val="221E1F"/>
                </a:solidFill>
                <a:latin typeface="Calibri Light" panose="020F0302020204030204" pitchFamily="34" charset="0"/>
              </a:rPr>
              <a:t> </a:t>
            </a:r>
            <a:r>
              <a:rPr lang="en-US" sz="1200" b="0" i="0" u="none" strike="noStrike" baseline="0" dirty="0">
                <a:solidFill>
                  <a:srgbClr val="221E1F"/>
                </a:solidFill>
                <a:latin typeface="Calibri Light" panose="020F0302020204030204" pitchFamily="34" charset="0"/>
              </a:rPr>
              <a:t>(1982), a 100-foot-long photographic c-print published by Graphicstudio. Also on that trip, resulting from a conversation with a cook, the Rauschenberg Overseas Culture Interchange (ROCI) was born. The tour was to serve as a catalyst for human rights and world peace in countries that would not be familiar with his work. </a:t>
            </a:r>
            <a:endParaRPr lang="en-US" b="0" i="0" dirty="0">
              <a:solidFill>
                <a:srgbClr val="1A202C"/>
              </a:solidFill>
              <a:effectLst/>
              <a:latin typeface="__Amiri_f9b55b"/>
            </a:endParaRPr>
          </a:p>
          <a:p>
            <a:r>
              <a:rPr lang="en-US" b="0" i="0" dirty="0">
                <a:solidFill>
                  <a:srgbClr val="1A202C"/>
                </a:solidFill>
                <a:effectLst/>
                <a:latin typeface="__Amiri_f9b55b"/>
              </a:rPr>
              <a:t>Source: https://www.rauschenbergfoundation.org/art/art-context/roci</a:t>
            </a:r>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20</a:t>
            </a:fld>
            <a:endParaRPr lang="en-US"/>
          </a:p>
        </p:txBody>
      </p:sp>
    </p:spTree>
    <p:extLst>
      <p:ext uri="{BB962C8B-B14F-4D97-AF65-F5344CB8AC3E}">
        <p14:creationId xmlns:p14="http://schemas.microsoft.com/office/powerpoint/2010/main" val="3178281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343A40"/>
                </a:solidFill>
                <a:effectLst/>
                <a:latin typeface="din-2014"/>
              </a:rPr>
              <a:t>Photographs from the trip to China are included in his photographic mural, </a:t>
            </a:r>
            <a:r>
              <a:rPr lang="en-US" sz="2800" b="0" i="1" dirty="0">
                <a:solidFill>
                  <a:srgbClr val="343A40"/>
                </a:solidFill>
                <a:effectLst/>
                <a:latin typeface="din-2014"/>
              </a:rPr>
              <a:t>Chinese </a:t>
            </a:r>
            <a:r>
              <a:rPr lang="en-US" sz="2800" b="0" i="1" dirty="0" err="1">
                <a:solidFill>
                  <a:srgbClr val="343A40"/>
                </a:solidFill>
                <a:effectLst/>
                <a:latin typeface="din-2014"/>
              </a:rPr>
              <a:t>Summerhall</a:t>
            </a:r>
            <a:r>
              <a:rPr lang="en-US" sz="2800" b="0" i="0" dirty="0">
                <a:solidFill>
                  <a:srgbClr val="343A40"/>
                </a:solidFill>
                <a:effectLst/>
                <a:latin typeface="din-2014"/>
              </a:rPr>
              <a:t> (1982–83), which was also part of the </a:t>
            </a:r>
            <a:r>
              <a:rPr lang="en-US" sz="2800" b="0" i="1" dirty="0">
                <a:solidFill>
                  <a:srgbClr val="343A40"/>
                </a:solidFill>
                <a:effectLst/>
                <a:latin typeface="din-2014"/>
              </a:rPr>
              <a:t>ROCI CHINA </a:t>
            </a:r>
            <a:r>
              <a:rPr lang="en-US" sz="2800" b="0" i="0" dirty="0">
                <a:solidFill>
                  <a:srgbClr val="343A40"/>
                </a:solidFill>
                <a:effectLst/>
                <a:latin typeface="din-2014"/>
              </a:rPr>
              <a:t>presentation.</a:t>
            </a:r>
          </a:p>
          <a:p>
            <a:r>
              <a:rPr lang="en-US" sz="4000" b="0" i="0" dirty="0">
                <a:solidFill>
                  <a:srgbClr val="343A40"/>
                </a:solidFill>
                <a:effectLst/>
                <a:latin typeface="din-2014"/>
              </a:rPr>
              <a:t>Rauschenberg received a Certificate of Merit from the Ministry of Culture, Beijing, for the exhibition’s contribution to cultural exchange. </a:t>
            </a:r>
            <a:r>
              <a:rPr lang="en-US" sz="4000" b="0" i="1" dirty="0">
                <a:solidFill>
                  <a:srgbClr val="343A40"/>
                </a:solidFill>
                <a:effectLst/>
                <a:latin typeface="din-2014"/>
              </a:rPr>
              <a:t>ROCI CHINA </a:t>
            </a:r>
            <a:r>
              <a:rPr lang="en-US" sz="4000" b="0" i="0" dirty="0">
                <a:solidFill>
                  <a:srgbClr val="343A40"/>
                </a:solidFill>
                <a:effectLst/>
                <a:latin typeface="din-2014"/>
              </a:rPr>
              <a:t>provided a rare view of Western contemporary art. In a country where traditional media and methods were the artistic norm, Rauschenberg’s unusual choice of materials and techniques was eye-opening.</a:t>
            </a:r>
            <a:endParaRPr lang="en-US" sz="2800" b="0" i="0" dirty="0">
              <a:solidFill>
                <a:srgbClr val="343A40"/>
              </a:solidFill>
              <a:effectLst/>
              <a:latin typeface="din-2014"/>
            </a:endParaRPr>
          </a:p>
          <a:p>
            <a:endParaRPr lang="en-US" sz="2800" b="0" i="0" u="none" strike="noStrike" baseline="0" dirty="0">
              <a:solidFill>
                <a:srgbClr val="343A40"/>
              </a:solidFill>
              <a:effectLst/>
              <a:latin typeface="din-2014"/>
            </a:endParaRPr>
          </a:p>
          <a:p>
            <a:r>
              <a:rPr lang="en-US" sz="1800" b="0" i="0" u="none" strike="noStrike" baseline="0" dirty="0">
                <a:solidFill>
                  <a:srgbClr val="221E1F"/>
                </a:solidFill>
                <a:latin typeface="Calibri Light" panose="020F0302020204030204" pitchFamily="34" charset="0"/>
              </a:rPr>
              <a:t>ROCI was launched from Tampa in 1984 and culminated with an exhibition at the National Gallery of Art, Washington, D.C. in 1991.</a:t>
            </a:r>
          </a:p>
          <a:p>
            <a:endParaRPr lang="en-US" sz="1800" b="0" i="0" u="none" strike="noStrike" baseline="0" dirty="0">
              <a:solidFill>
                <a:srgbClr val="221E1F"/>
              </a:solidFill>
              <a:latin typeface="Calibri Light" panose="020F0302020204030204" pitchFamily="34" charset="0"/>
            </a:endParaRPr>
          </a:p>
          <a:p>
            <a:r>
              <a:rPr lang="en-US" dirty="0"/>
              <a:t>Source: https://www.rauschenbergfoundation.org/art/art-context/roci</a:t>
            </a:r>
          </a:p>
          <a:p>
            <a:endParaRPr lang="en-US" dirty="0"/>
          </a:p>
          <a:p>
            <a:r>
              <a:rPr lang="en-US" dirty="0"/>
              <a:t>Image:</a:t>
            </a:r>
          </a:p>
          <a:p>
            <a:pPr marL="0" marR="0">
              <a:spcBef>
                <a:spcPts val="0"/>
              </a:spcBef>
              <a:spcAft>
                <a:spcPts val="0"/>
              </a:spcAft>
            </a:pPr>
            <a:r>
              <a:rPr lang="en-US" sz="1800" i="1" kern="100" dirty="0">
                <a:effectLst/>
                <a:latin typeface="Helvetica Neue"/>
                <a:ea typeface="Calibri" panose="020F0502020204030204" pitchFamily="34" charset="0"/>
                <a:cs typeface="Times New Roman (Body CS)"/>
              </a:rPr>
              <a:t>Chinese </a:t>
            </a:r>
            <a:r>
              <a:rPr lang="en-US" sz="1800" i="1" kern="100" dirty="0" err="1">
                <a:effectLst/>
                <a:latin typeface="Helvetica Neue"/>
                <a:ea typeface="Calibri" panose="020F0502020204030204" pitchFamily="34" charset="0"/>
                <a:cs typeface="Times New Roman (Body CS)"/>
              </a:rPr>
              <a:t>Summerhall</a:t>
            </a:r>
            <a:r>
              <a:rPr lang="en-US" sz="1800" i="1" kern="100" dirty="0">
                <a:effectLst/>
                <a:latin typeface="Helvetica Neue"/>
                <a:ea typeface="Calibri" panose="020F0502020204030204" pitchFamily="34" charset="0"/>
                <a:cs typeface="Times New Roman (Body CS)"/>
              </a:rPr>
              <a:t>, </a:t>
            </a:r>
            <a:r>
              <a:rPr lang="en-US" sz="1800" kern="100" dirty="0">
                <a:effectLst/>
                <a:latin typeface="Helvetica Neue"/>
                <a:ea typeface="Calibri" panose="020F0502020204030204" pitchFamily="34" charset="0"/>
                <a:cs typeface="Times New Roman (Body CS)"/>
              </a:rPr>
              <a:t>1983</a:t>
            </a:r>
          </a:p>
          <a:p>
            <a:pPr marL="0" marR="0">
              <a:spcBef>
                <a:spcPts val="0"/>
              </a:spcBef>
              <a:spcAft>
                <a:spcPts val="0"/>
              </a:spcAft>
            </a:pPr>
            <a:r>
              <a:rPr lang="en-US" sz="1800" kern="100" dirty="0">
                <a:effectLst/>
                <a:latin typeface="Helvetica Neue"/>
                <a:ea typeface="Calibri" panose="020F0502020204030204" pitchFamily="34" charset="0"/>
                <a:cs typeface="Times New Roman (Body CS)"/>
              </a:rPr>
              <a:t>chromogenic print; 30 x 1200 in.</a:t>
            </a:r>
          </a:p>
          <a:p>
            <a:pPr marL="0" marR="0">
              <a:spcBef>
                <a:spcPts val="0"/>
              </a:spcBef>
              <a:spcAft>
                <a:spcPts val="0"/>
              </a:spcAft>
            </a:pPr>
            <a:r>
              <a:rPr lang="en-US" sz="1800" kern="100" dirty="0">
                <a:effectLst/>
                <a:latin typeface="Helvetica Neue"/>
                <a:ea typeface="Calibri" panose="020F0502020204030204" pitchFamily="34" charset="0"/>
                <a:cs typeface="Times New Roman (Body CS)"/>
              </a:rPr>
              <a:t>Published by Graphicstudio, University of South Florida Collection</a:t>
            </a:r>
          </a:p>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21</a:t>
            </a:fld>
            <a:endParaRPr lang="en-US"/>
          </a:p>
        </p:txBody>
      </p:sp>
    </p:spTree>
    <p:extLst>
      <p:ext uri="{BB962C8B-B14F-4D97-AF65-F5344CB8AC3E}">
        <p14:creationId xmlns:p14="http://schemas.microsoft.com/office/powerpoint/2010/main" val="6170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https://www.theguardian.com/artanddesign/2016/nov/19/robert-rauschenberg-just-something-be-around </a:t>
            </a:r>
          </a:p>
        </p:txBody>
      </p:sp>
      <p:sp>
        <p:nvSpPr>
          <p:cNvPr id="4" name="Slide Number Placeholder 3"/>
          <p:cNvSpPr>
            <a:spLocks noGrp="1"/>
          </p:cNvSpPr>
          <p:nvPr>
            <p:ph type="sldNum" sz="quarter" idx="5"/>
          </p:nvPr>
        </p:nvSpPr>
        <p:spPr/>
        <p:txBody>
          <a:bodyPr/>
          <a:lstStyle/>
          <a:p>
            <a:fld id="{6B7299B6-D2FE-4A41-9CC7-D178A7F6776E}" type="slidenum">
              <a:rPr lang="en-US" smtClean="0"/>
              <a:t>2</a:t>
            </a:fld>
            <a:endParaRPr lang="en-US"/>
          </a:p>
        </p:txBody>
      </p:sp>
    </p:spTree>
    <p:extLst>
      <p:ext uri="{BB962C8B-B14F-4D97-AF65-F5344CB8AC3E}">
        <p14:creationId xmlns:p14="http://schemas.microsoft.com/office/powerpoint/2010/main" val="2816317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https://www.rauschenbergfoundation.org/art/art-context/roci</a:t>
            </a:r>
          </a:p>
          <a:p>
            <a:endParaRPr lang="en-US" dirty="0"/>
          </a:p>
          <a:p>
            <a:r>
              <a:rPr lang="en-US" b="0" i="0" dirty="0">
                <a:solidFill>
                  <a:srgbClr val="343A40"/>
                </a:solidFill>
                <a:effectLst/>
                <a:latin typeface="din-2014"/>
              </a:rPr>
              <a:t>For </a:t>
            </a:r>
            <a:r>
              <a:rPr lang="en-US" b="0" i="1" dirty="0">
                <a:solidFill>
                  <a:srgbClr val="343A40"/>
                </a:solidFill>
                <a:effectLst/>
                <a:latin typeface="din-2014"/>
              </a:rPr>
              <a:t>ROCI CUBA</a:t>
            </a:r>
            <a:r>
              <a:rPr lang="en-US" b="0" i="0" dirty="0">
                <a:solidFill>
                  <a:srgbClr val="343A40"/>
                </a:solidFill>
                <a:effectLst/>
                <a:latin typeface="din-2014"/>
              </a:rPr>
              <a:t>, Rauschenberg produced a series of paintings on aluminum and steel using vivid primary colors, evoking the pre-1959 American cars commonly seen in Havana. </a:t>
            </a:r>
          </a:p>
          <a:p>
            <a:r>
              <a:rPr lang="en-US" b="0" i="0" dirty="0">
                <a:solidFill>
                  <a:srgbClr val="343A40"/>
                </a:solidFill>
                <a:effectLst/>
                <a:latin typeface="din-2014"/>
              </a:rPr>
              <a:t>His works were exhibited in 1988 at the Museo Nacional de Bellas Artes, the Castillo de la </a:t>
            </a:r>
            <a:r>
              <a:rPr lang="en-US" b="0" i="0" dirty="0" err="1">
                <a:solidFill>
                  <a:srgbClr val="343A40"/>
                </a:solidFill>
                <a:effectLst/>
                <a:latin typeface="din-2014"/>
              </a:rPr>
              <a:t>Fuerza</a:t>
            </a:r>
            <a:r>
              <a:rPr lang="en-US" b="0" i="0" dirty="0">
                <a:solidFill>
                  <a:srgbClr val="343A40"/>
                </a:solidFill>
                <a:effectLst/>
                <a:latin typeface="din-2014"/>
              </a:rPr>
              <a:t> and Casa de las </a:t>
            </a:r>
            <a:r>
              <a:rPr lang="en-US" b="0" i="0" dirty="0" err="1">
                <a:solidFill>
                  <a:srgbClr val="343A40"/>
                </a:solidFill>
                <a:effectLst/>
                <a:latin typeface="din-2014"/>
              </a:rPr>
              <a:t>Américas</a:t>
            </a:r>
            <a:r>
              <a:rPr lang="en-US" b="0" i="0" dirty="0">
                <a:solidFill>
                  <a:srgbClr val="343A40"/>
                </a:solidFill>
                <a:effectLst/>
                <a:latin typeface="din-2014"/>
              </a:rPr>
              <a:t>, and at the Galleria Haydee Santamaría, Havana. </a:t>
            </a:r>
          </a:p>
          <a:p>
            <a:r>
              <a:rPr lang="en-US" b="0" i="0" dirty="0">
                <a:solidFill>
                  <a:srgbClr val="343A40"/>
                </a:solidFill>
                <a:effectLst/>
                <a:latin typeface="din-2014"/>
              </a:rPr>
              <a:t>Countering criticism that his paintings did not celebrate the complete history of Cuba, Rauschenberg, during an open forum for students and the public, maintained, “To break down barriers, I think you need to see as an alien does—to get lost in the city, or in the country, to see things in Cuba that maybe you are blind to.” </a:t>
            </a:r>
          </a:p>
          <a:p>
            <a:r>
              <a:rPr lang="en-US" b="0" i="0" dirty="0">
                <a:solidFill>
                  <a:srgbClr val="343A40"/>
                </a:solidFill>
                <a:effectLst/>
                <a:latin typeface="din-2014"/>
              </a:rPr>
              <a:t>Due to the U.S. embargo on Cuba, works for the exhibition were required to pass through Mexico before arriving in Cuba. On the evening prior to the exhibition opening in February 1988, Rauschenberg was honored with an official dinner at the Palacio de la </a:t>
            </a:r>
            <a:r>
              <a:rPr lang="en-US" b="0" i="0" dirty="0" err="1">
                <a:solidFill>
                  <a:srgbClr val="343A40"/>
                </a:solidFill>
                <a:effectLst/>
                <a:latin typeface="din-2014"/>
              </a:rPr>
              <a:t>Revolución</a:t>
            </a:r>
            <a:r>
              <a:rPr lang="en-US" b="0" i="0" dirty="0">
                <a:solidFill>
                  <a:srgbClr val="343A40"/>
                </a:solidFill>
                <a:effectLst/>
                <a:latin typeface="din-2014"/>
              </a:rPr>
              <a:t>, Havana.</a:t>
            </a:r>
            <a:endParaRPr lang="en-US" dirty="0"/>
          </a:p>
          <a:p>
            <a:r>
              <a:rPr lang="en-US" dirty="0"/>
              <a:t>Image:</a:t>
            </a:r>
          </a:p>
          <a:p>
            <a:pPr algn="l"/>
            <a:r>
              <a:rPr lang="en-US" b="1" i="1" dirty="0">
                <a:solidFill>
                  <a:srgbClr val="333333"/>
                </a:solidFill>
                <a:effectLst/>
                <a:latin typeface="din-2014"/>
              </a:rPr>
              <a:t>Yellow Ranch (Rancho Amarillo) / ROCI CUBA</a:t>
            </a:r>
          </a:p>
          <a:p>
            <a:pPr algn="l"/>
            <a:r>
              <a:rPr lang="en-US" b="0" i="0" dirty="0">
                <a:solidFill>
                  <a:srgbClr val="333333"/>
                </a:solidFill>
                <a:effectLst/>
                <a:latin typeface="din-2014"/>
              </a:rPr>
              <a:t>1988</a:t>
            </a:r>
          </a:p>
          <a:p>
            <a:pPr algn="l"/>
            <a:r>
              <a:rPr lang="en-US" b="0" i="0" dirty="0">
                <a:solidFill>
                  <a:srgbClr val="343A40"/>
                </a:solidFill>
                <a:effectLst/>
                <a:latin typeface="din-2014"/>
              </a:rPr>
              <a:t>Enamel and silkscreen ink on galvanized steel</a:t>
            </a:r>
          </a:p>
          <a:p>
            <a:pPr algn="l"/>
            <a:r>
              <a:rPr lang="en-US" b="0" i="0" dirty="0">
                <a:solidFill>
                  <a:srgbClr val="343A40"/>
                </a:solidFill>
                <a:effectLst/>
                <a:latin typeface="din-2014"/>
              </a:rPr>
              <a:t>72 x 84 inches (182.8 x 213.4 cm)</a:t>
            </a:r>
          </a:p>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22</a:t>
            </a:fld>
            <a:endParaRPr lang="en-US"/>
          </a:p>
        </p:txBody>
      </p:sp>
    </p:spTree>
    <p:extLst>
      <p:ext uri="{BB962C8B-B14F-4D97-AF65-F5344CB8AC3E}">
        <p14:creationId xmlns:p14="http://schemas.microsoft.com/office/powerpoint/2010/main" val="803941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343A40"/>
                </a:solidFill>
                <a:effectLst/>
                <a:latin typeface="din-2014"/>
              </a:rPr>
              <a:t>ROCI USSR</a:t>
            </a:r>
            <a:r>
              <a:rPr lang="en-US" b="0" i="0" dirty="0">
                <a:solidFill>
                  <a:srgbClr val="343A40"/>
                </a:solidFill>
                <a:effectLst/>
                <a:latin typeface="din-2014"/>
              </a:rPr>
              <a:t> was the first solo exhibition of a Western post–World War II artist in the USSR, attracting more than 145,000 visitors. Among the works included in the exhibition were examples from his </a:t>
            </a:r>
            <a:r>
              <a:rPr lang="en-US" b="0" i="1" dirty="0">
                <a:solidFill>
                  <a:srgbClr val="343A40"/>
                </a:solidFill>
                <a:effectLst/>
                <a:latin typeface="din-2014"/>
              </a:rPr>
              <a:t>Soviet/American Array</a:t>
            </a:r>
            <a:r>
              <a:rPr lang="en-US" b="0" i="0" dirty="0">
                <a:solidFill>
                  <a:srgbClr val="343A40"/>
                </a:solidFill>
                <a:effectLst/>
                <a:latin typeface="din-2014"/>
              </a:rPr>
              <a:t> (1988–90), a series of photogravures that include a combination of Soviet and American imagery, </a:t>
            </a:r>
          </a:p>
          <a:p>
            <a:r>
              <a:rPr lang="en-US" b="0" i="0" dirty="0">
                <a:solidFill>
                  <a:srgbClr val="343A40"/>
                </a:solidFill>
                <a:effectLst/>
                <a:latin typeface="din-2014"/>
              </a:rPr>
              <a:t>Source: https://www.rauschenbergfoundation.org/art/art-context/roci</a:t>
            </a:r>
          </a:p>
          <a:p>
            <a:endParaRPr lang="en-US" b="0" i="0" dirty="0">
              <a:solidFill>
                <a:srgbClr val="343A40"/>
              </a:solidFill>
              <a:effectLst/>
              <a:latin typeface="din-2014"/>
            </a:endParaRPr>
          </a:p>
          <a:p>
            <a:r>
              <a:rPr lang="en-US" b="0" i="0" dirty="0">
                <a:solidFill>
                  <a:srgbClr val="343A40"/>
                </a:solidFill>
                <a:effectLst/>
                <a:latin typeface="din-2014"/>
              </a:rPr>
              <a:t>Rauschenberg in Red Square, Moscow, during a research trip for </a:t>
            </a:r>
            <a:r>
              <a:rPr lang="en-US" b="0" i="1" dirty="0">
                <a:solidFill>
                  <a:srgbClr val="343A40"/>
                </a:solidFill>
                <a:effectLst/>
                <a:latin typeface="din-2014"/>
              </a:rPr>
              <a:t>ROCI USSR</a:t>
            </a:r>
            <a:r>
              <a:rPr lang="en-US" b="0" i="0" dirty="0">
                <a:solidFill>
                  <a:srgbClr val="343A40"/>
                </a:solidFill>
                <a:effectLst/>
                <a:latin typeface="din-2014"/>
              </a:rPr>
              <a:t>, April 1988. Photo: Donald Saff</a:t>
            </a:r>
            <a:endParaRPr lang="en-US" dirty="0"/>
          </a:p>
          <a:p>
            <a:r>
              <a:rPr lang="en-US" dirty="0"/>
              <a:t>Source: https://www.rauschenbergfoundation.org/artist/chronology</a:t>
            </a:r>
          </a:p>
        </p:txBody>
      </p:sp>
      <p:sp>
        <p:nvSpPr>
          <p:cNvPr id="4" name="Slide Number Placeholder 3"/>
          <p:cNvSpPr>
            <a:spLocks noGrp="1"/>
          </p:cNvSpPr>
          <p:nvPr>
            <p:ph type="sldNum" sz="quarter" idx="5"/>
          </p:nvPr>
        </p:nvSpPr>
        <p:spPr/>
        <p:txBody>
          <a:bodyPr/>
          <a:lstStyle/>
          <a:p>
            <a:fld id="{6B7299B6-D2FE-4A41-9CC7-D178A7F6776E}" type="slidenum">
              <a:rPr lang="en-US" smtClean="0"/>
              <a:t>23</a:t>
            </a:fld>
            <a:endParaRPr lang="en-US"/>
          </a:p>
        </p:txBody>
      </p:sp>
    </p:spTree>
    <p:extLst>
      <p:ext uri="{BB962C8B-B14F-4D97-AF65-F5344CB8AC3E}">
        <p14:creationId xmlns:p14="http://schemas.microsoft.com/office/powerpoint/2010/main" val="293065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43A40"/>
                </a:solidFill>
                <a:effectLst/>
                <a:latin typeface="din-2014"/>
              </a:rPr>
              <a:t>Rauschenberg presenting ROCI Announcement Print to United Nations Secretary General Javier Perez de Cuellar, United Nations, New York, 1984.</a:t>
            </a:r>
          </a:p>
          <a:p>
            <a:endParaRPr lang="en-US" b="0" i="0" dirty="0">
              <a:solidFill>
                <a:srgbClr val="343A40"/>
              </a:solidFill>
              <a:effectLst/>
              <a:latin typeface="din-2014"/>
            </a:endParaRPr>
          </a:p>
          <a:p>
            <a:r>
              <a:rPr lang="en-US" b="0" i="0" dirty="0">
                <a:solidFill>
                  <a:srgbClr val="343A40"/>
                </a:solidFill>
                <a:effectLst/>
                <a:latin typeface="din-2014"/>
              </a:rPr>
              <a:t>Source: https://www.rauschenbergfoundation.org/artist/chronology</a:t>
            </a:r>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24</a:t>
            </a:fld>
            <a:endParaRPr lang="en-US"/>
          </a:p>
        </p:txBody>
      </p:sp>
    </p:spTree>
    <p:extLst>
      <p:ext uri="{BB962C8B-B14F-4D97-AF65-F5344CB8AC3E}">
        <p14:creationId xmlns:p14="http://schemas.microsoft.com/office/powerpoint/2010/main" val="90970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43A40"/>
                </a:solidFill>
                <a:effectLst/>
                <a:latin typeface="din-2014"/>
              </a:rPr>
              <a:t>Rauschenberg at his seventieth birthday party, Los Angeles, October 1995. Photo: Sidney Felsen</a:t>
            </a:r>
          </a:p>
          <a:p>
            <a:endParaRPr lang="en-US" dirty="0"/>
          </a:p>
          <a:p>
            <a:r>
              <a:rPr lang="en-US" dirty="0"/>
              <a:t>Image source: https://www.rauschenbergfoundation.org/artist/chronology</a:t>
            </a:r>
          </a:p>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25</a:t>
            </a:fld>
            <a:endParaRPr lang="en-US"/>
          </a:p>
        </p:txBody>
      </p:sp>
    </p:spTree>
    <p:extLst>
      <p:ext uri="{BB962C8B-B14F-4D97-AF65-F5344CB8AC3E}">
        <p14:creationId xmlns:p14="http://schemas.microsoft.com/office/powerpoint/2010/main" val="724627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43A40"/>
                </a:solidFill>
                <a:effectLst/>
                <a:latin typeface="din-2014"/>
              </a:rPr>
              <a:t>Rauschenberg receiving the National Medal of Arts Award, presented by President Bill Clinton and First Lady Hillary Clinton, White House Lawn, Washington, D.C., October 1993</a:t>
            </a:r>
          </a:p>
          <a:p>
            <a:endParaRPr lang="en-US" b="0" i="0" dirty="0">
              <a:solidFill>
                <a:srgbClr val="343A40"/>
              </a:solidFill>
              <a:effectLst/>
              <a:latin typeface="din-2014"/>
            </a:endParaRPr>
          </a:p>
          <a:p>
            <a:r>
              <a:rPr lang="en-US" b="0" i="0" dirty="0">
                <a:solidFill>
                  <a:srgbClr val="343A40"/>
                </a:solidFill>
                <a:effectLst/>
                <a:latin typeface="din-2014"/>
              </a:rPr>
              <a:t>Source: https://www.rauschenbergfoundation.org/artist/chronology</a:t>
            </a:r>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26</a:t>
            </a:fld>
            <a:endParaRPr lang="en-US"/>
          </a:p>
        </p:txBody>
      </p:sp>
    </p:spTree>
    <p:extLst>
      <p:ext uri="{BB962C8B-B14F-4D97-AF65-F5344CB8AC3E}">
        <p14:creationId xmlns:p14="http://schemas.microsoft.com/office/powerpoint/2010/main" val="3278776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202C"/>
                </a:solidFill>
                <a:effectLst/>
                <a:latin typeface="__Amiri_f9b55b"/>
              </a:rPr>
              <a:t>In a digitized collage centered by his own x-ray, </a:t>
            </a:r>
            <a:r>
              <a:rPr lang="en-US" b="0" i="1" dirty="0" err="1">
                <a:solidFill>
                  <a:srgbClr val="1A202C"/>
                </a:solidFill>
                <a:effectLst/>
                <a:latin typeface="__Amiri_f9b55b"/>
              </a:rPr>
              <a:t>Mirthday</a:t>
            </a:r>
            <a:r>
              <a:rPr lang="en-US" b="0" i="1" dirty="0">
                <a:solidFill>
                  <a:srgbClr val="1A202C"/>
                </a:solidFill>
                <a:effectLst/>
                <a:latin typeface="__Amiri_f9b55b"/>
              </a:rPr>
              <a:t> Man </a:t>
            </a:r>
            <a:r>
              <a:rPr lang="en-US" b="0" i="0" dirty="0">
                <a:solidFill>
                  <a:srgbClr val="1A202C"/>
                </a:solidFill>
                <a:effectLst/>
                <a:latin typeface="__Amiri_f9b55b"/>
              </a:rPr>
              <a:t>(1997) marked the occasion of his 72</a:t>
            </a:r>
            <a:r>
              <a:rPr lang="en-US" b="0" i="0" baseline="30000" dirty="0">
                <a:solidFill>
                  <a:srgbClr val="1A202C"/>
                </a:solidFill>
                <a:effectLst/>
                <a:latin typeface="__Amiri_f9b55b"/>
              </a:rPr>
              <a:t>nd</a:t>
            </a:r>
            <a:r>
              <a:rPr lang="en-US" b="0" i="0" dirty="0">
                <a:solidFill>
                  <a:srgbClr val="1A202C"/>
                </a:solidFill>
                <a:effectLst/>
                <a:latin typeface="__Amiri_f9b55b"/>
              </a:rPr>
              <a:t> birthday.</a:t>
            </a:r>
          </a:p>
          <a:p>
            <a:endParaRPr lang="en-US" b="0" i="0" dirty="0">
              <a:solidFill>
                <a:srgbClr val="1A202C"/>
              </a:solidFill>
              <a:effectLst/>
              <a:latin typeface="__Amiri_f9b55b"/>
            </a:endParaRPr>
          </a:p>
          <a:p>
            <a:r>
              <a:rPr lang="en-US" b="0" i="0" dirty="0">
                <a:solidFill>
                  <a:srgbClr val="1A202C"/>
                </a:solidFill>
                <a:effectLst/>
                <a:latin typeface="__Amiri_f9b55b"/>
              </a:rPr>
              <a:t>Text and image source: https://www.thecollector.com/robert-rauschenberg/ </a:t>
            </a:r>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27</a:t>
            </a:fld>
            <a:endParaRPr lang="en-US"/>
          </a:p>
        </p:txBody>
      </p:sp>
    </p:spTree>
    <p:extLst>
      <p:ext uri="{BB962C8B-B14F-4D97-AF65-F5344CB8AC3E}">
        <p14:creationId xmlns:p14="http://schemas.microsoft.com/office/powerpoint/2010/main" val="2100872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later years, the artist also reflected on his life and family members.</a:t>
            </a:r>
          </a:p>
          <a:p>
            <a:endParaRPr lang="en-US" dirty="0"/>
          </a:p>
          <a:p>
            <a:r>
              <a:rPr lang="en-US" dirty="0"/>
              <a:t>Image source:</a:t>
            </a:r>
          </a:p>
          <a:p>
            <a:r>
              <a:rPr lang="en-US" dirty="0"/>
              <a:t>https://www.rauschenbergfoundation.org/art/artwork/bubbas-sister-ruminations </a:t>
            </a:r>
          </a:p>
        </p:txBody>
      </p:sp>
      <p:sp>
        <p:nvSpPr>
          <p:cNvPr id="4" name="Slide Number Placeholder 3"/>
          <p:cNvSpPr>
            <a:spLocks noGrp="1"/>
          </p:cNvSpPr>
          <p:nvPr>
            <p:ph type="sldNum" sz="quarter" idx="5"/>
          </p:nvPr>
        </p:nvSpPr>
        <p:spPr/>
        <p:txBody>
          <a:bodyPr/>
          <a:lstStyle/>
          <a:p>
            <a:fld id="{6B7299B6-D2FE-4A41-9CC7-D178A7F6776E}" type="slidenum">
              <a:rPr lang="en-US" smtClean="0"/>
              <a:t>28</a:t>
            </a:fld>
            <a:endParaRPr lang="en-US"/>
          </a:p>
        </p:txBody>
      </p:sp>
    </p:spTree>
    <p:extLst>
      <p:ext uri="{BB962C8B-B14F-4D97-AF65-F5344CB8AC3E}">
        <p14:creationId xmlns:p14="http://schemas.microsoft.com/office/powerpoint/2010/main" val="2588340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43A40"/>
                </a:solidFill>
                <a:effectLst/>
                <a:latin typeface="din-2014"/>
              </a:rPr>
              <a:t>Robert Rauschenberg, Cover for Time Magazine–November 29, 1976.</a:t>
            </a:r>
          </a:p>
          <a:p>
            <a:endParaRPr lang="en-US" b="0" i="0" dirty="0">
              <a:solidFill>
                <a:srgbClr val="343A40"/>
              </a:solidFill>
              <a:effectLst/>
              <a:latin typeface="din-2014"/>
            </a:endParaRPr>
          </a:p>
          <a:p>
            <a:r>
              <a:rPr lang="en-US" b="0" i="0" dirty="0">
                <a:solidFill>
                  <a:srgbClr val="343A40"/>
                </a:solidFill>
                <a:effectLst/>
                <a:latin typeface="din-2014"/>
              </a:rPr>
              <a:t>Image source: https://www.rauschenbergfoundation.org/artist/chronology </a:t>
            </a:r>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29</a:t>
            </a:fld>
            <a:endParaRPr lang="en-US"/>
          </a:p>
        </p:txBody>
      </p:sp>
    </p:spTree>
    <p:extLst>
      <p:ext uri="{BB962C8B-B14F-4D97-AF65-F5344CB8AC3E}">
        <p14:creationId xmlns:p14="http://schemas.microsoft.com/office/powerpoint/2010/main" val="110379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43A40"/>
                </a:solidFill>
                <a:effectLst/>
                <a:latin typeface="din-2014"/>
              </a:rPr>
              <a:t>Robert Rauschenberg with "Untitled [black painting with grid forms]" (1952/1953), "White Painting [two panel]" (1951), and three untitled Elemental Sculptures (all 1953) at the "Rauschenberg: Paintings and Sculpture" exhibition, Stable Gallery, New York, NY, United States, Fall 1953. Photo: Allan Grant / Life Magazine</a:t>
            </a:r>
          </a:p>
          <a:p>
            <a:pPr algn="l"/>
            <a:r>
              <a:rPr lang="en-US" dirty="0"/>
              <a:t>Image source: https://www.rauschenbergfoundation.org/art/archive/stable-gallery </a:t>
            </a:r>
          </a:p>
        </p:txBody>
      </p:sp>
      <p:sp>
        <p:nvSpPr>
          <p:cNvPr id="4" name="Slide Number Placeholder 3"/>
          <p:cNvSpPr>
            <a:spLocks noGrp="1"/>
          </p:cNvSpPr>
          <p:nvPr>
            <p:ph type="sldNum" sz="quarter" idx="5"/>
          </p:nvPr>
        </p:nvSpPr>
        <p:spPr/>
        <p:txBody>
          <a:bodyPr/>
          <a:lstStyle/>
          <a:p>
            <a:fld id="{6B7299B6-D2FE-4A41-9CC7-D178A7F6776E}" type="slidenum">
              <a:rPr lang="en-US" smtClean="0"/>
              <a:t>3</a:t>
            </a:fld>
            <a:endParaRPr lang="en-US"/>
          </a:p>
        </p:txBody>
      </p:sp>
    </p:spTree>
    <p:extLst>
      <p:ext uri="{BB962C8B-B14F-4D97-AF65-F5344CB8AC3E}">
        <p14:creationId xmlns:p14="http://schemas.microsoft.com/office/powerpoint/2010/main" val="38854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Rauschenberg is considered a neo-Dadaist by some, because he questioned the distinction between art objects and everyday objects (e.g., Marcel Duchamp’s famous </a:t>
            </a:r>
            <a:r>
              <a:rPr lang="en-US" b="0" i="1" dirty="0">
                <a:solidFill>
                  <a:srgbClr val="202122"/>
                </a:solidFill>
                <a:effectLst/>
                <a:latin typeface="Arial" panose="020B0604020202020204" pitchFamily="34" charset="0"/>
              </a:rPr>
              <a:t>Fountain</a:t>
            </a:r>
            <a:r>
              <a:rPr lang="en-US" b="0" i="0" dirty="0">
                <a:solidFill>
                  <a:srgbClr val="202122"/>
                </a:solidFill>
                <a:effectLst/>
                <a:latin typeface="Arial" panose="020B0604020202020204" pitchFamily="34" charset="0"/>
              </a:rPr>
              <a:t>, 1917).</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Dada / Dadaism was an art movement that began in Europe in the early 20</a:t>
            </a:r>
            <a:r>
              <a:rPr lang="en-US" b="0" i="0" baseline="30000" dirty="0">
                <a:solidFill>
                  <a:srgbClr val="202122"/>
                </a:solidFill>
                <a:effectLst/>
                <a:latin typeface="Arial" panose="020B0604020202020204" pitchFamily="34" charset="0"/>
              </a:rPr>
              <a:t>th</a:t>
            </a:r>
            <a:r>
              <a:rPr lang="en-US" b="0" i="0" dirty="0">
                <a:solidFill>
                  <a:srgbClr val="202122"/>
                </a:solidFill>
                <a:effectLst/>
                <a:latin typeface="Arial" panose="020B0604020202020204" pitchFamily="34" charset="0"/>
              </a:rPr>
              <a:t> century in response to World War I.  Dada artists rejected modern capitalist society at the time and expressed this rejection through the protest of traditional art with artwork that evoked ideas of nonsense, surrealism, and absurdity.</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Image:</a:t>
            </a:r>
          </a:p>
          <a:p>
            <a:pPr algn="l"/>
            <a:r>
              <a:rPr lang="en-US" b="0" i="0" u="none" strike="noStrike" dirty="0">
                <a:solidFill>
                  <a:srgbClr val="3366CC"/>
                </a:solidFill>
                <a:effectLst/>
                <a:latin typeface="Arial" panose="020B0604020202020204" pitchFamily="34" charset="0"/>
                <a:hlinkClick r:id="rId3" tooltip="Robert Rauschenberg"/>
              </a:rPr>
              <a:t>Robert Rauschenberg</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Bed</a:t>
            </a:r>
            <a:r>
              <a:rPr lang="en-US" b="0" i="0" dirty="0">
                <a:solidFill>
                  <a:srgbClr val="202122"/>
                </a:solidFill>
                <a:effectLst/>
                <a:latin typeface="Arial" panose="020B0604020202020204" pitchFamily="34" charset="0"/>
              </a:rPr>
              <a:t>, 1955, Oil and pencil on pillow, quilt, and sheet on wood supports, 75 1/4 x 31 1/2 x 8 in. (191.1 x 80 x 20.3 cm), </a:t>
            </a:r>
            <a:r>
              <a:rPr lang="en-US" b="0" i="0" u="none" strike="noStrike" dirty="0">
                <a:solidFill>
                  <a:srgbClr val="3366CC"/>
                </a:solidFill>
                <a:effectLst/>
                <a:latin typeface="Arial" panose="020B0604020202020204" pitchFamily="34" charset="0"/>
                <a:hlinkClick r:id="rId4" tooltip="Museum of Modern Art"/>
              </a:rPr>
              <a:t>Museum of Modern Art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New York City"/>
              </a:rPr>
              <a:t>New York</a:t>
            </a:r>
            <a:r>
              <a:rPr lang="en-US" b="0" i="0" dirty="0">
                <a:solidFill>
                  <a:srgbClr val="202122"/>
                </a:solidFill>
                <a:effectLst/>
                <a:latin typeface="Arial" panose="020B0604020202020204" pitchFamily="34" charset="0"/>
              </a:rPr>
              <a:t>, Gift of Leo Castelli in honor of Alfred H. Barr, Jr., Object number: 79.1989</a:t>
            </a:r>
            <a:r>
              <a:rPr lang="en-US" b="0" i="0" u="none" strike="noStrike" baseline="30000" dirty="0">
                <a:solidFill>
                  <a:srgbClr val="3366CC"/>
                </a:solidFill>
                <a:effectLst/>
                <a:latin typeface="Arial" panose="020B0604020202020204" pitchFamily="34" charset="0"/>
              </a:rPr>
              <a:t>.</a:t>
            </a:r>
            <a:br>
              <a:rPr lang="en-US" dirty="0"/>
            </a:br>
            <a:r>
              <a:rPr lang="en-US" i="1" dirty="0"/>
              <a:t>This work is licensed under the </a:t>
            </a:r>
            <a:r>
              <a:rPr lang="en-US" i="1" u="none" strike="noStrike" dirty="0">
                <a:solidFill>
                  <a:srgbClr val="3366CC"/>
                </a:solidFill>
                <a:effectLst/>
                <a:hlinkClick r:id="rId6" tooltip="Creative Commons"/>
              </a:rPr>
              <a:t>Creative Commons</a:t>
            </a:r>
            <a:r>
              <a:rPr lang="en-US" i="1" dirty="0"/>
              <a:t> </a:t>
            </a:r>
            <a:r>
              <a:rPr lang="en-US" i="1" u="none" strike="noStrike" dirty="0">
                <a:solidFill>
                  <a:srgbClr val="3366CC"/>
                </a:solidFill>
                <a:effectLst/>
                <a:hlinkClick r:id="rId7"/>
              </a:rPr>
              <a:t>Attribution 4.0</a:t>
            </a:r>
            <a:r>
              <a:rPr lang="en-US" i="1" dirty="0"/>
              <a:t> License.</a:t>
            </a:r>
            <a:br>
              <a:rPr lang="en-US" dirty="0"/>
            </a:b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5</a:t>
            </a:fld>
            <a:endParaRPr lang="en-US"/>
          </a:p>
        </p:txBody>
      </p:sp>
    </p:spTree>
    <p:extLst>
      <p:ext uri="{BB962C8B-B14F-4D97-AF65-F5344CB8AC3E}">
        <p14:creationId xmlns:p14="http://schemas.microsoft.com/office/powerpoint/2010/main" val="126018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Image source: https://www.thoughtco.com/robert-rauschenberg-combines-4123111</a:t>
            </a:r>
          </a:p>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6</a:t>
            </a:fld>
            <a:endParaRPr lang="en-US"/>
          </a:p>
        </p:txBody>
      </p:sp>
    </p:spTree>
    <p:extLst>
      <p:ext uri="{BB962C8B-B14F-4D97-AF65-F5344CB8AC3E}">
        <p14:creationId xmlns:p14="http://schemas.microsoft.com/office/powerpoint/2010/main" val="274686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https://www.rauschenbergfoundation.org</a:t>
            </a:r>
          </a:p>
          <a:p>
            <a:r>
              <a:rPr lang="en-US" b="0" i="0" dirty="0">
                <a:solidFill>
                  <a:srgbClr val="343A40"/>
                </a:solidFill>
                <a:effectLst/>
                <a:latin typeface="din-2014"/>
              </a:rPr>
              <a:t>Rauschenberg working on a solvent transfer drawing in his Front Street studio, New York, 1958. Work in background is </a:t>
            </a:r>
            <a:r>
              <a:rPr lang="en-US" b="0" i="1" dirty="0">
                <a:solidFill>
                  <a:srgbClr val="343A40"/>
                </a:solidFill>
                <a:effectLst/>
                <a:latin typeface="din-2014"/>
              </a:rPr>
              <a:t>Untitled</a:t>
            </a:r>
            <a:r>
              <a:rPr lang="en-US" b="0" i="0" dirty="0">
                <a:solidFill>
                  <a:srgbClr val="343A40"/>
                </a:solidFill>
                <a:effectLst/>
                <a:latin typeface="din-2014"/>
              </a:rPr>
              <a:t> (1955). Photo by Jasper Johns (detail)</a:t>
            </a:r>
            <a:r>
              <a:rPr lang="en-US" dirty="0"/>
              <a:t> </a:t>
            </a:r>
          </a:p>
        </p:txBody>
      </p:sp>
      <p:sp>
        <p:nvSpPr>
          <p:cNvPr id="4" name="Slide Number Placeholder 3"/>
          <p:cNvSpPr>
            <a:spLocks noGrp="1"/>
          </p:cNvSpPr>
          <p:nvPr>
            <p:ph type="sldNum" sz="quarter" idx="5"/>
          </p:nvPr>
        </p:nvSpPr>
        <p:spPr/>
        <p:txBody>
          <a:bodyPr/>
          <a:lstStyle/>
          <a:p>
            <a:fld id="{6B7299B6-D2FE-4A41-9CC7-D178A7F6776E}" type="slidenum">
              <a:rPr lang="en-US" smtClean="0"/>
              <a:t>7</a:t>
            </a:fld>
            <a:endParaRPr lang="en-US"/>
          </a:p>
        </p:txBody>
      </p:sp>
    </p:spTree>
    <p:extLst>
      <p:ext uri="{BB962C8B-B14F-4D97-AF65-F5344CB8AC3E}">
        <p14:creationId xmlns:p14="http://schemas.microsoft.com/office/powerpoint/2010/main" val="347626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Rauschenberg supported himself by designing storefront window displays for Tiffany &amp; Co.</a:t>
            </a:r>
            <a:endParaRPr lang="en-US" dirty="0"/>
          </a:p>
          <a:p>
            <a:r>
              <a:rPr lang="en-US" dirty="0"/>
              <a:t>Image source: https://www.anothermag.com/fashion-beauty/8943/robert-rauschenbergs-million-dollar-window-displays</a:t>
            </a:r>
          </a:p>
          <a:p>
            <a:endParaRPr lang="en-US" dirty="0"/>
          </a:p>
        </p:txBody>
      </p:sp>
      <p:sp>
        <p:nvSpPr>
          <p:cNvPr id="4" name="Slide Number Placeholder 3"/>
          <p:cNvSpPr>
            <a:spLocks noGrp="1"/>
          </p:cNvSpPr>
          <p:nvPr>
            <p:ph type="sldNum" sz="quarter" idx="5"/>
          </p:nvPr>
        </p:nvSpPr>
        <p:spPr/>
        <p:txBody>
          <a:bodyPr/>
          <a:lstStyle/>
          <a:p>
            <a:fld id="{6B7299B6-D2FE-4A41-9CC7-D178A7F6776E}" type="slidenum">
              <a:rPr lang="en-US" smtClean="0"/>
              <a:t>8</a:t>
            </a:fld>
            <a:endParaRPr lang="en-US"/>
          </a:p>
        </p:txBody>
      </p:sp>
    </p:spTree>
    <p:extLst>
      <p:ext uri="{BB962C8B-B14F-4D97-AF65-F5344CB8AC3E}">
        <p14:creationId xmlns:p14="http://schemas.microsoft.com/office/powerpoint/2010/main" val="320335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1960s, Rauschenberg began </a:t>
            </a:r>
            <a:r>
              <a:rPr lang="en-US" b="0" i="0" dirty="0">
                <a:solidFill>
                  <a:srgbClr val="1A202C"/>
                </a:solidFill>
                <a:effectLst/>
                <a:latin typeface="__Amiri_f9b55b"/>
              </a:rPr>
              <a:t>advancing his visual language through current events.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202C"/>
                </a:solidFill>
                <a:effectLst/>
                <a:latin typeface="__Amiri_f9b55b"/>
              </a:rPr>
              <a:t>“In </a:t>
            </a:r>
            <a:r>
              <a:rPr lang="en-US" b="0" i="1" dirty="0">
                <a:solidFill>
                  <a:srgbClr val="1A202C"/>
                </a:solidFill>
                <a:effectLst/>
                <a:latin typeface="__Amiri_f9b55b"/>
              </a:rPr>
              <a:t>Skyway (1964), </a:t>
            </a:r>
            <a:r>
              <a:rPr lang="en-US" b="0" i="0" dirty="0">
                <a:solidFill>
                  <a:srgbClr val="1A202C"/>
                </a:solidFill>
                <a:effectLst/>
                <a:latin typeface="__Amiri_f9b55b"/>
              </a:rPr>
              <a:t>for example, Rauschenberg implemented a new silk-screening technique to arrange his mass-media melody: a recently-assassinated JFK, an astronaut, a fragmented painting by Peter Paul Rubens. In his own words, he unified these elements to capture the frenetic pace of daily American life, which had been changing drastically due to emergent technologies like television.”</a:t>
            </a:r>
            <a:endParaRPr lang="en-US" dirty="0"/>
          </a:p>
          <a:p>
            <a:r>
              <a:rPr lang="en-US" b="0" i="0" dirty="0">
                <a:solidFill>
                  <a:srgbClr val="1A202C"/>
                </a:solidFill>
                <a:effectLst/>
                <a:latin typeface="__Amiri_f9b55b"/>
              </a:rPr>
              <a:t>Text source: https://www.thecollector.com/robert-rauschenberg/</a:t>
            </a:r>
          </a:p>
          <a:p>
            <a:r>
              <a:rPr lang="en-US" b="0" i="0" dirty="0">
                <a:solidFill>
                  <a:srgbClr val="1A202C"/>
                </a:solidFill>
                <a:effectLst/>
                <a:latin typeface="__Amiri_f9b55b"/>
              </a:rPr>
              <a:t>Image source: https://www.dallasnews.com/event/cGVnYXN1czpldmVudA-MzE5MDYw-TXpFNU1EWXc/</a:t>
            </a:r>
          </a:p>
          <a:p>
            <a:endParaRPr lang="en-US" b="0" i="0" dirty="0">
              <a:solidFill>
                <a:srgbClr val="1A202C"/>
              </a:solidFill>
              <a:effectLst/>
              <a:latin typeface="__Amiri_f9b55b"/>
            </a:endParaRPr>
          </a:p>
        </p:txBody>
      </p:sp>
      <p:sp>
        <p:nvSpPr>
          <p:cNvPr id="4" name="Slide Number Placeholder 3"/>
          <p:cNvSpPr>
            <a:spLocks noGrp="1"/>
          </p:cNvSpPr>
          <p:nvPr>
            <p:ph type="sldNum" sz="quarter" idx="5"/>
          </p:nvPr>
        </p:nvSpPr>
        <p:spPr/>
        <p:txBody>
          <a:bodyPr/>
          <a:lstStyle/>
          <a:p>
            <a:fld id="{6B7299B6-D2FE-4A41-9CC7-D178A7F6776E}" type="slidenum">
              <a:rPr lang="en-US" smtClean="0"/>
              <a:t>9</a:t>
            </a:fld>
            <a:endParaRPr lang="en-US"/>
          </a:p>
        </p:txBody>
      </p:sp>
    </p:spTree>
    <p:extLst>
      <p:ext uri="{BB962C8B-B14F-4D97-AF65-F5344CB8AC3E}">
        <p14:creationId xmlns:p14="http://schemas.microsoft.com/office/powerpoint/2010/main" val="266644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The Venice Biennale is an international cultural exhibition held in Venice, Italy. Founded in 1895, it is the oldest of its kind.</a:t>
            </a:r>
          </a:p>
          <a:p>
            <a:r>
              <a:rPr lang="en-US" b="0" i="0" dirty="0">
                <a:solidFill>
                  <a:srgbClr val="202122"/>
                </a:solidFill>
                <a:effectLst/>
                <a:latin typeface="Arial" panose="020B0604020202020204" pitchFamily="34" charset="0"/>
              </a:rPr>
              <a:t>In 1964, an American artist won for the first time; that artist was Robert Rauschenberg. </a:t>
            </a:r>
          </a:p>
          <a:p>
            <a:r>
              <a:rPr lang="en-US" b="0" i="0" dirty="0">
                <a:solidFill>
                  <a:srgbClr val="202122"/>
                </a:solidFill>
                <a:effectLst/>
                <a:latin typeface="Arial" panose="020B0604020202020204" pitchFamily="34" charset="0"/>
              </a:rPr>
              <a:t>Image (right) source: https://cardigallery.com/magazine/pop-art-in-transfer.</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Image (left) source: https://www.rauschenbergfoundation.org/artist/chronology </a:t>
            </a:r>
          </a:p>
          <a:p>
            <a:r>
              <a:rPr lang="en-US" b="0" i="0" dirty="0">
                <a:solidFill>
                  <a:srgbClr val="343A40"/>
                </a:solidFill>
                <a:effectLst/>
                <a:latin typeface="din-2014"/>
              </a:rPr>
              <a:t>Rauschenberg and officials at the Grand Prize in Painting presentation ceremony, "XXXII </a:t>
            </a:r>
            <a:r>
              <a:rPr lang="en-US" b="0" i="0" dirty="0" err="1">
                <a:solidFill>
                  <a:srgbClr val="343A40"/>
                </a:solidFill>
                <a:effectLst/>
                <a:latin typeface="din-2014"/>
              </a:rPr>
              <a:t>Esposizione</a:t>
            </a:r>
            <a:r>
              <a:rPr lang="en-US" b="0" i="0" dirty="0">
                <a:solidFill>
                  <a:srgbClr val="343A40"/>
                </a:solidFill>
                <a:effectLst/>
                <a:latin typeface="din-2014"/>
              </a:rPr>
              <a:t> Biennale </a:t>
            </a:r>
            <a:r>
              <a:rPr lang="en-US" b="0" i="0" dirty="0" err="1">
                <a:solidFill>
                  <a:srgbClr val="343A40"/>
                </a:solidFill>
                <a:effectLst/>
                <a:latin typeface="din-2014"/>
              </a:rPr>
              <a:t>Internazionale</a:t>
            </a:r>
            <a:r>
              <a:rPr lang="en-US" b="0" i="0" dirty="0">
                <a:solidFill>
                  <a:srgbClr val="343A40"/>
                </a:solidFill>
                <a:effectLst/>
                <a:latin typeface="din-2014"/>
              </a:rPr>
              <a:t> </a:t>
            </a:r>
            <a:r>
              <a:rPr lang="en-US" b="0" i="0" dirty="0" err="1">
                <a:solidFill>
                  <a:srgbClr val="343A40"/>
                </a:solidFill>
                <a:effectLst/>
                <a:latin typeface="din-2014"/>
              </a:rPr>
              <a:t>d'Arte</a:t>
            </a:r>
            <a:r>
              <a:rPr lang="en-US" b="0" i="0" dirty="0">
                <a:solidFill>
                  <a:srgbClr val="343A40"/>
                </a:solidFill>
                <a:effectLst/>
                <a:latin typeface="din-2014"/>
              </a:rPr>
              <a:t>," Venice, June 19, 1964. Photo: </a:t>
            </a:r>
            <a:r>
              <a:rPr lang="en-US" b="0" i="0" dirty="0" err="1">
                <a:solidFill>
                  <a:srgbClr val="343A40"/>
                </a:solidFill>
                <a:effectLst/>
                <a:latin typeface="din-2014"/>
              </a:rPr>
              <a:t>Shunk-Kender</a:t>
            </a:r>
            <a:r>
              <a:rPr lang="en-US" b="0" i="0" dirty="0">
                <a:solidFill>
                  <a:srgbClr val="343A40"/>
                </a:solidFill>
                <a:effectLst/>
                <a:latin typeface="din-2014"/>
              </a:rPr>
              <a:t> © J. Paul Getty Trust</a:t>
            </a:r>
            <a:endParaRPr lang="en-US" b="0" dirty="0"/>
          </a:p>
        </p:txBody>
      </p:sp>
      <p:sp>
        <p:nvSpPr>
          <p:cNvPr id="4" name="Slide Number Placeholder 3"/>
          <p:cNvSpPr>
            <a:spLocks noGrp="1"/>
          </p:cNvSpPr>
          <p:nvPr>
            <p:ph type="sldNum" sz="quarter" idx="5"/>
          </p:nvPr>
        </p:nvSpPr>
        <p:spPr/>
        <p:txBody>
          <a:bodyPr/>
          <a:lstStyle/>
          <a:p>
            <a:fld id="{6B7299B6-D2FE-4A41-9CC7-D178A7F6776E}" type="slidenum">
              <a:rPr lang="en-US" smtClean="0"/>
              <a:t>10</a:t>
            </a:fld>
            <a:endParaRPr lang="en-US"/>
          </a:p>
        </p:txBody>
      </p:sp>
    </p:spTree>
    <p:extLst>
      <p:ext uri="{BB962C8B-B14F-4D97-AF65-F5344CB8AC3E}">
        <p14:creationId xmlns:p14="http://schemas.microsoft.com/office/powerpoint/2010/main" val="164153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DC08-35D0-A6E7-8169-A5165C1B67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586E3F-BD0E-6037-704C-475C3D1B2B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E19929-0DF0-ADD9-A54D-6C8F4220CE07}"/>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5" name="Footer Placeholder 4">
            <a:extLst>
              <a:ext uri="{FF2B5EF4-FFF2-40B4-BE49-F238E27FC236}">
                <a16:creationId xmlns:a16="http://schemas.microsoft.com/office/drawing/2014/main" id="{F7059D4D-4D93-9B56-B196-6DA2770A5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9D48C-EF51-B098-6ED6-C85499F6BD0F}"/>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296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459F-88E9-8685-7373-8CCAC6E894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766D92-6819-D162-6CE9-EDF3A1BD27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475D5-5AED-6837-D589-FB9364AD4E0F}"/>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5" name="Footer Placeholder 4">
            <a:extLst>
              <a:ext uri="{FF2B5EF4-FFF2-40B4-BE49-F238E27FC236}">
                <a16:creationId xmlns:a16="http://schemas.microsoft.com/office/drawing/2014/main" id="{72886353-B870-26D8-8495-1024B4773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9ADE6-91DD-C4AD-1C07-D8B6CF1359CB}"/>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196374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8566A-D958-1B8E-74D2-332497335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40FF49-00EA-CC3F-E261-BBB388F06C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3E2D1-D6F6-DE32-69EB-73AFBA44D6E5}"/>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5" name="Footer Placeholder 4">
            <a:extLst>
              <a:ext uri="{FF2B5EF4-FFF2-40B4-BE49-F238E27FC236}">
                <a16:creationId xmlns:a16="http://schemas.microsoft.com/office/drawing/2014/main" id="{3B57E05F-8436-275A-651C-5A14A91CB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983DD-EE6A-2A21-5978-ACE7ABB69A94}"/>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159568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15F4-9D7E-32F1-31E1-98380879F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C649A4-7255-16B4-AC68-5DDCE2CDD9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ECEC8-64B3-5AE8-29A9-AF0AA124A470}"/>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5" name="Footer Placeholder 4">
            <a:extLst>
              <a:ext uri="{FF2B5EF4-FFF2-40B4-BE49-F238E27FC236}">
                <a16:creationId xmlns:a16="http://schemas.microsoft.com/office/drawing/2014/main" id="{159BA4B6-D67D-E42D-0006-59DA29AF0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FD399-0B55-5090-E1FF-E85CB389330A}"/>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157286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0E63-F96D-D1B7-B58E-3EF2764B4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091330-7704-78CA-0696-F501572F8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456BC6-F48A-2EA0-8BFD-84C275F0ACBF}"/>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5" name="Footer Placeholder 4">
            <a:extLst>
              <a:ext uri="{FF2B5EF4-FFF2-40B4-BE49-F238E27FC236}">
                <a16:creationId xmlns:a16="http://schemas.microsoft.com/office/drawing/2014/main" id="{2ECDA6BB-57EA-4A86-79CE-578BE4EF9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56B7E-9697-0A1C-8C84-20E84E204F6F}"/>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172021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91A2-44B7-7708-4CD8-C9A83B5AB2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C0D983-0EF3-1670-FF4C-F7105AB3F0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E5CB1-9A41-5FD3-B070-79D9DA333B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386C6-1850-8067-BB55-8AE9985B2FA9}"/>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6" name="Footer Placeholder 5">
            <a:extLst>
              <a:ext uri="{FF2B5EF4-FFF2-40B4-BE49-F238E27FC236}">
                <a16:creationId xmlns:a16="http://schemas.microsoft.com/office/drawing/2014/main" id="{B3F583A9-585F-D19E-C108-521EC3ADD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D41AE4-FE2B-D04C-7BBD-1491C72D2319}"/>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361624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4330-0597-D26D-EF96-40BFEB4296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E2BE23-1C14-8920-6AB2-51CEAF21D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238CB-ED56-808A-D10F-07FDC8E281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2FC7F9-6E26-9608-6741-9BA2AFB04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3205D-E8CE-FCBA-C3B4-D9B73EF66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615F44-9DD4-E925-FDC5-9296BD91B3AA}"/>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8" name="Footer Placeholder 7">
            <a:extLst>
              <a:ext uri="{FF2B5EF4-FFF2-40B4-BE49-F238E27FC236}">
                <a16:creationId xmlns:a16="http://schemas.microsoft.com/office/drawing/2014/main" id="{0425DDF8-0FB4-B52B-5496-51F7E709DA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45FBC9-A642-9731-9EB7-E88DEBDDA461}"/>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416295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4EED-642E-E472-5F10-B80D7EF4F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84293D-FD50-334D-CA7F-1C6310C41EB5}"/>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4" name="Footer Placeholder 3">
            <a:extLst>
              <a:ext uri="{FF2B5EF4-FFF2-40B4-BE49-F238E27FC236}">
                <a16:creationId xmlns:a16="http://schemas.microsoft.com/office/drawing/2014/main" id="{D79C4547-94F2-E73D-6DE9-62752464C9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52CB80-C542-348D-8159-395D3BA8976D}"/>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247411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29639-9E08-D375-7294-38CE4FA1B47E}"/>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3" name="Footer Placeholder 2">
            <a:extLst>
              <a:ext uri="{FF2B5EF4-FFF2-40B4-BE49-F238E27FC236}">
                <a16:creationId xmlns:a16="http://schemas.microsoft.com/office/drawing/2014/main" id="{127B8929-FD9E-6D61-CE44-EF176CE46D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AF252-278C-A956-DE2A-CAD84023CB98}"/>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257552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7F04-5D78-6B50-5621-373B7DB18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9A723-7BD2-3C2A-0CB0-C54BC3A6EA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249C8A-531A-3B8D-03FA-8A600DF25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E1331-21F9-3FEE-97B7-BC396B63809F}"/>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6" name="Footer Placeholder 5">
            <a:extLst>
              <a:ext uri="{FF2B5EF4-FFF2-40B4-BE49-F238E27FC236}">
                <a16:creationId xmlns:a16="http://schemas.microsoft.com/office/drawing/2014/main" id="{0580D377-B517-7F52-E026-67A9FB0B1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C862F1-395C-DD1B-97FA-45E6004559C3}"/>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244332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EF5B-522B-613A-5208-DFC6D18F5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6E956F-18F8-0CA6-DBA4-059D13E8D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B66DC2-55CD-87D8-A2E6-E762599E5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14842-9FEB-483A-8CC4-1D4411CAEB9C}"/>
              </a:ext>
            </a:extLst>
          </p:cNvPr>
          <p:cNvSpPr>
            <a:spLocks noGrp="1"/>
          </p:cNvSpPr>
          <p:nvPr>
            <p:ph type="dt" sz="half" idx="10"/>
          </p:nvPr>
        </p:nvSpPr>
        <p:spPr/>
        <p:txBody>
          <a:bodyPr/>
          <a:lstStyle/>
          <a:p>
            <a:fld id="{53E4BBD4-BD3E-4706-A0B4-8403111957D0}" type="datetimeFigureOut">
              <a:rPr lang="en-US" smtClean="0"/>
              <a:t>1/23/2024</a:t>
            </a:fld>
            <a:endParaRPr lang="en-US"/>
          </a:p>
        </p:txBody>
      </p:sp>
      <p:sp>
        <p:nvSpPr>
          <p:cNvPr id="6" name="Footer Placeholder 5">
            <a:extLst>
              <a:ext uri="{FF2B5EF4-FFF2-40B4-BE49-F238E27FC236}">
                <a16:creationId xmlns:a16="http://schemas.microsoft.com/office/drawing/2014/main" id="{52076DB7-04C5-3EB4-F046-E666B146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1621F-0996-EEBC-F690-3922D20B0196}"/>
              </a:ext>
            </a:extLst>
          </p:cNvPr>
          <p:cNvSpPr>
            <a:spLocks noGrp="1"/>
          </p:cNvSpPr>
          <p:nvPr>
            <p:ph type="sldNum" sz="quarter" idx="12"/>
          </p:nvPr>
        </p:nvSpPr>
        <p:spPr/>
        <p:txBody>
          <a:bodyPr/>
          <a:lstStyle/>
          <a:p>
            <a:fld id="{969D47B7-F3F2-40F2-B19E-AE9879012EF0}" type="slidenum">
              <a:rPr lang="en-US" smtClean="0"/>
              <a:t>‹#›</a:t>
            </a:fld>
            <a:endParaRPr lang="en-US"/>
          </a:p>
        </p:txBody>
      </p:sp>
    </p:spTree>
    <p:extLst>
      <p:ext uri="{BB962C8B-B14F-4D97-AF65-F5344CB8AC3E}">
        <p14:creationId xmlns:p14="http://schemas.microsoft.com/office/powerpoint/2010/main" val="172542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1BB625-1BC8-610E-E4CF-9161D36BA0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A00E80-CA94-7F8C-A8B5-CB3E9A6B5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0A332-2BAD-4361-26C5-CD28743F83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4BBD4-BD3E-4706-A0B4-8403111957D0}" type="datetimeFigureOut">
              <a:rPr lang="en-US" smtClean="0"/>
              <a:t>1/23/2024</a:t>
            </a:fld>
            <a:endParaRPr lang="en-US"/>
          </a:p>
        </p:txBody>
      </p:sp>
      <p:sp>
        <p:nvSpPr>
          <p:cNvPr id="5" name="Footer Placeholder 4">
            <a:extLst>
              <a:ext uri="{FF2B5EF4-FFF2-40B4-BE49-F238E27FC236}">
                <a16:creationId xmlns:a16="http://schemas.microsoft.com/office/drawing/2014/main" id="{96B7FFE5-5766-60EE-F369-BA16E919D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65168-EF87-CA5D-D984-7B4BEC482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D47B7-F3F2-40F2-B19E-AE9879012EF0}" type="slidenum">
              <a:rPr lang="en-US" smtClean="0"/>
              <a:t>‹#›</a:t>
            </a:fld>
            <a:endParaRPr lang="en-US"/>
          </a:p>
        </p:txBody>
      </p:sp>
    </p:spTree>
    <p:extLst>
      <p:ext uri="{BB962C8B-B14F-4D97-AF65-F5344CB8AC3E}">
        <p14:creationId xmlns:p14="http://schemas.microsoft.com/office/powerpoint/2010/main" val="2991327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brainyquote.com/authors/robert-rauschenberg-quotes"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7CC72-7DAE-A644-38BD-BEF6BAC950C8}"/>
              </a:ext>
            </a:extLst>
          </p:cNvPr>
          <p:cNvSpPr>
            <a:spLocks noGrp="1"/>
          </p:cNvSpPr>
          <p:nvPr>
            <p:ph type="ctrTitle"/>
          </p:nvPr>
        </p:nvSpPr>
        <p:spPr>
          <a:xfrm>
            <a:off x="5297762" y="640080"/>
            <a:ext cx="6251110" cy="3566160"/>
          </a:xfrm>
        </p:spPr>
        <p:txBody>
          <a:bodyPr anchor="b">
            <a:normAutofit/>
          </a:bodyPr>
          <a:lstStyle/>
          <a:p>
            <a:pPr algn="l"/>
            <a:r>
              <a:rPr lang="en-US" sz="7200" dirty="0"/>
              <a:t>OFFSET:</a:t>
            </a:r>
          </a:p>
        </p:txBody>
      </p:sp>
      <p:sp>
        <p:nvSpPr>
          <p:cNvPr id="3" name="Subtitle 2">
            <a:extLst>
              <a:ext uri="{FF2B5EF4-FFF2-40B4-BE49-F238E27FC236}">
                <a16:creationId xmlns:a16="http://schemas.microsoft.com/office/drawing/2014/main" id="{74B51919-FF68-ED71-FC4B-6610996D35D5}"/>
              </a:ext>
            </a:extLst>
          </p:cNvPr>
          <p:cNvSpPr>
            <a:spLocks noGrp="1"/>
          </p:cNvSpPr>
          <p:nvPr>
            <p:ph type="subTitle" idx="1"/>
          </p:nvPr>
        </p:nvSpPr>
        <p:spPr>
          <a:xfrm>
            <a:off x="5297760" y="4636008"/>
            <a:ext cx="6891192" cy="1572768"/>
          </a:xfrm>
        </p:spPr>
        <p:txBody>
          <a:bodyPr>
            <a:normAutofit/>
          </a:bodyPr>
          <a:lstStyle/>
          <a:p>
            <a:pPr algn="l"/>
            <a:r>
              <a:rPr lang="en-US" sz="4800" dirty="0"/>
              <a:t>Robert Rauschenberg at USF Graphicstudio</a:t>
            </a:r>
          </a:p>
        </p:txBody>
      </p:sp>
      <p:pic>
        <p:nvPicPr>
          <p:cNvPr id="2050" name="Picture 2" descr="undefined">
            <a:extLst>
              <a:ext uri="{FF2B5EF4-FFF2-40B4-BE49-F238E27FC236}">
                <a16:creationId xmlns:a16="http://schemas.microsoft.com/office/drawing/2014/main" id="{D2FA1023-BC3D-0AD0-AF04-21E5325A4A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9" r="439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44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D289-8CC9-B346-38B8-9CA368903284}"/>
              </a:ext>
            </a:extLst>
          </p:cNvPr>
          <p:cNvSpPr>
            <a:spLocks noGrp="1"/>
          </p:cNvSpPr>
          <p:nvPr>
            <p:ph type="title"/>
          </p:nvPr>
        </p:nvSpPr>
        <p:spPr>
          <a:xfrm>
            <a:off x="5179877" y="0"/>
            <a:ext cx="5809034" cy="1325563"/>
          </a:xfrm>
        </p:spPr>
        <p:txBody>
          <a:bodyPr/>
          <a:lstStyle/>
          <a:p>
            <a:pPr algn="ctr"/>
            <a:r>
              <a:rPr lang="en-US" b="0" i="0" dirty="0">
                <a:solidFill>
                  <a:srgbClr val="1A202C"/>
                </a:solidFill>
                <a:effectLst/>
                <a:latin typeface="__Amiri_f9b55b"/>
              </a:rPr>
              <a:t>1964 Venice Biennale</a:t>
            </a:r>
            <a:endParaRPr lang="en-US" dirty="0"/>
          </a:p>
        </p:txBody>
      </p:sp>
      <p:pic>
        <p:nvPicPr>
          <p:cNvPr id="3074" name="Picture 2">
            <a:extLst>
              <a:ext uri="{FF2B5EF4-FFF2-40B4-BE49-F238E27FC236}">
                <a16:creationId xmlns:a16="http://schemas.microsoft.com/office/drawing/2014/main" id="{C6128E19-801B-6904-2B60-82CA99E34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789" y="1158673"/>
            <a:ext cx="8215211" cy="5699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93BDA17-EDD3-A5B0-6680-FE7C7891A98E}"/>
              </a:ext>
            </a:extLst>
          </p:cNvPr>
          <p:cNvSpPr txBox="1"/>
          <p:nvPr/>
        </p:nvSpPr>
        <p:spPr>
          <a:xfrm>
            <a:off x="158074" y="5905248"/>
            <a:ext cx="3731166" cy="830997"/>
          </a:xfrm>
          <a:prstGeom prst="rect">
            <a:avLst/>
          </a:prstGeom>
          <a:noFill/>
        </p:spPr>
        <p:txBody>
          <a:bodyPr wrap="square">
            <a:spAutoFit/>
          </a:bodyPr>
          <a:lstStyle/>
          <a:p>
            <a:r>
              <a:rPr lang="en-US" sz="2400" b="0" i="0" dirty="0">
                <a:solidFill>
                  <a:srgbClr val="000000"/>
                </a:solidFill>
                <a:effectLst/>
                <a:latin typeface="Titillium Web" panose="020F0502020204030204" pitchFamily="2" charset="0"/>
              </a:rPr>
              <a:t>Rauschenberg at the Venice Biennale, 1964</a:t>
            </a:r>
            <a:endParaRPr lang="en-US" sz="2400" dirty="0"/>
          </a:p>
        </p:txBody>
      </p:sp>
      <p:pic>
        <p:nvPicPr>
          <p:cNvPr id="7170" name="Picture 2" descr="Rauschenberg and officials at the Grand Prize in Painting presentation ceremony,  &quot;XXXII Esposizione Biennale Internazionale d'Arte,&quot; Venice, June 19, 1964. Photo: Shunk-Kender © J. Paul Getty Trust">
            <a:extLst>
              <a:ext uri="{FF2B5EF4-FFF2-40B4-BE49-F238E27FC236}">
                <a16:creationId xmlns:a16="http://schemas.microsoft.com/office/drawing/2014/main" id="{9D60E07B-F0CD-AD91-0979-73ED1DE72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02" y="438374"/>
            <a:ext cx="3652838" cy="2376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3A58C6-E977-2A47-9338-BA639B818886}"/>
              </a:ext>
            </a:extLst>
          </p:cNvPr>
          <p:cNvSpPr txBox="1"/>
          <p:nvPr/>
        </p:nvSpPr>
        <p:spPr>
          <a:xfrm>
            <a:off x="158074" y="2814862"/>
            <a:ext cx="3731166" cy="1569660"/>
          </a:xfrm>
          <a:prstGeom prst="rect">
            <a:avLst/>
          </a:prstGeom>
          <a:noFill/>
        </p:spPr>
        <p:txBody>
          <a:bodyPr wrap="square">
            <a:spAutoFit/>
          </a:bodyPr>
          <a:lstStyle/>
          <a:p>
            <a:r>
              <a:rPr lang="en-US" sz="2400" b="0" i="0" dirty="0">
                <a:solidFill>
                  <a:srgbClr val="000000"/>
                </a:solidFill>
                <a:effectLst/>
                <a:latin typeface="Titillium Web" panose="020F0502020204030204" pitchFamily="2" charset="0"/>
              </a:rPr>
              <a:t>Rauschenberg and Biennale officials at the Grand Prize presentation ceremony </a:t>
            </a:r>
            <a:endParaRPr lang="en-US" sz="2400" dirty="0"/>
          </a:p>
        </p:txBody>
      </p:sp>
    </p:spTree>
    <p:extLst>
      <p:ext uri="{BB962C8B-B14F-4D97-AF65-F5344CB8AC3E}">
        <p14:creationId xmlns:p14="http://schemas.microsoft.com/office/powerpoint/2010/main" val="383219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7BDD-11D5-6901-A970-1B139DA664FF}"/>
              </a:ext>
            </a:extLst>
          </p:cNvPr>
          <p:cNvSpPr>
            <a:spLocks noGrp="1"/>
          </p:cNvSpPr>
          <p:nvPr>
            <p:ph type="title"/>
          </p:nvPr>
        </p:nvSpPr>
        <p:spPr>
          <a:xfrm>
            <a:off x="2656242" y="5410463"/>
            <a:ext cx="3281979" cy="1325563"/>
          </a:xfrm>
        </p:spPr>
        <p:txBody>
          <a:bodyPr/>
          <a:lstStyle/>
          <a:p>
            <a:r>
              <a:rPr lang="en-US" b="1" i="1" dirty="0"/>
              <a:t>Signs</a:t>
            </a:r>
            <a:r>
              <a:rPr lang="en-US" dirty="0"/>
              <a:t> (1970)</a:t>
            </a:r>
          </a:p>
        </p:txBody>
      </p:sp>
      <p:pic>
        <p:nvPicPr>
          <p:cNvPr id="5122" name="Picture 2" descr="signs by Robert Rauschenberg">
            <a:extLst>
              <a:ext uri="{FF2B5EF4-FFF2-40B4-BE49-F238E27FC236}">
                <a16:creationId xmlns:a16="http://schemas.microsoft.com/office/drawing/2014/main" id="{03231790-7ABD-027B-7492-31FC5D776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221" y="18726"/>
            <a:ext cx="5174428" cy="6830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B57D1C-F4D2-ECC2-9B93-ADBC4BEB49EA}"/>
              </a:ext>
            </a:extLst>
          </p:cNvPr>
          <p:cNvSpPr txBox="1"/>
          <p:nvPr/>
        </p:nvSpPr>
        <p:spPr>
          <a:xfrm>
            <a:off x="379208" y="1408816"/>
            <a:ext cx="4816736" cy="2600712"/>
          </a:xfrm>
          <a:prstGeom prst="rect">
            <a:avLst/>
          </a:prstGeom>
          <a:noFill/>
        </p:spPr>
        <p:txBody>
          <a:bodyPr wrap="square">
            <a:spAutoFit/>
          </a:bodyPr>
          <a:lstStyle/>
          <a:p>
            <a:pPr algn="l"/>
            <a:r>
              <a:rPr lang="en-US" sz="3500" b="0" i="0" u="none" strike="noStrike" dirty="0">
                <a:solidFill>
                  <a:srgbClr val="101010"/>
                </a:solidFill>
                <a:effectLst/>
                <a:latin typeface="Arial" panose="020B0604020202020204" pitchFamily="34" charset="0"/>
              </a:rPr>
              <a:t>“The artist's job is to be a witness to his time in history.”</a:t>
            </a:r>
          </a:p>
          <a:p>
            <a:pPr algn="l"/>
            <a:endParaRPr lang="en-US" sz="3200" b="0" i="0" u="none" strike="noStrike" dirty="0">
              <a:solidFill>
                <a:srgbClr val="101010"/>
              </a:solidFill>
              <a:effectLst/>
              <a:latin typeface="Arial" panose="020B0604020202020204" pitchFamily="34" charset="0"/>
            </a:endParaRPr>
          </a:p>
          <a:p>
            <a:pPr algn="r"/>
            <a:r>
              <a:rPr lang="en-US" sz="2600" b="1" i="0" u="none" strike="noStrike" dirty="0">
                <a:solidFill>
                  <a:srgbClr val="0000AA"/>
                </a:solidFill>
                <a:effectLst/>
                <a:latin typeface="Arial" panose="020B0604020202020204" pitchFamily="34" charset="0"/>
              </a:rPr>
              <a:t>Robert Rauschenberg</a:t>
            </a:r>
            <a:endParaRPr lang="en-US" sz="2600" b="1"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8792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A9B1D-4AAB-AC02-D7EB-A3310D69C2FF}"/>
              </a:ext>
            </a:extLst>
          </p:cNvPr>
          <p:cNvSpPr>
            <a:spLocks noGrp="1"/>
          </p:cNvSpPr>
          <p:nvPr>
            <p:ph type="title"/>
          </p:nvPr>
        </p:nvSpPr>
        <p:spPr>
          <a:xfrm>
            <a:off x="433903" y="417876"/>
            <a:ext cx="3571810" cy="3573516"/>
          </a:xfrm>
        </p:spPr>
        <p:txBody>
          <a:bodyPr vert="horz" lIns="91440" tIns="45720" rIns="91440" bIns="45720" rtlCol="0" anchor="b">
            <a:normAutofit fontScale="90000"/>
          </a:bodyPr>
          <a:lstStyle/>
          <a:p>
            <a:br>
              <a:rPr lang="en-US" sz="6600" kern="1200" dirty="0">
                <a:solidFill>
                  <a:schemeClr val="tx1"/>
                </a:solidFill>
                <a:latin typeface="+mj-lt"/>
                <a:ea typeface="+mj-ea"/>
                <a:cs typeface="+mj-cs"/>
              </a:rPr>
            </a:br>
            <a:br>
              <a:rPr lang="en-US" sz="6600" kern="1200" dirty="0">
                <a:solidFill>
                  <a:schemeClr val="tx1"/>
                </a:solidFill>
                <a:latin typeface="+mj-lt"/>
                <a:ea typeface="+mj-ea"/>
                <a:cs typeface="+mj-cs"/>
              </a:rPr>
            </a:br>
            <a:r>
              <a:rPr lang="en-US" sz="6600" kern="1200" dirty="0">
                <a:solidFill>
                  <a:schemeClr val="tx1"/>
                </a:solidFill>
                <a:latin typeface="+mj-lt"/>
                <a:ea typeface="+mj-ea"/>
                <a:cs typeface="+mj-cs"/>
              </a:rPr>
              <a:t>1970s:</a:t>
            </a:r>
            <a:br>
              <a:rPr lang="en-US" sz="6600" dirty="0"/>
            </a:br>
            <a:br>
              <a:rPr lang="en-US" sz="6600" dirty="0"/>
            </a:br>
            <a:r>
              <a:rPr lang="en-US" sz="6600" kern="1200" dirty="0">
                <a:solidFill>
                  <a:schemeClr val="tx1"/>
                </a:solidFill>
                <a:latin typeface="+mj-lt"/>
                <a:ea typeface="+mj-ea"/>
                <a:cs typeface="+mj-cs"/>
              </a:rPr>
              <a:t>Captiva Island, FL</a:t>
            </a:r>
          </a:p>
        </p:txBody>
      </p:sp>
      <p:sp>
        <p:nvSpPr>
          <p:cNvPr id="61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an fishing">
            <a:extLst>
              <a:ext uri="{FF2B5EF4-FFF2-40B4-BE49-F238E27FC236}">
                <a16:creationId xmlns:a16="http://schemas.microsoft.com/office/drawing/2014/main" id="{A939E3FC-87CB-604F-60F0-C005D71429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3053" y="1221025"/>
            <a:ext cx="8078947" cy="5655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5030F15-F3DA-02FC-350E-F0CEBDCD119E}"/>
              </a:ext>
            </a:extLst>
          </p:cNvPr>
          <p:cNvPicPr>
            <a:picLocks noChangeAspect="1"/>
          </p:cNvPicPr>
          <p:nvPr/>
        </p:nvPicPr>
        <p:blipFill rotWithShape="1">
          <a:blip r:embed="rId4"/>
          <a:srcRect l="32811" t="14588" r="30030" b="12038"/>
          <a:stretch/>
        </p:blipFill>
        <p:spPr>
          <a:xfrm>
            <a:off x="8552329" y="0"/>
            <a:ext cx="3639671" cy="4042600"/>
          </a:xfrm>
          <a:prstGeom prst="rect">
            <a:avLst/>
          </a:prstGeom>
        </p:spPr>
      </p:pic>
      <p:sp>
        <p:nvSpPr>
          <p:cNvPr id="4" name="TextBox 3">
            <a:extLst>
              <a:ext uri="{FF2B5EF4-FFF2-40B4-BE49-F238E27FC236}">
                <a16:creationId xmlns:a16="http://schemas.microsoft.com/office/drawing/2014/main" id="{6AB5A36F-5FBB-9D1F-D99E-6EE4A4042A56}"/>
              </a:ext>
            </a:extLst>
          </p:cNvPr>
          <p:cNvSpPr txBox="1"/>
          <p:nvPr/>
        </p:nvSpPr>
        <p:spPr>
          <a:xfrm>
            <a:off x="428979" y="4596337"/>
            <a:ext cx="3684074" cy="2031325"/>
          </a:xfrm>
          <a:prstGeom prst="rect">
            <a:avLst/>
          </a:prstGeom>
          <a:noFill/>
        </p:spPr>
        <p:txBody>
          <a:bodyPr wrap="square">
            <a:spAutoFit/>
          </a:bodyPr>
          <a:lstStyle/>
          <a:p>
            <a:pPr algn="l"/>
            <a:r>
              <a:rPr lang="en-US" sz="2600" b="0" i="0" u="none" strike="noStrike" dirty="0">
                <a:solidFill>
                  <a:srgbClr val="101010"/>
                </a:solidFill>
                <a:effectLst/>
                <a:latin typeface="Arial" panose="020B0604020202020204" pitchFamily="34" charset="0"/>
              </a:rPr>
              <a:t>“Every time I've moved, my work has changed radically.”</a:t>
            </a:r>
          </a:p>
          <a:p>
            <a:pPr algn="l"/>
            <a:endParaRPr lang="en-US" sz="2600" b="0" i="0" u="none" strike="noStrike" dirty="0">
              <a:solidFill>
                <a:srgbClr val="101010"/>
              </a:solidFill>
              <a:effectLst/>
              <a:latin typeface="Arial" panose="020B0604020202020204" pitchFamily="34" charset="0"/>
            </a:endParaRPr>
          </a:p>
          <a:p>
            <a:pPr algn="r"/>
            <a:r>
              <a:rPr lang="en-US" sz="2200" b="1" i="0" u="none" strike="noStrike" dirty="0">
                <a:solidFill>
                  <a:srgbClr val="0000AA"/>
                </a:solidFill>
                <a:effectLst/>
                <a:latin typeface="Arial" panose="020B0604020202020204" pitchFamily="34" charset="0"/>
                <a:hlinkClick r:id="rId5"/>
              </a:rPr>
              <a:t>Robert Rauschenberg</a:t>
            </a:r>
            <a:endParaRPr lang="en-US" sz="2200" b="1"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418686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C7298-80C0-C7DF-F79F-AE82BB214912}"/>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Beach House and Studio</a:t>
            </a:r>
          </a:p>
        </p:txBody>
      </p:sp>
      <p:pic>
        <p:nvPicPr>
          <p:cNvPr id="3" name="Picture 2" descr="Gladstone Gallery Now Represents Robert Rauschenberg Estate – ARTnews.com">
            <a:extLst>
              <a:ext uri="{FF2B5EF4-FFF2-40B4-BE49-F238E27FC236}">
                <a16:creationId xmlns:a16="http://schemas.microsoft.com/office/drawing/2014/main" id="{579F2C91-AA20-CBC7-FD21-4B3D549306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134"/>
          <a:stretch/>
        </p:blipFill>
        <p:spPr bwMode="auto">
          <a:xfrm>
            <a:off x="198741"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9354DE5-4B7E-4608-41B3-6D9A0FF665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684"/>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56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bert Rauschenberg photographic portrait">
            <a:extLst>
              <a:ext uri="{FF2B5EF4-FFF2-40B4-BE49-F238E27FC236}">
                <a16:creationId xmlns:a16="http://schemas.microsoft.com/office/drawing/2014/main" id="{35C6C487-090B-6498-0140-6EC707167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0"/>
            <a:ext cx="8334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8AF997-B60B-FF96-AC4F-37B9A57D6C22}"/>
              </a:ext>
            </a:extLst>
          </p:cNvPr>
          <p:cNvSpPr txBox="1"/>
          <p:nvPr/>
        </p:nvSpPr>
        <p:spPr>
          <a:xfrm>
            <a:off x="131781" y="1486818"/>
            <a:ext cx="3644153" cy="5232202"/>
          </a:xfrm>
          <a:prstGeom prst="rect">
            <a:avLst/>
          </a:prstGeom>
          <a:noFill/>
        </p:spPr>
        <p:txBody>
          <a:bodyPr wrap="square">
            <a:spAutoFit/>
          </a:bodyPr>
          <a:lstStyle/>
          <a:p>
            <a:r>
              <a:rPr lang="en-US" sz="2800" b="0" i="0" dirty="0">
                <a:solidFill>
                  <a:srgbClr val="000000"/>
                </a:solidFill>
                <a:effectLst/>
                <a:latin typeface="fox"/>
              </a:rPr>
              <a:t>“I’ve always felt as though, whatever I’ve used and whatever I’ve done, the method was always closer to a collaboration with materials than to any kind of conscious manipulation and control.” </a:t>
            </a:r>
          </a:p>
          <a:p>
            <a:endParaRPr lang="en-US" sz="2800" b="0" i="0" dirty="0">
              <a:solidFill>
                <a:srgbClr val="000000"/>
              </a:solidFill>
              <a:effectLst/>
              <a:latin typeface="fox"/>
            </a:endParaRPr>
          </a:p>
          <a:p>
            <a:pPr algn="r"/>
            <a:r>
              <a:rPr lang="en-US" sz="2600" b="0" i="0" dirty="0">
                <a:solidFill>
                  <a:srgbClr val="000000"/>
                </a:solidFill>
                <a:effectLst/>
                <a:latin typeface="fox"/>
              </a:rPr>
              <a:t>—Robert Rauschenberg</a:t>
            </a:r>
            <a:endParaRPr lang="en-US" sz="2600" dirty="0"/>
          </a:p>
        </p:txBody>
      </p:sp>
    </p:spTree>
    <p:extLst>
      <p:ext uri="{BB962C8B-B14F-4D97-AF65-F5344CB8AC3E}">
        <p14:creationId xmlns:p14="http://schemas.microsoft.com/office/powerpoint/2010/main" val="372975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4F15-DB35-0917-868F-C59E1929AE20}"/>
              </a:ext>
            </a:extLst>
          </p:cNvPr>
          <p:cNvSpPr>
            <a:spLocks noGrp="1"/>
          </p:cNvSpPr>
          <p:nvPr>
            <p:ph type="title"/>
          </p:nvPr>
        </p:nvSpPr>
        <p:spPr>
          <a:xfrm>
            <a:off x="117438" y="4389617"/>
            <a:ext cx="3120614" cy="1432504"/>
          </a:xfrm>
        </p:spPr>
        <p:txBody>
          <a:bodyPr>
            <a:normAutofit fontScale="90000"/>
          </a:bodyPr>
          <a:lstStyle/>
          <a:p>
            <a:pPr algn="l"/>
            <a:r>
              <a:rPr lang="en-US" b="1" i="1" dirty="0">
                <a:solidFill>
                  <a:srgbClr val="707070"/>
                </a:solidFill>
                <a:effectLst/>
                <a:latin typeface="ll-unica77"/>
              </a:rPr>
              <a:t>Lake Placid / </a:t>
            </a:r>
            <a:r>
              <a:rPr lang="en-US" b="1" i="1" dirty="0" err="1">
                <a:solidFill>
                  <a:srgbClr val="707070"/>
                </a:solidFill>
                <a:effectLst/>
                <a:latin typeface="ll-unica77"/>
              </a:rPr>
              <a:t>Glori</a:t>
            </a:r>
            <a:r>
              <a:rPr lang="en-US" b="1" i="1" dirty="0">
                <a:solidFill>
                  <a:srgbClr val="707070"/>
                </a:solidFill>
                <a:effectLst/>
                <a:latin typeface="ll-unica77"/>
              </a:rPr>
              <a:t>-Fried / Yarns from New England (Cardboard)</a:t>
            </a:r>
            <a:r>
              <a:rPr lang="en-US" b="1" i="0" dirty="0">
                <a:solidFill>
                  <a:srgbClr val="707070"/>
                </a:solidFill>
                <a:effectLst/>
                <a:latin typeface="ll-unica77"/>
              </a:rPr>
              <a:t>, 1971</a:t>
            </a:r>
          </a:p>
        </p:txBody>
      </p:sp>
      <p:pic>
        <p:nvPicPr>
          <p:cNvPr id="7170" name="Picture 2">
            <a:extLst>
              <a:ext uri="{FF2B5EF4-FFF2-40B4-BE49-F238E27FC236}">
                <a16:creationId xmlns:a16="http://schemas.microsoft.com/office/drawing/2014/main" id="{795E4B96-C152-B7BB-8DAF-B61C1AA82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930" y="164508"/>
            <a:ext cx="9105452" cy="670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35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535AF-E27E-9431-6215-ECB7112FDFF0}"/>
              </a:ext>
            </a:extLst>
          </p:cNvPr>
          <p:cNvSpPr>
            <a:spLocks noGrp="1"/>
          </p:cNvSpPr>
          <p:nvPr>
            <p:ph type="title"/>
          </p:nvPr>
        </p:nvSpPr>
        <p:spPr>
          <a:xfrm>
            <a:off x="638882" y="242030"/>
            <a:ext cx="10909640" cy="1249394"/>
          </a:xfrm>
        </p:spPr>
        <p:txBody>
          <a:bodyPr vert="horz" lIns="91440" tIns="45720" rIns="91440" bIns="45720" rtlCol="0" anchor="ctr">
            <a:normAutofit fontScale="90000"/>
          </a:bodyPr>
          <a:lstStyle/>
          <a:p>
            <a:pPr algn="ctr"/>
            <a:r>
              <a:rPr lang="en-US" sz="6100" i="1" kern="1200" dirty="0">
                <a:solidFill>
                  <a:schemeClr val="tx1"/>
                </a:solidFill>
                <a:latin typeface="+mj-lt"/>
                <a:ea typeface="+mj-ea"/>
                <a:cs typeface="+mj-cs"/>
              </a:rPr>
              <a:t>Made in Tampa: Tampa 2</a:t>
            </a:r>
            <a:br>
              <a:rPr lang="en-US" sz="6100" i="1" kern="1200" dirty="0">
                <a:solidFill>
                  <a:schemeClr val="tx1"/>
                </a:solidFill>
                <a:latin typeface="+mj-lt"/>
                <a:ea typeface="+mj-ea"/>
                <a:cs typeface="+mj-cs"/>
              </a:rPr>
            </a:br>
            <a:r>
              <a:rPr lang="en-US" sz="6600" i="1" kern="1200" dirty="0">
                <a:solidFill>
                  <a:schemeClr val="tx1"/>
                </a:solidFill>
                <a:latin typeface="+mj-lt"/>
                <a:ea typeface="+mj-ea"/>
                <a:cs typeface="+mj-cs"/>
              </a:rPr>
              <a:t> </a:t>
            </a:r>
            <a:r>
              <a:rPr lang="en-US" sz="5100" kern="1200" dirty="0">
                <a:solidFill>
                  <a:schemeClr val="tx1"/>
                </a:solidFill>
                <a:latin typeface="+mj-lt"/>
                <a:ea typeface="+mj-ea"/>
                <a:cs typeface="+mj-cs"/>
              </a:rPr>
              <a:t>(1972-1975)</a:t>
            </a:r>
            <a:endParaRPr lang="en-US" sz="5100" i="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229220-8E6C-D064-E166-FE04B0E4D784}"/>
              </a:ext>
            </a:extLst>
          </p:cNvPr>
          <p:cNvPicPr>
            <a:picLocks noChangeAspect="1"/>
          </p:cNvPicPr>
          <p:nvPr/>
        </p:nvPicPr>
        <p:blipFill>
          <a:blip r:embed="rId3"/>
          <a:stretch>
            <a:fillRect/>
          </a:stretch>
        </p:blipFill>
        <p:spPr>
          <a:xfrm>
            <a:off x="1" y="2664963"/>
            <a:ext cx="12048564" cy="3675817"/>
          </a:xfrm>
          <a:prstGeom prst="rect">
            <a:avLst/>
          </a:prstGeom>
        </p:spPr>
      </p:pic>
    </p:spTree>
    <p:extLst>
      <p:ext uri="{BB962C8B-B14F-4D97-AF65-F5344CB8AC3E}">
        <p14:creationId xmlns:p14="http://schemas.microsoft.com/office/powerpoint/2010/main" val="112360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02A673-DDE4-ACAD-B963-F455D46BF6E6}"/>
              </a:ext>
            </a:extLst>
          </p:cNvPr>
          <p:cNvSpPr>
            <a:spLocks noGrp="1"/>
          </p:cNvSpPr>
          <p:nvPr>
            <p:ph type="title"/>
          </p:nvPr>
        </p:nvSpPr>
        <p:spPr>
          <a:xfrm>
            <a:off x="928668" y="3429000"/>
            <a:ext cx="10872470" cy="2852737"/>
          </a:xfrm>
        </p:spPr>
        <p:txBody>
          <a:bodyPr>
            <a:normAutofit/>
          </a:bodyPr>
          <a:lstStyle/>
          <a:p>
            <a:pPr algn="r"/>
            <a:r>
              <a:rPr lang="en-US" sz="5000" dirty="0"/>
              <a:t>Rauschenberg Overseas Culture Exchange (ROCI)</a:t>
            </a:r>
          </a:p>
        </p:txBody>
      </p:sp>
    </p:spTree>
    <p:extLst>
      <p:ext uri="{BB962C8B-B14F-4D97-AF65-F5344CB8AC3E}">
        <p14:creationId xmlns:p14="http://schemas.microsoft.com/office/powerpoint/2010/main" val="221863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3819-6CA3-2A56-6F1C-849664664FFE}"/>
              </a:ext>
            </a:extLst>
          </p:cNvPr>
          <p:cNvSpPr>
            <a:spLocks noGrp="1"/>
          </p:cNvSpPr>
          <p:nvPr>
            <p:ph type="title"/>
          </p:nvPr>
        </p:nvSpPr>
        <p:spPr>
          <a:xfrm>
            <a:off x="281492" y="161364"/>
            <a:ext cx="11629016" cy="1325563"/>
          </a:xfrm>
        </p:spPr>
        <p:txBody>
          <a:bodyPr/>
          <a:lstStyle/>
          <a:p>
            <a:pPr algn="ctr"/>
            <a:r>
              <a:rPr lang="en-US" dirty="0"/>
              <a:t>Rauschenberg Overseas Culture Exchange (ROCI)</a:t>
            </a:r>
          </a:p>
        </p:txBody>
      </p:sp>
      <p:sp>
        <p:nvSpPr>
          <p:cNvPr id="8" name="TextBox 7">
            <a:extLst>
              <a:ext uri="{FF2B5EF4-FFF2-40B4-BE49-F238E27FC236}">
                <a16:creationId xmlns:a16="http://schemas.microsoft.com/office/drawing/2014/main" id="{9A931966-CB7B-02D5-1393-4ABA9F474024}"/>
              </a:ext>
            </a:extLst>
          </p:cNvPr>
          <p:cNvSpPr txBox="1"/>
          <p:nvPr/>
        </p:nvSpPr>
        <p:spPr>
          <a:xfrm>
            <a:off x="130882" y="3159856"/>
            <a:ext cx="11914189" cy="584775"/>
          </a:xfrm>
          <a:prstGeom prst="rect">
            <a:avLst/>
          </a:prstGeom>
          <a:noFill/>
        </p:spPr>
        <p:txBody>
          <a:bodyPr wrap="square">
            <a:spAutoFit/>
          </a:bodyPr>
          <a:lstStyle/>
          <a:p>
            <a:r>
              <a:rPr lang="en-US" sz="3200" b="0" i="0" dirty="0">
                <a:solidFill>
                  <a:srgbClr val="343A40"/>
                </a:solidFill>
                <a:effectLst/>
                <a:latin typeface="din-2014"/>
              </a:rPr>
              <a:t>     Mexico               Chile              Venezuela           China                USSR</a:t>
            </a:r>
          </a:p>
        </p:txBody>
      </p:sp>
      <p:pic>
        <p:nvPicPr>
          <p:cNvPr id="2052" name="Picture 4">
            <a:extLst>
              <a:ext uri="{FF2B5EF4-FFF2-40B4-BE49-F238E27FC236}">
                <a16:creationId xmlns:a16="http://schemas.microsoft.com/office/drawing/2014/main" id="{C07E4542-F83D-E8FB-E288-2EA402DE3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4" y="1605232"/>
            <a:ext cx="2320462" cy="13255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defined">
            <a:extLst>
              <a:ext uri="{FF2B5EF4-FFF2-40B4-BE49-F238E27FC236}">
                <a16:creationId xmlns:a16="http://schemas.microsoft.com/office/drawing/2014/main" id="{F38CD7A5-28AE-D5D9-EA4E-57E73D146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502" y="1580461"/>
            <a:ext cx="1970201" cy="13128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defined">
            <a:extLst>
              <a:ext uri="{FF2B5EF4-FFF2-40B4-BE49-F238E27FC236}">
                <a16:creationId xmlns:a16="http://schemas.microsoft.com/office/drawing/2014/main" id="{BDE09CC0-217F-BB21-80CB-7691DA893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7859" y="1481030"/>
            <a:ext cx="2175655" cy="14497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ndefined">
            <a:extLst>
              <a:ext uri="{FF2B5EF4-FFF2-40B4-BE49-F238E27FC236}">
                <a16:creationId xmlns:a16="http://schemas.microsoft.com/office/drawing/2014/main" id="{D0702E59-035D-8897-DE7D-4EBB75499A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2644" y="1481030"/>
            <a:ext cx="2169855" cy="14459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undefined">
            <a:extLst>
              <a:ext uri="{FF2B5EF4-FFF2-40B4-BE49-F238E27FC236}">
                <a16:creationId xmlns:a16="http://schemas.microsoft.com/office/drawing/2014/main" id="{34293E86-23C4-3140-86C2-A2CE69544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4289" y="1492383"/>
            <a:ext cx="2120784" cy="1445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9B391F-378D-B2FF-0744-B06BD3ED731B}"/>
              </a:ext>
            </a:extLst>
          </p:cNvPr>
          <p:cNvSpPr txBox="1"/>
          <p:nvPr/>
        </p:nvSpPr>
        <p:spPr>
          <a:xfrm>
            <a:off x="130882" y="6111861"/>
            <a:ext cx="11914189" cy="584775"/>
          </a:xfrm>
          <a:prstGeom prst="rect">
            <a:avLst/>
          </a:prstGeom>
          <a:noFill/>
        </p:spPr>
        <p:txBody>
          <a:bodyPr wrap="square">
            <a:spAutoFit/>
          </a:bodyPr>
          <a:lstStyle/>
          <a:p>
            <a:r>
              <a:rPr lang="en-US" sz="3200" b="0" i="0" dirty="0">
                <a:solidFill>
                  <a:srgbClr val="343A40"/>
                </a:solidFill>
                <a:effectLst/>
                <a:latin typeface="din-2014"/>
              </a:rPr>
              <a:t>      Tibet                  Japan                </a:t>
            </a:r>
            <a:r>
              <a:rPr lang="en-US" sz="3200" b="0" i="0">
                <a:solidFill>
                  <a:srgbClr val="343A40"/>
                </a:solidFill>
                <a:effectLst/>
                <a:latin typeface="din-2014"/>
              </a:rPr>
              <a:t>Cuba              Germany           Malaysia </a:t>
            </a:r>
            <a:endParaRPr lang="en-US" sz="3200" dirty="0"/>
          </a:p>
        </p:txBody>
      </p:sp>
      <p:pic>
        <p:nvPicPr>
          <p:cNvPr id="2062" name="Picture 14" descr="undefined">
            <a:extLst>
              <a:ext uri="{FF2B5EF4-FFF2-40B4-BE49-F238E27FC236}">
                <a16:creationId xmlns:a16="http://schemas.microsoft.com/office/drawing/2014/main" id="{3A632AE1-7C27-4A96-C987-79011CCCEF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56" y="4393238"/>
            <a:ext cx="2310190" cy="144386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undefined">
            <a:extLst>
              <a:ext uri="{FF2B5EF4-FFF2-40B4-BE49-F238E27FC236}">
                <a16:creationId xmlns:a16="http://schemas.microsoft.com/office/drawing/2014/main" id="{B2DBBF97-4217-68F6-30FF-A3CB1703A7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0725" y="4466286"/>
            <a:ext cx="1983978" cy="1322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6" name="Picture 18" descr="undefined">
            <a:extLst>
              <a:ext uri="{FF2B5EF4-FFF2-40B4-BE49-F238E27FC236}">
                <a16:creationId xmlns:a16="http://schemas.microsoft.com/office/drawing/2014/main" id="{1469777C-E92B-0492-2CA0-88C7BA514E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5068" y="4454152"/>
            <a:ext cx="2358446" cy="138295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undefined">
            <a:extLst>
              <a:ext uri="{FF2B5EF4-FFF2-40B4-BE49-F238E27FC236}">
                <a16:creationId xmlns:a16="http://schemas.microsoft.com/office/drawing/2014/main" id="{DE7C2EDE-118E-2CDB-CA55-FBD164E0A7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3879" y="4481935"/>
            <a:ext cx="2258620" cy="135517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undefined">
            <a:extLst>
              <a:ext uri="{FF2B5EF4-FFF2-40B4-BE49-F238E27FC236}">
                <a16:creationId xmlns:a16="http://schemas.microsoft.com/office/drawing/2014/main" id="{87110DFA-A61D-B382-603A-3AB347FCC1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24289" y="4481935"/>
            <a:ext cx="2232150" cy="135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52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5 | Looking Back, Looking Forward: Commemorating 40 Years of U.S.-China  Relations">
            <a:extLst>
              <a:ext uri="{FF2B5EF4-FFF2-40B4-BE49-F238E27FC236}">
                <a16:creationId xmlns:a16="http://schemas.microsoft.com/office/drawing/2014/main" id="{318805DC-0127-D8D4-787B-689539ADE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872" y="223837"/>
            <a:ext cx="9525000" cy="6410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930002-2EDB-3DD1-BFFF-2AFE17AC0F46}"/>
              </a:ext>
            </a:extLst>
          </p:cNvPr>
          <p:cNvSpPr txBox="1"/>
          <p:nvPr/>
        </p:nvSpPr>
        <p:spPr>
          <a:xfrm>
            <a:off x="107129" y="2933657"/>
            <a:ext cx="2452743" cy="3785652"/>
          </a:xfrm>
          <a:prstGeom prst="rect">
            <a:avLst/>
          </a:prstGeom>
          <a:noFill/>
        </p:spPr>
        <p:txBody>
          <a:bodyPr wrap="square" rtlCol="0">
            <a:spAutoFit/>
          </a:bodyPr>
          <a:lstStyle/>
          <a:p>
            <a:r>
              <a:rPr lang="en-US" sz="3000" dirty="0"/>
              <a:t>1982: Rauschenberg (right) at the Xuan Paper Mill</a:t>
            </a:r>
          </a:p>
          <a:p>
            <a:endParaRPr lang="en-US" sz="3000" dirty="0"/>
          </a:p>
          <a:p>
            <a:r>
              <a:rPr lang="en-US" sz="3000" dirty="0" err="1"/>
              <a:t>Jiangxian</a:t>
            </a:r>
            <a:r>
              <a:rPr lang="en-US" sz="3000" dirty="0"/>
              <a:t>, China</a:t>
            </a:r>
          </a:p>
        </p:txBody>
      </p:sp>
    </p:spTree>
    <p:extLst>
      <p:ext uri="{BB962C8B-B14F-4D97-AF65-F5344CB8AC3E}">
        <p14:creationId xmlns:p14="http://schemas.microsoft.com/office/powerpoint/2010/main" val="191780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E539-4B24-3826-5CE1-6ED8F265A051}"/>
              </a:ext>
            </a:extLst>
          </p:cNvPr>
          <p:cNvSpPr>
            <a:spLocks noGrp="1"/>
          </p:cNvSpPr>
          <p:nvPr>
            <p:ph type="title"/>
          </p:nvPr>
        </p:nvSpPr>
        <p:spPr/>
        <p:txBody>
          <a:bodyPr>
            <a:normAutofit/>
          </a:bodyPr>
          <a:lstStyle/>
          <a:p>
            <a:pPr algn="ctr"/>
            <a:r>
              <a:rPr lang="en-US" sz="5000" i="1" dirty="0"/>
              <a:t>How do you interpret the artist’s quote?</a:t>
            </a:r>
          </a:p>
        </p:txBody>
      </p:sp>
      <p:sp>
        <p:nvSpPr>
          <p:cNvPr id="3" name="Content Placeholder 2">
            <a:extLst>
              <a:ext uri="{FF2B5EF4-FFF2-40B4-BE49-F238E27FC236}">
                <a16:creationId xmlns:a16="http://schemas.microsoft.com/office/drawing/2014/main" id="{4D357188-F990-5717-4138-2BDAF9E34DF4}"/>
              </a:ext>
            </a:extLst>
          </p:cNvPr>
          <p:cNvSpPr>
            <a:spLocks noGrp="1"/>
          </p:cNvSpPr>
          <p:nvPr>
            <p:ph idx="1"/>
          </p:nvPr>
        </p:nvSpPr>
        <p:spPr>
          <a:xfrm>
            <a:off x="6637468" y="2008505"/>
            <a:ext cx="5421854" cy="4351338"/>
          </a:xfrm>
        </p:spPr>
        <p:txBody>
          <a:bodyPr/>
          <a:lstStyle/>
          <a:p>
            <a:pPr marL="0" indent="0" algn="l">
              <a:buNone/>
            </a:pPr>
            <a:r>
              <a:rPr lang="en-US" sz="4000" b="0" i="0" u="none" strike="noStrike">
                <a:solidFill>
                  <a:srgbClr val="101010"/>
                </a:solidFill>
                <a:effectLst/>
                <a:latin typeface="Arial" panose="020B0604020202020204" pitchFamily="34" charset="0"/>
              </a:rPr>
              <a:t>“The </a:t>
            </a:r>
            <a:r>
              <a:rPr lang="en-US" sz="4000" b="0" i="0" u="none" strike="noStrike" dirty="0">
                <a:solidFill>
                  <a:srgbClr val="101010"/>
                </a:solidFill>
                <a:effectLst/>
                <a:latin typeface="Arial" panose="020B0604020202020204" pitchFamily="34" charset="0"/>
              </a:rPr>
              <a:t>artist's job is to be a witness to his time in </a:t>
            </a:r>
            <a:r>
              <a:rPr lang="en-US" sz="4000" b="0" i="0" u="none" strike="noStrike">
                <a:solidFill>
                  <a:srgbClr val="101010"/>
                </a:solidFill>
                <a:effectLst/>
                <a:latin typeface="Arial" panose="020B0604020202020204" pitchFamily="34" charset="0"/>
              </a:rPr>
              <a:t>history.”</a:t>
            </a:r>
            <a:endParaRPr lang="en-US" sz="4000" b="0" i="0" u="none" strike="noStrike" dirty="0">
              <a:solidFill>
                <a:srgbClr val="101010"/>
              </a:solidFill>
              <a:effectLst/>
              <a:latin typeface="Arial" panose="020B0604020202020204" pitchFamily="34" charset="0"/>
            </a:endParaRPr>
          </a:p>
          <a:p>
            <a:pPr algn="l"/>
            <a:endParaRPr lang="en-US" sz="4000" b="0" i="0" u="none" strike="noStrike" dirty="0">
              <a:solidFill>
                <a:srgbClr val="101010"/>
              </a:solidFill>
              <a:effectLst/>
              <a:latin typeface="Arial" panose="020B0604020202020204" pitchFamily="34" charset="0"/>
            </a:endParaRPr>
          </a:p>
          <a:p>
            <a:pPr algn="r"/>
            <a:endParaRPr lang="en-US" sz="3500" b="1" i="0" u="none" strike="noStrike" dirty="0">
              <a:solidFill>
                <a:srgbClr val="0000AA"/>
              </a:solidFill>
              <a:effectLst/>
              <a:latin typeface="Arial" panose="020B0604020202020204" pitchFamily="34" charset="0"/>
            </a:endParaRPr>
          </a:p>
          <a:p>
            <a:pPr marL="0" indent="0" algn="r">
              <a:buNone/>
            </a:pPr>
            <a:r>
              <a:rPr lang="en-US" sz="3200" b="1" i="0" u="none" strike="noStrike" dirty="0">
                <a:solidFill>
                  <a:srgbClr val="0000AA"/>
                </a:solidFill>
                <a:effectLst/>
                <a:latin typeface="Arial" panose="020B0604020202020204" pitchFamily="34" charset="0"/>
              </a:rPr>
              <a:t>Robert Rauschenberg</a:t>
            </a:r>
            <a:endParaRPr lang="en-US" sz="3200" b="1" i="0" dirty="0">
              <a:solidFill>
                <a:srgbClr val="222222"/>
              </a:solidFill>
              <a:effectLst/>
              <a:latin typeface="Arial" panose="020B0604020202020204" pitchFamily="34" charset="0"/>
            </a:endParaRPr>
          </a:p>
          <a:p>
            <a:endParaRPr lang="en-US" dirty="0"/>
          </a:p>
        </p:txBody>
      </p:sp>
      <p:pic>
        <p:nvPicPr>
          <p:cNvPr id="1026" name="Picture 2" descr="Robert Rauschenberg: 'He was just something to be around' | Painting | The  Guardian">
            <a:extLst>
              <a:ext uri="{FF2B5EF4-FFF2-40B4-BE49-F238E27FC236}">
                <a16:creationId xmlns:a16="http://schemas.microsoft.com/office/drawing/2014/main" id="{DA49579E-B73F-4573-07BB-E4EBB7D65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 y="1643380"/>
            <a:ext cx="4849495" cy="484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16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949E4-BCA3-2ACA-0948-70332792C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014" y="118334"/>
            <a:ext cx="4715972" cy="6578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12E117-9445-1384-F2A0-E3B0A0FC9C81}"/>
              </a:ext>
            </a:extLst>
          </p:cNvPr>
          <p:cNvSpPr txBox="1"/>
          <p:nvPr/>
        </p:nvSpPr>
        <p:spPr>
          <a:xfrm>
            <a:off x="279698" y="5219308"/>
            <a:ext cx="3334871" cy="1477328"/>
          </a:xfrm>
          <a:prstGeom prst="rect">
            <a:avLst/>
          </a:prstGeom>
          <a:noFill/>
        </p:spPr>
        <p:txBody>
          <a:bodyPr wrap="square">
            <a:spAutoFit/>
          </a:bodyPr>
          <a:lstStyle/>
          <a:p>
            <a:r>
              <a:rPr lang="en-US" sz="3000" b="0" i="1" dirty="0">
                <a:solidFill>
                  <a:srgbClr val="343A40"/>
                </a:solidFill>
                <a:effectLst/>
                <a:latin typeface="din-2014"/>
              </a:rPr>
              <a:t>Individual </a:t>
            </a:r>
          </a:p>
          <a:p>
            <a:r>
              <a:rPr lang="en-US" sz="3000" b="0" dirty="0">
                <a:solidFill>
                  <a:srgbClr val="343A40"/>
                </a:solidFill>
                <a:effectLst/>
                <a:latin typeface="din-2014"/>
              </a:rPr>
              <a:t>(from </a:t>
            </a:r>
            <a:r>
              <a:rPr lang="en-US" sz="3000" b="0" i="1" dirty="0">
                <a:solidFill>
                  <a:srgbClr val="343A40"/>
                </a:solidFill>
                <a:effectLst/>
                <a:latin typeface="din-2014"/>
              </a:rPr>
              <a:t>7 Characters),</a:t>
            </a:r>
          </a:p>
          <a:p>
            <a:r>
              <a:rPr lang="en-US" sz="3000" b="0" i="0" dirty="0">
                <a:solidFill>
                  <a:srgbClr val="343A40"/>
                </a:solidFill>
                <a:effectLst/>
                <a:latin typeface="din-2014"/>
              </a:rPr>
              <a:t>1982</a:t>
            </a:r>
            <a:endParaRPr lang="en-US" sz="3000" dirty="0"/>
          </a:p>
        </p:txBody>
      </p:sp>
    </p:spTree>
    <p:extLst>
      <p:ext uri="{BB962C8B-B14F-4D97-AF65-F5344CB8AC3E}">
        <p14:creationId xmlns:p14="http://schemas.microsoft.com/office/powerpoint/2010/main" val="344001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4CD8-2DCC-E28D-4B01-BB27DD22FBD9}"/>
              </a:ext>
            </a:extLst>
          </p:cNvPr>
          <p:cNvSpPr>
            <a:spLocks noGrp="1"/>
          </p:cNvSpPr>
          <p:nvPr>
            <p:ph type="title"/>
          </p:nvPr>
        </p:nvSpPr>
        <p:spPr>
          <a:xfrm>
            <a:off x="2700188" y="5614857"/>
            <a:ext cx="6992509" cy="1325563"/>
          </a:xfrm>
        </p:spPr>
        <p:txBody>
          <a:bodyPr/>
          <a:lstStyle/>
          <a:p>
            <a:pPr algn="ctr"/>
            <a:r>
              <a:rPr lang="en-US" i="1" dirty="0"/>
              <a:t>Chinese </a:t>
            </a:r>
            <a:r>
              <a:rPr lang="en-US" i="1" dirty="0" err="1"/>
              <a:t>Summerhall</a:t>
            </a:r>
            <a:r>
              <a:rPr lang="en-US" i="1" dirty="0"/>
              <a:t> </a:t>
            </a:r>
            <a:r>
              <a:rPr lang="en-US" dirty="0"/>
              <a:t>(1983)</a:t>
            </a:r>
          </a:p>
        </p:txBody>
      </p:sp>
      <p:pic>
        <p:nvPicPr>
          <p:cNvPr id="3" name="Picture 2">
            <a:extLst>
              <a:ext uri="{FF2B5EF4-FFF2-40B4-BE49-F238E27FC236}">
                <a16:creationId xmlns:a16="http://schemas.microsoft.com/office/drawing/2014/main" id="{609C6804-4CDF-C5C7-BABD-247EFAB0EF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5012" y="133797"/>
            <a:ext cx="8842863" cy="5798494"/>
          </a:xfrm>
          <a:prstGeom prst="rect">
            <a:avLst/>
          </a:prstGeom>
        </p:spPr>
      </p:pic>
    </p:spTree>
    <p:extLst>
      <p:ext uri="{BB962C8B-B14F-4D97-AF65-F5344CB8AC3E}">
        <p14:creationId xmlns:p14="http://schemas.microsoft.com/office/powerpoint/2010/main" val="370359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888F-4F06-C44A-CB30-1CE8905145BD}"/>
              </a:ext>
            </a:extLst>
          </p:cNvPr>
          <p:cNvSpPr>
            <a:spLocks noGrp="1"/>
          </p:cNvSpPr>
          <p:nvPr>
            <p:ph type="title"/>
          </p:nvPr>
        </p:nvSpPr>
        <p:spPr>
          <a:xfrm>
            <a:off x="247426" y="5066217"/>
            <a:ext cx="4886325" cy="1325563"/>
          </a:xfrm>
        </p:spPr>
        <p:txBody>
          <a:bodyPr>
            <a:noAutofit/>
          </a:bodyPr>
          <a:lstStyle/>
          <a:p>
            <a:r>
              <a:rPr lang="en-US" i="1" dirty="0"/>
              <a:t>Yellow Ranch (Rancho Amarillo) /</a:t>
            </a:r>
            <a:br>
              <a:rPr lang="en-US" i="1" dirty="0"/>
            </a:br>
            <a:r>
              <a:rPr lang="en-US" i="1" dirty="0"/>
              <a:t>ROCI Cuba </a:t>
            </a:r>
            <a:r>
              <a:rPr lang="en-US" dirty="0"/>
              <a:t>(1988)</a:t>
            </a:r>
          </a:p>
        </p:txBody>
      </p:sp>
      <p:pic>
        <p:nvPicPr>
          <p:cNvPr id="3074" name="Picture 2">
            <a:extLst>
              <a:ext uri="{FF2B5EF4-FFF2-40B4-BE49-F238E27FC236}">
                <a16:creationId xmlns:a16="http://schemas.microsoft.com/office/drawing/2014/main" id="{C74F5D4A-8312-EB12-40AC-2EC52E100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90512"/>
            <a:ext cx="7305675" cy="62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739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Rectangle 133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 person standing in front of a building&#10;&#10;Description automatically generated">
            <a:extLst>
              <a:ext uri="{FF2B5EF4-FFF2-40B4-BE49-F238E27FC236}">
                <a16:creationId xmlns:a16="http://schemas.microsoft.com/office/drawing/2014/main" id="{31454343-DD20-219E-EE4E-771DD55E11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17554" y="643466"/>
            <a:ext cx="3746541" cy="5571066"/>
          </a:xfrm>
          <a:prstGeom prst="rect">
            <a:avLst/>
          </a:prstGeom>
          <a:noFill/>
          <a:extLst>
            <a:ext uri="{909E8E84-426E-40DD-AFC4-6F175D3DCCD1}">
              <a14:hiddenFill xmlns:a14="http://schemas.microsoft.com/office/drawing/2010/main">
                <a:solidFill>
                  <a:srgbClr val="FFFFFF"/>
                </a:solidFill>
              </a14:hiddenFill>
            </a:ext>
          </a:extLst>
        </p:spPr>
      </p:pic>
      <p:cxnSp>
        <p:nvCxnSpPr>
          <p:cNvPr id="13323" name="Straight Connector 133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A collage of different images&#10;&#10;Description automatically generated">
            <a:extLst>
              <a:ext uri="{FF2B5EF4-FFF2-40B4-BE49-F238E27FC236}">
                <a16:creationId xmlns:a16="http://schemas.microsoft.com/office/drawing/2014/main" id="{6212BA93-473B-5E0D-903B-4AD0C3E51DC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76650" y="643467"/>
            <a:ext cx="3321854" cy="5071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DC8183-B610-90AA-5764-30B465AEB834}"/>
              </a:ext>
            </a:extLst>
          </p:cNvPr>
          <p:cNvSpPr txBox="1"/>
          <p:nvPr/>
        </p:nvSpPr>
        <p:spPr>
          <a:xfrm>
            <a:off x="7076650" y="5845200"/>
            <a:ext cx="3588735" cy="369332"/>
          </a:xfrm>
          <a:prstGeom prst="rect">
            <a:avLst/>
          </a:prstGeom>
          <a:noFill/>
        </p:spPr>
        <p:txBody>
          <a:bodyPr wrap="square">
            <a:spAutoFit/>
          </a:bodyPr>
          <a:lstStyle/>
          <a:p>
            <a:r>
              <a:rPr lang="en-US" b="0" i="1" dirty="0">
                <a:solidFill>
                  <a:srgbClr val="343A40"/>
                </a:solidFill>
                <a:effectLst/>
                <a:latin typeface="din-2014"/>
              </a:rPr>
              <a:t>Soviet / American Array VII </a:t>
            </a:r>
            <a:r>
              <a:rPr lang="en-US" b="0" i="0" dirty="0">
                <a:solidFill>
                  <a:srgbClr val="343A40"/>
                </a:solidFill>
                <a:effectLst/>
                <a:latin typeface="din-2014"/>
              </a:rPr>
              <a:t>(1988)</a:t>
            </a:r>
            <a:endParaRPr lang="en-US" dirty="0"/>
          </a:p>
        </p:txBody>
      </p:sp>
    </p:spTree>
    <p:extLst>
      <p:ext uri="{BB962C8B-B14F-4D97-AF65-F5344CB8AC3E}">
        <p14:creationId xmlns:p14="http://schemas.microsoft.com/office/powerpoint/2010/main" val="173802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FAE7-11A6-11F6-90B8-D3C5D839CC2F}"/>
              </a:ext>
            </a:extLst>
          </p:cNvPr>
          <p:cNvSpPr>
            <a:spLocks noGrp="1"/>
          </p:cNvSpPr>
          <p:nvPr>
            <p:ph type="title"/>
          </p:nvPr>
        </p:nvSpPr>
        <p:spPr>
          <a:xfrm>
            <a:off x="6238540" y="4431515"/>
            <a:ext cx="5756237" cy="1325563"/>
          </a:xfrm>
        </p:spPr>
        <p:txBody>
          <a:bodyPr>
            <a:noAutofit/>
          </a:bodyPr>
          <a:lstStyle/>
          <a:p>
            <a:r>
              <a:rPr lang="en-US" sz="3600" b="0" i="0" dirty="0">
                <a:solidFill>
                  <a:srgbClr val="343A40"/>
                </a:solidFill>
                <a:effectLst/>
                <a:latin typeface="din-2014"/>
              </a:rPr>
              <a:t>Rauschenberg presenting ROCI Announcement Print to    </a:t>
            </a:r>
            <a:br>
              <a:rPr lang="en-US" sz="3600" b="0" i="0" dirty="0">
                <a:solidFill>
                  <a:srgbClr val="343A40"/>
                </a:solidFill>
                <a:effectLst/>
                <a:latin typeface="din-2014"/>
              </a:rPr>
            </a:br>
            <a:r>
              <a:rPr lang="en-US" sz="3600" b="0" i="0" dirty="0">
                <a:solidFill>
                  <a:srgbClr val="343A40"/>
                </a:solidFill>
                <a:effectLst/>
                <a:latin typeface="din-2014"/>
              </a:rPr>
              <a:t>Javier Perez de Cuellar, Secretary General of the United Nations </a:t>
            </a:r>
            <a:br>
              <a:rPr lang="en-US" sz="3600" b="0" i="0" dirty="0">
                <a:solidFill>
                  <a:srgbClr val="343A40"/>
                </a:solidFill>
                <a:effectLst/>
                <a:latin typeface="din-2014"/>
              </a:rPr>
            </a:br>
            <a:br>
              <a:rPr lang="en-US" sz="3600" b="0" i="0" dirty="0">
                <a:solidFill>
                  <a:srgbClr val="343A40"/>
                </a:solidFill>
                <a:effectLst/>
                <a:latin typeface="din-2014"/>
              </a:rPr>
            </a:br>
            <a:r>
              <a:rPr lang="en-US" sz="3600" b="0" i="0" dirty="0">
                <a:solidFill>
                  <a:srgbClr val="343A40"/>
                </a:solidFill>
                <a:effectLst/>
                <a:latin typeface="din-2014"/>
              </a:rPr>
              <a:t>New York, 1984</a:t>
            </a:r>
            <a:br>
              <a:rPr lang="en-US" sz="3600" dirty="0"/>
            </a:br>
            <a:endParaRPr lang="en-US" sz="3600" dirty="0"/>
          </a:p>
        </p:txBody>
      </p:sp>
      <p:pic>
        <p:nvPicPr>
          <p:cNvPr id="10242" name="Picture 2">
            <a:extLst>
              <a:ext uri="{FF2B5EF4-FFF2-40B4-BE49-F238E27FC236}">
                <a16:creationId xmlns:a16="http://schemas.microsoft.com/office/drawing/2014/main" id="{428EB1DD-E284-6A4C-681D-5EA13A088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02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7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C8722C-10EE-C99E-A3CE-E0A694A4EB19}"/>
              </a:ext>
            </a:extLst>
          </p:cNvPr>
          <p:cNvSpPr>
            <a:spLocks noGrp="1"/>
          </p:cNvSpPr>
          <p:nvPr>
            <p:ph type="title"/>
          </p:nvPr>
        </p:nvSpPr>
        <p:spPr>
          <a:xfrm>
            <a:off x="1047003" y="3120447"/>
            <a:ext cx="10515600" cy="2852737"/>
          </a:xfrm>
        </p:spPr>
        <p:txBody>
          <a:bodyPr/>
          <a:lstStyle/>
          <a:p>
            <a:pPr algn="r"/>
            <a:r>
              <a:rPr lang="en-US" dirty="0"/>
              <a:t>Later Years</a:t>
            </a:r>
          </a:p>
        </p:txBody>
      </p:sp>
      <p:pic>
        <p:nvPicPr>
          <p:cNvPr id="5126" name="Picture 6">
            <a:extLst>
              <a:ext uri="{FF2B5EF4-FFF2-40B4-BE49-F238E27FC236}">
                <a16:creationId xmlns:a16="http://schemas.microsoft.com/office/drawing/2014/main" id="{7D15FA90-45C5-1199-111C-1EEFF6D73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011" y="0"/>
            <a:ext cx="5440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0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8213E0A-7780-1632-2FB3-16E1212A83A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b="0" i="0" kern="1200">
                <a:solidFill>
                  <a:schemeClr val="tx1"/>
                </a:solidFill>
                <a:effectLst/>
                <a:latin typeface="+mj-lt"/>
                <a:ea typeface="+mj-ea"/>
                <a:cs typeface="+mj-cs"/>
              </a:rPr>
              <a:t>National Medal of Arts (1993)</a:t>
            </a:r>
            <a:endParaRPr lang="en-US" sz="6100" kern="1200">
              <a:solidFill>
                <a:schemeClr val="tx1"/>
              </a:solidFill>
              <a:latin typeface="+mj-lt"/>
              <a:ea typeface="+mj-ea"/>
              <a:cs typeface="+mj-cs"/>
            </a:endParaRPr>
          </a:p>
        </p:txBody>
      </p:sp>
      <p:sp>
        <p:nvSpPr>
          <p:cNvPr id="143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a:extLst>
              <a:ext uri="{FF2B5EF4-FFF2-40B4-BE49-F238E27FC236}">
                <a16:creationId xmlns:a16="http://schemas.microsoft.com/office/drawing/2014/main" id="{44B71DB0-D0C6-5BC2-652B-D0D5C2EDA8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23297" y="639193"/>
            <a:ext cx="7996505" cy="523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52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39F2-6D6A-CB85-4484-37E44E331573}"/>
              </a:ext>
            </a:extLst>
          </p:cNvPr>
          <p:cNvSpPr>
            <a:spLocks noGrp="1"/>
          </p:cNvSpPr>
          <p:nvPr>
            <p:ph type="title"/>
          </p:nvPr>
        </p:nvSpPr>
        <p:spPr>
          <a:xfrm>
            <a:off x="9717741" y="2398320"/>
            <a:ext cx="2474259" cy="1657313"/>
          </a:xfrm>
        </p:spPr>
        <p:txBody>
          <a:bodyPr>
            <a:normAutofit fontScale="90000"/>
          </a:bodyPr>
          <a:lstStyle/>
          <a:p>
            <a:r>
              <a:rPr lang="en-US" i="1" dirty="0" err="1"/>
              <a:t>Mirthday</a:t>
            </a:r>
            <a:r>
              <a:rPr lang="en-US" i="1" dirty="0"/>
              <a:t> Man </a:t>
            </a:r>
            <a:r>
              <a:rPr lang="en-US" dirty="0"/>
              <a:t>(1997)</a:t>
            </a:r>
          </a:p>
        </p:txBody>
      </p:sp>
      <p:pic>
        <p:nvPicPr>
          <p:cNvPr id="8194" name="Picture 2" descr="mirthday man robert rauschenberg">
            <a:extLst>
              <a:ext uri="{FF2B5EF4-FFF2-40B4-BE49-F238E27FC236}">
                <a16:creationId xmlns:a16="http://schemas.microsoft.com/office/drawing/2014/main" id="{02BF792E-7C26-AC61-0577-BBD2674C2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8739"/>
            <a:ext cx="9434456" cy="628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231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1303-FAFB-C544-9A8B-53968AD50A6C}"/>
              </a:ext>
            </a:extLst>
          </p:cNvPr>
          <p:cNvSpPr>
            <a:spLocks noGrp="1"/>
          </p:cNvSpPr>
          <p:nvPr>
            <p:ph type="title"/>
          </p:nvPr>
        </p:nvSpPr>
        <p:spPr>
          <a:xfrm>
            <a:off x="9437688" y="2103437"/>
            <a:ext cx="2754312" cy="1325563"/>
          </a:xfrm>
        </p:spPr>
        <p:txBody>
          <a:bodyPr>
            <a:noAutofit/>
          </a:bodyPr>
          <a:lstStyle/>
          <a:p>
            <a:r>
              <a:rPr lang="de-DE" sz="3500" b="0" i="1" dirty="0" err="1">
                <a:effectLst/>
                <a:latin typeface="__Amiri_f9b55b"/>
              </a:rPr>
              <a:t>Bubba’s</a:t>
            </a:r>
            <a:r>
              <a:rPr lang="de-DE" sz="3500" b="0" i="1" dirty="0">
                <a:effectLst/>
                <a:latin typeface="__Amiri_f9b55b"/>
              </a:rPr>
              <a:t> Sister (</a:t>
            </a:r>
            <a:r>
              <a:rPr lang="de-DE" sz="3500" b="0" i="1" dirty="0" err="1">
                <a:effectLst/>
                <a:latin typeface="__Amiri_f9b55b"/>
              </a:rPr>
              <a:t>Ruminations</a:t>
            </a:r>
            <a:r>
              <a:rPr lang="de-DE" sz="3500" b="0" i="1" dirty="0">
                <a:effectLst/>
                <a:latin typeface="__Amiri_f9b55b"/>
              </a:rPr>
              <a:t>)</a:t>
            </a:r>
            <a:br>
              <a:rPr lang="de-DE" sz="3500" b="0" i="1" dirty="0">
                <a:effectLst/>
                <a:latin typeface="__Amiri_f9b55b"/>
              </a:rPr>
            </a:br>
            <a:br>
              <a:rPr lang="de-DE" sz="3500" b="0" i="1" dirty="0">
                <a:effectLst/>
                <a:latin typeface="__Amiri_f9b55b"/>
              </a:rPr>
            </a:br>
            <a:r>
              <a:rPr lang="de-DE" sz="3500" b="0" i="0" dirty="0">
                <a:effectLst/>
                <a:latin typeface="__Amiri_f9b55b"/>
              </a:rPr>
              <a:t>Robert Rauschenberg(2000)</a:t>
            </a:r>
            <a:endParaRPr lang="en-US" sz="3500" dirty="0"/>
          </a:p>
        </p:txBody>
      </p:sp>
      <p:pic>
        <p:nvPicPr>
          <p:cNvPr id="2050" name="Picture 2" descr="bubbas sister ruminations">
            <a:extLst>
              <a:ext uri="{FF2B5EF4-FFF2-40B4-BE49-F238E27FC236}">
                <a16:creationId xmlns:a16="http://schemas.microsoft.com/office/drawing/2014/main" id="{A36DE32F-DE58-1EAF-8946-EA140E63C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37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9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4762F-8DD0-D2EE-78FD-484566FED5B9}"/>
              </a:ext>
            </a:extLst>
          </p:cNvPr>
          <p:cNvSpPr>
            <a:spLocks noGrp="1"/>
          </p:cNvSpPr>
          <p:nvPr>
            <p:ph type="title"/>
          </p:nvPr>
        </p:nvSpPr>
        <p:spPr>
          <a:xfrm>
            <a:off x="890338" y="1645920"/>
            <a:ext cx="3734014" cy="3566160"/>
          </a:xfrm>
        </p:spPr>
        <p:txBody>
          <a:bodyPr vert="horz" lIns="91440" tIns="45720" rIns="91440" bIns="45720" rtlCol="0" anchor="b">
            <a:noAutofit/>
          </a:bodyPr>
          <a:lstStyle/>
          <a:p>
            <a:r>
              <a:rPr lang="en-US" sz="3600" b="0" i="0" dirty="0">
                <a:effectLst/>
              </a:rPr>
              <a:t>"Painting relates to both art and life. Neither can be made. (I try to act in that gap between the two.)”</a:t>
            </a:r>
            <a:br>
              <a:rPr lang="en-US" sz="3600" b="0" i="0" dirty="0">
                <a:effectLst/>
              </a:rPr>
            </a:br>
            <a:br>
              <a:rPr lang="en-US" sz="3600" b="0" i="0" dirty="0">
                <a:effectLst/>
              </a:rPr>
            </a:br>
            <a:r>
              <a:rPr lang="en-US" sz="3200" b="0" i="0" dirty="0">
                <a:effectLst/>
              </a:rPr>
              <a:t>Robert Rauschenberg</a:t>
            </a:r>
            <a:endParaRPr lang="en-US" sz="3200" dirty="0"/>
          </a:p>
        </p:txBody>
      </p:sp>
      <p:sp>
        <p:nvSpPr>
          <p:cNvPr id="205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18B277-01C1-D714-B290-C6CDC62DB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388" y="0"/>
            <a:ext cx="5208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52199-D1C8-3F2C-1AD5-93EF21EE4269}"/>
              </a:ext>
            </a:extLst>
          </p:cNvPr>
          <p:cNvSpPr>
            <a:spLocks noGrp="1"/>
          </p:cNvSpPr>
          <p:nvPr>
            <p:ph type="title"/>
          </p:nvPr>
        </p:nvSpPr>
        <p:spPr>
          <a:xfrm>
            <a:off x="640080" y="325369"/>
            <a:ext cx="4368602" cy="1956841"/>
          </a:xfrm>
        </p:spPr>
        <p:txBody>
          <a:bodyPr anchor="b">
            <a:normAutofit/>
          </a:bodyPr>
          <a:lstStyle/>
          <a:p>
            <a:r>
              <a:rPr lang="en-US" sz="5400" dirty="0"/>
              <a:t>Overview</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9E9B57-9B70-6A8A-44B2-ACC7B0A95C4B}"/>
              </a:ext>
            </a:extLst>
          </p:cNvPr>
          <p:cNvSpPr>
            <a:spLocks noGrp="1"/>
          </p:cNvSpPr>
          <p:nvPr>
            <p:ph idx="1"/>
          </p:nvPr>
        </p:nvSpPr>
        <p:spPr>
          <a:xfrm>
            <a:off x="250973" y="2872899"/>
            <a:ext cx="5060729" cy="3985101"/>
          </a:xfrm>
        </p:spPr>
        <p:txBody>
          <a:bodyPr>
            <a:normAutofit/>
          </a:bodyPr>
          <a:lstStyle/>
          <a:p>
            <a:r>
              <a:rPr lang="en-US" sz="2300" dirty="0"/>
              <a:t>Born 1925 in Port Arthur, Texas</a:t>
            </a:r>
          </a:p>
          <a:p>
            <a:r>
              <a:rPr lang="en-US" sz="2300" dirty="0"/>
              <a:t>Lived and worked in New York City and Captiva Island, Florida</a:t>
            </a:r>
          </a:p>
          <a:p>
            <a:r>
              <a:rPr lang="en-US" sz="2300" dirty="0"/>
              <a:t>Drafted to US Navy (1944-1946)</a:t>
            </a:r>
          </a:p>
          <a:p>
            <a:r>
              <a:rPr lang="en-US" sz="2300" dirty="0"/>
              <a:t>Education:</a:t>
            </a:r>
          </a:p>
          <a:p>
            <a:pPr lvl="1"/>
            <a:r>
              <a:rPr lang="en-US" sz="2000" b="0" i="0" u="none" strike="noStrike" dirty="0">
                <a:effectLst/>
              </a:rPr>
              <a:t>Kansas City Art Institute</a:t>
            </a:r>
          </a:p>
          <a:p>
            <a:pPr lvl="1"/>
            <a:r>
              <a:rPr lang="en-US" sz="2000" b="0" i="0" dirty="0">
                <a:effectLst/>
              </a:rPr>
              <a:t>Académie Julian (Paris)</a:t>
            </a:r>
          </a:p>
          <a:p>
            <a:pPr lvl="1"/>
            <a:r>
              <a:rPr lang="en-US" sz="2000" b="0" i="0" u="none" strike="noStrike" dirty="0">
                <a:effectLst/>
              </a:rPr>
              <a:t>Black Mountain College (North Carolina)</a:t>
            </a:r>
          </a:p>
          <a:p>
            <a:pPr lvl="1"/>
            <a:r>
              <a:rPr lang="en-US" sz="2000" b="0" i="0" u="none" strike="noStrike" dirty="0">
                <a:effectLst/>
              </a:rPr>
              <a:t>Art Students League of New York</a:t>
            </a:r>
            <a:endParaRPr lang="en-US" sz="2000" dirty="0"/>
          </a:p>
          <a:p>
            <a:r>
              <a:rPr lang="en-US" sz="2300" dirty="0"/>
              <a:t>Died in 2008 at the age of 82 in FL</a:t>
            </a:r>
          </a:p>
          <a:p>
            <a:endParaRPr lang="en-US" sz="2200" dirty="0"/>
          </a:p>
        </p:txBody>
      </p:sp>
      <p:pic>
        <p:nvPicPr>
          <p:cNvPr id="4098" name="Picture 2" descr="robert rauschenberg stable gallery">
            <a:extLst>
              <a:ext uri="{FF2B5EF4-FFF2-40B4-BE49-F238E27FC236}">
                <a16:creationId xmlns:a16="http://schemas.microsoft.com/office/drawing/2014/main" id="{D46943EC-B859-BC03-EF15-5D0DF7871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0"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10286-029D-C90B-ECEE-BF98C800ACEA}"/>
              </a:ext>
            </a:extLst>
          </p:cNvPr>
          <p:cNvSpPr>
            <a:spLocks noGrp="1"/>
          </p:cNvSpPr>
          <p:nvPr>
            <p:ph type="title"/>
          </p:nvPr>
        </p:nvSpPr>
        <p:spPr>
          <a:xfrm>
            <a:off x="1380489" y="3619315"/>
            <a:ext cx="10515600" cy="2852737"/>
          </a:xfrm>
        </p:spPr>
        <p:txBody>
          <a:bodyPr/>
          <a:lstStyle/>
          <a:p>
            <a:pPr algn="r"/>
            <a:r>
              <a:rPr lang="en-US" dirty="0"/>
              <a:t>Claiming a Place in the Art World</a:t>
            </a:r>
          </a:p>
        </p:txBody>
      </p:sp>
    </p:spTree>
    <p:extLst>
      <p:ext uri="{BB962C8B-B14F-4D97-AF65-F5344CB8AC3E}">
        <p14:creationId xmlns:p14="http://schemas.microsoft.com/office/powerpoint/2010/main" val="263269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540D-2B82-E82E-9D9A-DEA3BD9D1AE2}"/>
              </a:ext>
            </a:extLst>
          </p:cNvPr>
          <p:cNvSpPr>
            <a:spLocks noGrp="1"/>
          </p:cNvSpPr>
          <p:nvPr>
            <p:ph type="title"/>
          </p:nvPr>
        </p:nvSpPr>
        <p:spPr>
          <a:xfrm>
            <a:off x="449094" y="384580"/>
            <a:ext cx="5426413" cy="1325563"/>
          </a:xfrm>
        </p:spPr>
        <p:txBody>
          <a:bodyPr/>
          <a:lstStyle/>
          <a:p>
            <a:pPr algn="ctr"/>
            <a:r>
              <a:rPr lang="en-US" b="1" dirty="0"/>
              <a:t>Combines (1954-1964)</a:t>
            </a:r>
          </a:p>
        </p:txBody>
      </p:sp>
      <p:sp>
        <p:nvSpPr>
          <p:cNvPr id="3" name="Content Placeholder 2">
            <a:extLst>
              <a:ext uri="{FF2B5EF4-FFF2-40B4-BE49-F238E27FC236}">
                <a16:creationId xmlns:a16="http://schemas.microsoft.com/office/drawing/2014/main" id="{BDE82285-993D-3B94-9BD5-BABBB60CB9F6}"/>
              </a:ext>
            </a:extLst>
          </p:cNvPr>
          <p:cNvSpPr>
            <a:spLocks noGrp="1"/>
          </p:cNvSpPr>
          <p:nvPr>
            <p:ph idx="1"/>
          </p:nvPr>
        </p:nvSpPr>
        <p:spPr>
          <a:xfrm>
            <a:off x="633919" y="2007420"/>
            <a:ext cx="4074268" cy="4351338"/>
          </a:xfrm>
        </p:spPr>
        <p:txBody>
          <a:bodyPr>
            <a:normAutofit/>
          </a:bodyPr>
          <a:lstStyle/>
          <a:p>
            <a:r>
              <a:rPr lang="en-US" sz="3400" dirty="0">
                <a:solidFill>
                  <a:srgbClr val="202122"/>
                </a:solidFill>
                <a:latin typeface="Arial" panose="020B0604020202020204" pitchFamily="34" charset="0"/>
              </a:rPr>
              <a:t>a </a:t>
            </a:r>
            <a:r>
              <a:rPr lang="en-US" sz="3400" b="0" i="0" dirty="0">
                <a:solidFill>
                  <a:srgbClr val="202122"/>
                </a:solidFill>
                <a:effectLst/>
                <a:latin typeface="Arial" panose="020B0604020202020204" pitchFamily="34" charset="0"/>
              </a:rPr>
              <a:t>group of artworks using everyday objects as art materials </a:t>
            </a:r>
          </a:p>
          <a:p>
            <a:r>
              <a:rPr lang="en-US" sz="3400" b="0" i="0" dirty="0">
                <a:solidFill>
                  <a:srgbClr val="202122"/>
                </a:solidFill>
                <a:effectLst/>
                <a:latin typeface="Arial" panose="020B0604020202020204" pitchFamily="34" charset="0"/>
              </a:rPr>
              <a:t>distinctions between painting and sculpture are blurred </a:t>
            </a:r>
            <a:endParaRPr lang="en-US" sz="3400" dirty="0"/>
          </a:p>
        </p:txBody>
      </p:sp>
      <p:pic>
        <p:nvPicPr>
          <p:cNvPr id="1026" name="Picture 2" descr="undefined">
            <a:extLst>
              <a:ext uri="{FF2B5EF4-FFF2-40B4-BE49-F238E27FC236}">
                <a16:creationId xmlns:a16="http://schemas.microsoft.com/office/drawing/2014/main" id="{051006BC-D157-F243-52A1-F1B3E123C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364" y="182881"/>
            <a:ext cx="3111370" cy="6595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3F755D-646C-0A3F-15BE-29020A02F55C}"/>
              </a:ext>
            </a:extLst>
          </p:cNvPr>
          <p:cNvSpPr txBox="1"/>
          <p:nvPr/>
        </p:nvSpPr>
        <p:spPr>
          <a:xfrm>
            <a:off x="9509761" y="5959736"/>
            <a:ext cx="2682240" cy="646331"/>
          </a:xfrm>
          <a:prstGeom prst="rect">
            <a:avLst/>
          </a:prstGeom>
          <a:noFill/>
        </p:spPr>
        <p:txBody>
          <a:bodyPr wrap="square" rtlCol="0">
            <a:spAutoFit/>
          </a:bodyPr>
          <a:lstStyle/>
          <a:p>
            <a:r>
              <a:rPr lang="en-US" sz="3600" b="0" i="1" dirty="0">
                <a:solidFill>
                  <a:srgbClr val="54595D"/>
                </a:solidFill>
                <a:effectLst/>
                <a:latin typeface="Arial" panose="020B0604020202020204" pitchFamily="34" charset="0"/>
              </a:rPr>
              <a:t>Bed</a:t>
            </a:r>
            <a:r>
              <a:rPr lang="en-US" sz="3600" b="0" i="0" dirty="0">
                <a:solidFill>
                  <a:srgbClr val="54595D"/>
                </a:solidFill>
                <a:effectLst/>
                <a:latin typeface="Arial" panose="020B0604020202020204" pitchFamily="34" charset="0"/>
              </a:rPr>
              <a:t> (1955)</a:t>
            </a:r>
            <a:endParaRPr lang="en-US" sz="3600" dirty="0"/>
          </a:p>
        </p:txBody>
      </p:sp>
    </p:spTree>
    <p:extLst>
      <p:ext uri="{BB962C8B-B14F-4D97-AF65-F5344CB8AC3E}">
        <p14:creationId xmlns:p14="http://schemas.microsoft.com/office/powerpoint/2010/main" val="298067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15C4D-7726-3742-1CF7-B57509323296}"/>
              </a:ext>
            </a:extLst>
          </p:cNvPr>
          <p:cNvSpPr>
            <a:spLocks noGrp="1"/>
          </p:cNvSpPr>
          <p:nvPr>
            <p:ph idx="1"/>
          </p:nvPr>
        </p:nvSpPr>
        <p:spPr>
          <a:xfrm>
            <a:off x="472440" y="1183341"/>
            <a:ext cx="5487296" cy="5079683"/>
          </a:xfrm>
        </p:spPr>
        <p:txBody>
          <a:bodyPr>
            <a:normAutofit lnSpcReduction="10000"/>
          </a:bodyPr>
          <a:lstStyle/>
          <a:p>
            <a:pPr marL="0" indent="0" algn="l">
              <a:buNone/>
            </a:pPr>
            <a:r>
              <a:rPr lang="en-US" sz="3600" b="0" i="0" u="none" strike="noStrike" dirty="0">
                <a:solidFill>
                  <a:srgbClr val="101010"/>
                </a:solidFill>
                <a:effectLst/>
                <a:latin typeface="Arial" panose="020B0604020202020204" pitchFamily="34" charset="0"/>
              </a:rPr>
              <a:t>“I really feel sorry for people who think things like soap dishes or mirrors or Coke bottles are ugly, because they're surrounded by things like that all day long, and it must make them miserable.”</a:t>
            </a:r>
          </a:p>
          <a:p>
            <a:pPr marL="0" indent="0" algn="l">
              <a:buNone/>
            </a:pPr>
            <a:endParaRPr lang="en-US" sz="3600" b="0" i="0" u="none" strike="noStrike" dirty="0">
              <a:solidFill>
                <a:srgbClr val="101010"/>
              </a:solidFill>
              <a:effectLst/>
              <a:latin typeface="Arial" panose="020B0604020202020204" pitchFamily="34" charset="0"/>
            </a:endParaRPr>
          </a:p>
          <a:p>
            <a:pPr marL="0" indent="0" algn="r">
              <a:buNone/>
            </a:pPr>
            <a:r>
              <a:rPr lang="en-US" b="1" i="0" u="none" strike="noStrike" dirty="0">
                <a:solidFill>
                  <a:srgbClr val="0000AA"/>
                </a:solidFill>
                <a:effectLst/>
                <a:latin typeface="Arial" panose="020B0604020202020204" pitchFamily="34" charset="0"/>
              </a:rPr>
              <a:t>Robert Rauschenberg</a:t>
            </a:r>
            <a:endParaRPr lang="en-US" b="1" i="0" dirty="0">
              <a:solidFill>
                <a:srgbClr val="222222"/>
              </a:solidFill>
              <a:effectLst/>
              <a:latin typeface="Arial" panose="020B0604020202020204" pitchFamily="34" charset="0"/>
            </a:endParaRPr>
          </a:p>
          <a:p>
            <a:pPr marL="0" indent="0">
              <a:buNone/>
            </a:pPr>
            <a:endParaRPr lang="en-US" dirty="0"/>
          </a:p>
        </p:txBody>
      </p:sp>
      <p:pic>
        <p:nvPicPr>
          <p:cNvPr id="4" name="Picture 4" descr="Coca-Cola Plan | Robert Rauschenberg Foundation">
            <a:extLst>
              <a:ext uri="{FF2B5EF4-FFF2-40B4-BE49-F238E27FC236}">
                <a16:creationId xmlns:a16="http://schemas.microsoft.com/office/drawing/2014/main" id="{CC053376-58B1-CCC5-75CF-333829F77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9" b="9930"/>
          <a:stretch/>
        </p:blipFill>
        <p:spPr bwMode="auto">
          <a:xfrm>
            <a:off x="6702662" y="282102"/>
            <a:ext cx="5362575" cy="5651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2134FE-78AC-081E-337A-956C14E0631B}"/>
              </a:ext>
            </a:extLst>
          </p:cNvPr>
          <p:cNvSpPr txBox="1"/>
          <p:nvPr/>
        </p:nvSpPr>
        <p:spPr>
          <a:xfrm>
            <a:off x="7580683" y="6112537"/>
            <a:ext cx="3606531" cy="492443"/>
          </a:xfrm>
          <a:prstGeom prst="rect">
            <a:avLst/>
          </a:prstGeom>
          <a:noFill/>
        </p:spPr>
        <p:txBody>
          <a:bodyPr wrap="square">
            <a:spAutoFit/>
          </a:bodyPr>
          <a:lstStyle/>
          <a:p>
            <a:pPr algn="ctr"/>
            <a:r>
              <a:rPr lang="en-US" sz="2600" b="0" i="1" dirty="0">
                <a:solidFill>
                  <a:srgbClr val="282828"/>
                </a:solidFill>
                <a:effectLst/>
                <a:latin typeface="Arial" panose="020B0604020202020204" pitchFamily="34" charset="0"/>
                <a:cs typeface="Arial" panose="020B0604020202020204" pitchFamily="34" charset="0"/>
              </a:rPr>
              <a:t>Coca Cola Plan </a:t>
            </a:r>
            <a:r>
              <a:rPr lang="en-US" sz="2600" b="0" i="0" dirty="0">
                <a:solidFill>
                  <a:srgbClr val="282828"/>
                </a:solidFill>
                <a:effectLst/>
                <a:latin typeface="Arial" panose="020B0604020202020204" pitchFamily="34" charset="0"/>
                <a:cs typeface="Arial" panose="020B0604020202020204" pitchFamily="34" charset="0"/>
              </a:rPr>
              <a:t>(1958)</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098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C6EE8-5E3E-CE4C-8797-D2402F966B28}"/>
              </a:ext>
            </a:extLst>
          </p:cNvPr>
          <p:cNvSpPr>
            <a:spLocks noGrp="1"/>
          </p:cNvSpPr>
          <p:nvPr>
            <p:ph type="title"/>
          </p:nvPr>
        </p:nvSpPr>
        <p:spPr>
          <a:xfrm>
            <a:off x="640080" y="5897879"/>
            <a:ext cx="10911840" cy="640081"/>
          </a:xfrm>
        </p:spPr>
        <p:txBody>
          <a:bodyPr>
            <a:normAutofit/>
          </a:bodyPr>
          <a:lstStyle/>
          <a:p>
            <a:pPr algn="ctr"/>
            <a:r>
              <a:rPr lang="en-US" sz="3200"/>
              <a:t>Rauschenberg, Front Street Studio, New York, 1958</a:t>
            </a:r>
          </a:p>
        </p:txBody>
      </p:sp>
      <p:pic>
        <p:nvPicPr>
          <p:cNvPr id="1026" name="Picture 2" descr="Robert Rauschenberg Foundation">
            <a:extLst>
              <a:ext uri="{FF2B5EF4-FFF2-40B4-BE49-F238E27FC236}">
                <a16:creationId xmlns:a16="http://schemas.microsoft.com/office/drawing/2014/main" id="{0A1223CF-A1F6-56FD-30E5-5E1C1E8915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58" r="1" b="7301"/>
          <a:stretch/>
        </p:blipFill>
        <p:spPr bwMode="auto">
          <a:xfrm>
            <a:off x="270478" y="336078"/>
            <a:ext cx="11597672" cy="5140797"/>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1028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rch_GeneMoore_1956">
            <a:extLst>
              <a:ext uri="{FF2B5EF4-FFF2-40B4-BE49-F238E27FC236}">
                <a16:creationId xmlns:a16="http://schemas.microsoft.com/office/drawing/2014/main" id="{76E6D51B-5CD8-53E7-C3E3-5DEE5FA8E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080" y="1183889"/>
            <a:ext cx="4162694" cy="5112794"/>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BoxesLeaves_GeneMoore_1957 copy">
            <a:extLst>
              <a:ext uri="{FF2B5EF4-FFF2-40B4-BE49-F238E27FC236}">
                <a16:creationId xmlns:a16="http://schemas.microsoft.com/office/drawing/2014/main" id="{5A0580E2-4B90-8410-75A7-F75C757E6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510" y="1154705"/>
            <a:ext cx="4142362" cy="5112794"/>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429BDF-8649-3D0E-0F55-F3AD8B5598BD}"/>
              </a:ext>
            </a:extLst>
          </p:cNvPr>
          <p:cNvSpPr>
            <a:spLocks noGrp="1"/>
          </p:cNvSpPr>
          <p:nvPr>
            <p:ph type="title"/>
          </p:nvPr>
        </p:nvSpPr>
        <p:spPr>
          <a:xfrm>
            <a:off x="282102" y="2071992"/>
            <a:ext cx="3317132" cy="3278220"/>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3300" dirty="0">
                <a:solidFill>
                  <a:schemeClr val="bg1"/>
                </a:solidFill>
              </a:rPr>
              <a:t>Tiffany &amp; Co.</a:t>
            </a:r>
            <a:br>
              <a:rPr lang="en-US" sz="3300" dirty="0">
                <a:solidFill>
                  <a:schemeClr val="bg1"/>
                </a:solidFill>
              </a:rPr>
            </a:br>
            <a:r>
              <a:rPr lang="en-US" sz="3300" dirty="0">
                <a:solidFill>
                  <a:schemeClr val="bg1"/>
                </a:solidFill>
              </a:rPr>
              <a:t>1956-1958</a:t>
            </a:r>
          </a:p>
        </p:txBody>
      </p:sp>
    </p:spTree>
    <p:extLst>
      <p:ext uri="{BB962C8B-B14F-4D97-AF65-F5344CB8AC3E}">
        <p14:creationId xmlns:p14="http://schemas.microsoft.com/office/powerpoint/2010/main" val="417817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BEFF7-F61E-C9EB-AED0-4A502530917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1960s</a:t>
            </a:r>
          </a:p>
        </p:txBody>
      </p:sp>
      <p:sp>
        <p:nvSpPr>
          <p:cNvPr id="410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potlight Tour: Skyway">
            <a:extLst>
              <a:ext uri="{FF2B5EF4-FFF2-40B4-BE49-F238E27FC236}">
                <a16:creationId xmlns:a16="http://schemas.microsoft.com/office/drawing/2014/main" id="{20A6DECE-57A3-A219-2289-4BEFC17EC1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58353" y="639193"/>
            <a:ext cx="9157067" cy="611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80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2633</Words>
  <Application>Microsoft Office PowerPoint</Application>
  <PresentationFormat>Widescreen</PresentationFormat>
  <Paragraphs>199</Paragraphs>
  <Slides>29</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__Amiri_f9b55b</vt:lpstr>
      <vt:lpstr>Arial</vt:lpstr>
      <vt:lpstr>Calibri</vt:lpstr>
      <vt:lpstr>Calibri Light</vt:lpstr>
      <vt:lpstr>din-2014</vt:lpstr>
      <vt:lpstr>fox</vt:lpstr>
      <vt:lpstr>Google Sans</vt:lpstr>
      <vt:lpstr>Helvetica Neue</vt:lpstr>
      <vt:lpstr>ll-unica77</vt:lpstr>
      <vt:lpstr>Titillium Web</vt:lpstr>
      <vt:lpstr>Office Theme</vt:lpstr>
      <vt:lpstr>OFFSET:</vt:lpstr>
      <vt:lpstr>How do you interpret the artist’s quote?</vt:lpstr>
      <vt:lpstr>Overview</vt:lpstr>
      <vt:lpstr>Claiming a Place in the Art World</vt:lpstr>
      <vt:lpstr>Combines (1954-1964)</vt:lpstr>
      <vt:lpstr>PowerPoint Presentation</vt:lpstr>
      <vt:lpstr>Rauschenberg, Front Street Studio, New York, 1958</vt:lpstr>
      <vt:lpstr>Tiffany &amp; Co. 1956-1958</vt:lpstr>
      <vt:lpstr>1960s</vt:lpstr>
      <vt:lpstr>1964 Venice Biennale</vt:lpstr>
      <vt:lpstr>Signs (1970)</vt:lpstr>
      <vt:lpstr>  1970s:  Captiva Island, FL</vt:lpstr>
      <vt:lpstr>Beach House and Studio</vt:lpstr>
      <vt:lpstr>PowerPoint Presentation</vt:lpstr>
      <vt:lpstr>Lake Placid / Glori-Fried / Yarns from New England (Cardboard), 1971</vt:lpstr>
      <vt:lpstr>Made in Tampa: Tampa 2  (1972-1975)</vt:lpstr>
      <vt:lpstr>Rauschenberg Overseas Culture Exchange (ROCI)</vt:lpstr>
      <vt:lpstr>Rauschenberg Overseas Culture Exchange (ROCI)</vt:lpstr>
      <vt:lpstr>PowerPoint Presentation</vt:lpstr>
      <vt:lpstr>PowerPoint Presentation</vt:lpstr>
      <vt:lpstr>Chinese Summerhall (1983)</vt:lpstr>
      <vt:lpstr>Yellow Ranch (Rancho Amarillo) / ROCI Cuba (1988)</vt:lpstr>
      <vt:lpstr>PowerPoint Presentation</vt:lpstr>
      <vt:lpstr>Rauschenberg presenting ROCI Announcement Print to     Javier Perez de Cuellar, Secretary General of the United Nations   New York, 1984 </vt:lpstr>
      <vt:lpstr>Later Years</vt:lpstr>
      <vt:lpstr>National Medal of Arts (1993)</vt:lpstr>
      <vt:lpstr>Mirthday Man (1997)</vt:lpstr>
      <vt:lpstr>Bubba’s Sister (Ruminations)  Robert Rauschenberg(2000)</vt:lpstr>
      <vt:lpstr>"Painting relates to both art and life. Neither can be made. (I try to act in that gap between the two.)”  Robert Rauschenberg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OFFSET:</dc:title>
  <dc:creator>Barbara Cruz</dc:creator>
  <cp:lastModifiedBy>Barbara Cruz</cp:lastModifiedBy>
  <cp:revision>23</cp:revision>
  <dcterms:created xsi:type="dcterms:W3CDTF">2023-12-07T16:11:20Z</dcterms:created>
  <dcterms:modified xsi:type="dcterms:W3CDTF">2024-01-23T19:07:29Z</dcterms:modified>
</cp:coreProperties>
</file>