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78" r:id="rId3"/>
    <p:sldId id="261" r:id="rId4"/>
    <p:sldId id="290" r:id="rId5"/>
    <p:sldId id="301" r:id="rId6"/>
    <p:sldId id="266" r:id="rId7"/>
    <p:sldId id="275" r:id="rId8"/>
    <p:sldId id="289" r:id="rId9"/>
    <p:sldId id="279" r:id="rId10"/>
    <p:sldId id="264" r:id="rId11"/>
    <p:sldId id="307" r:id="rId12"/>
    <p:sldId id="268" r:id="rId13"/>
    <p:sldId id="277" r:id="rId14"/>
    <p:sldId id="295" r:id="rId15"/>
    <p:sldId id="291" r:id="rId16"/>
    <p:sldId id="308" r:id="rId17"/>
    <p:sldId id="292" r:id="rId18"/>
    <p:sldId id="293" r:id="rId19"/>
    <p:sldId id="294" r:id="rId20"/>
    <p:sldId id="296" r:id="rId21"/>
    <p:sldId id="297" r:id="rId22"/>
    <p:sldId id="280" r:id="rId23"/>
    <p:sldId id="306" r:id="rId24"/>
    <p:sldId id="282" r:id="rId25"/>
    <p:sldId id="303" r:id="rId26"/>
    <p:sldId id="305"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p:restoredTop sz="77211"/>
  </p:normalViewPr>
  <p:slideViewPr>
    <p:cSldViewPr snapToGrid="0">
      <p:cViewPr varScale="1">
        <p:scale>
          <a:sx n="66" d="100"/>
          <a:sy n="66" d="100"/>
        </p:scale>
        <p:origin x="1118" y="38"/>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93" d="100"/>
          <a:sy n="93" d="100"/>
        </p:scale>
        <p:origin x="364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08BD3-D13E-3F47-B495-AC114DBDD0E5}"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B4B78-DDDE-B443-8AAA-606BBBA5AD99}" type="slidenum">
              <a:rPr lang="en-US" smtClean="0"/>
              <a:t>‹#›</a:t>
            </a:fld>
            <a:endParaRPr lang="en-US"/>
          </a:p>
        </p:txBody>
      </p:sp>
    </p:spTree>
    <p:extLst>
      <p:ext uri="{BB962C8B-B14F-4D97-AF65-F5344CB8AC3E}">
        <p14:creationId xmlns:p14="http://schemas.microsoft.com/office/powerpoint/2010/main" val="131584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auschenbergfoundation.org/artist/performance-histor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auschenbergfoundation.org/artist/performance-histo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rgbClr val="343A40"/>
                </a:solidFill>
                <a:effectLst/>
                <a:latin typeface="Barlow" pitchFamily="2" charset="77"/>
              </a:rPr>
              <a:t>Rauschenberg’s earliest explorations of avant-garde dance and performance can be traced to his education at Black Mountain College, North Carolina, where many artists experimented with groundbreaking forms of theater.</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From 1954 to 1964 Rauschenberg also served as a lighting, set, and costume designer for the Merce Cunningham Dance Company, collaborating on more than twenty dances. </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In the early 1960s, he participated in Robert Dunn’s experimental dance workshops held at Cunningham’s New York studio (1960–62)—a course that would become the basis for the pioneering Judson Dance Theater (1962–64). </a:t>
            </a:r>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3</a:t>
            </a:fld>
            <a:endParaRPr lang="en-US"/>
          </a:p>
        </p:txBody>
      </p:sp>
    </p:spTree>
    <p:extLst>
      <p:ext uri="{BB962C8B-B14F-4D97-AF65-F5344CB8AC3E}">
        <p14:creationId xmlns:p14="http://schemas.microsoft.com/office/powerpoint/2010/main" val="288347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Taveres</a:t>
            </a:r>
            <a:r>
              <a:rPr lang="en-US" dirty="0"/>
              <a:t> Strachan, Happy World, 2022.  Oil, enamel, pigment, acrylic. 47 ½ “. diameter, 2” depth.  </a:t>
            </a:r>
          </a:p>
        </p:txBody>
      </p:sp>
      <p:sp>
        <p:nvSpPr>
          <p:cNvPr id="4" name="Slide Number Placeholder 3"/>
          <p:cNvSpPr>
            <a:spLocks noGrp="1"/>
          </p:cNvSpPr>
          <p:nvPr>
            <p:ph type="sldNum" sz="quarter" idx="5"/>
          </p:nvPr>
        </p:nvSpPr>
        <p:spPr/>
        <p:txBody>
          <a:bodyPr/>
          <a:lstStyle/>
          <a:p>
            <a:fld id="{29CB4B78-DDDE-B443-8AAA-606BBBA5AD99}" type="slidenum">
              <a:rPr lang="en-US" smtClean="0"/>
              <a:t>14</a:t>
            </a:fld>
            <a:endParaRPr lang="en-US"/>
          </a:p>
        </p:txBody>
      </p:sp>
    </p:spTree>
    <p:extLst>
      <p:ext uri="{BB962C8B-B14F-4D97-AF65-F5344CB8AC3E}">
        <p14:creationId xmlns:p14="http://schemas.microsoft.com/office/powerpoint/2010/main" val="174397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rgbClr val="343A40"/>
                </a:solidFill>
                <a:effectLst/>
                <a:latin typeface="Barlow" pitchFamily="2" charset="77"/>
              </a:rPr>
              <a:t>Choreographer Trisha Brown and Rauschenberg were both pivotal figures in the development of Postmodern dance, each pushing the boundaries of form and movement.</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Collaboration was central to their investigations of the visual and the kinetic, and over the course of five decades, </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Brown and Rauschenberg deeply influenced one another. Brown spoke of their “uncanny connection” that cemented their life-long friendship and propelled their </a:t>
            </a:r>
            <a:r>
              <a:rPr lang="en-US" b="0" i="0" u="sng" dirty="0">
                <a:solidFill>
                  <a:srgbClr val="13824D"/>
                </a:solidFill>
                <a:effectLst/>
                <a:latin typeface="Barlow" pitchFamily="2" charset="77"/>
                <a:hlinkClick r:id="rId3"/>
              </a:rPr>
              <a:t>numerous performance collaborations</a:t>
            </a:r>
            <a:r>
              <a:rPr lang="en-US" b="0" i="0" u="none" strike="noStrike" dirty="0">
                <a:solidFill>
                  <a:srgbClr val="343A40"/>
                </a:solidFill>
                <a:effectLst/>
                <a:latin typeface="Barlow" pitchFamily="2" charset="77"/>
              </a:rPr>
              <a:t>. </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Brown met Rauschenberg during the 1960s, when she was a work-study student at Merce Cunningham’s New York studio.</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Brown and Rauschenberg maintained a remarkable creative dialogue, mutually influencing one another for nearly half a century until Rauschenberg’s death in 2008</a:t>
            </a:r>
            <a:endParaRPr lang="en-US" dirty="0"/>
          </a:p>
          <a:p>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21</a:t>
            </a:fld>
            <a:endParaRPr lang="en-US"/>
          </a:p>
        </p:txBody>
      </p:sp>
    </p:spTree>
    <p:extLst>
      <p:ext uri="{BB962C8B-B14F-4D97-AF65-F5344CB8AC3E}">
        <p14:creationId xmlns:p14="http://schemas.microsoft.com/office/powerpoint/2010/main" val="1893439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 is appropriate for younger or beginning and advanced or older students</a:t>
            </a:r>
          </a:p>
          <a:p>
            <a:r>
              <a:rPr lang="en-US" b="1" dirty="0"/>
              <a:t>For beginning students</a:t>
            </a:r>
            <a:r>
              <a:rPr lang="en-US" dirty="0"/>
              <a:t>: find available, safe, tools and materials-Avoid adding the solvent transfer unless there is more than one project and sessions.</a:t>
            </a:r>
          </a:p>
          <a:p>
            <a:endParaRPr lang="en-US" dirty="0"/>
          </a:p>
          <a:p>
            <a:r>
              <a:rPr lang="en-US" sz="1200" dirty="0"/>
              <a:t>Combine: oil, fabric and paper on wood supports and cabinet with two hinged doors containing a painting by Susan Weil and a reproduction of a Jasper Johns Flag painting by Elaine Sturtevant</a:t>
            </a:r>
          </a:p>
          <a:p>
            <a:r>
              <a:rPr lang="en-US" sz="1200" dirty="0"/>
              <a:t>40 3/4 x 37 1/2 x 4 1/4 inches</a:t>
            </a:r>
          </a:p>
          <a:p>
            <a:endParaRPr lang="en-US" dirty="0"/>
          </a:p>
          <a:p>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24</a:t>
            </a:fld>
            <a:endParaRPr lang="en-US"/>
          </a:p>
        </p:txBody>
      </p:sp>
    </p:spTree>
    <p:extLst>
      <p:ext uri="{BB962C8B-B14F-4D97-AF65-F5344CB8AC3E}">
        <p14:creationId xmlns:p14="http://schemas.microsoft.com/office/powerpoint/2010/main" val="410151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 is appropriate for younger or beginning and advanced or older students</a:t>
            </a:r>
          </a:p>
          <a:p>
            <a:r>
              <a:rPr lang="en-US" b="1" dirty="0"/>
              <a:t>For beginning students</a:t>
            </a:r>
            <a:r>
              <a:rPr lang="en-US" dirty="0"/>
              <a:t>: find available, safe, tools and materials-Avoid adding the solvent transfer unless there is more than one project and sessions.</a:t>
            </a:r>
          </a:p>
          <a:p>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25</a:t>
            </a:fld>
            <a:endParaRPr lang="en-US"/>
          </a:p>
        </p:txBody>
      </p:sp>
    </p:spTree>
    <p:extLst>
      <p:ext uri="{BB962C8B-B14F-4D97-AF65-F5344CB8AC3E}">
        <p14:creationId xmlns:p14="http://schemas.microsoft.com/office/powerpoint/2010/main" val="261621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 is appropriate for younger or beginning and advanced or older students</a:t>
            </a:r>
          </a:p>
          <a:p>
            <a:r>
              <a:rPr lang="en-US" b="1" dirty="0"/>
              <a:t>For beginning students</a:t>
            </a:r>
            <a:r>
              <a:rPr lang="en-US" dirty="0"/>
              <a:t>: find available, safe, tools and materials-Avoid adding the solvent transfer unless there is more than one project and sessions.</a:t>
            </a:r>
          </a:p>
          <a:p>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26</a:t>
            </a:fld>
            <a:endParaRPr lang="en-US"/>
          </a:p>
        </p:txBody>
      </p:sp>
    </p:spTree>
    <p:extLst>
      <p:ext uri="{BB962C8B-B14F-4D97-AF65-F5344CB8AC3E}">
        <p14:creationId xmlns:p14="http://schemas.microsoft.com/office/powerpoint/2010/main" val="1246081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2 is appropriate for younger or beginning and advanced or older students</a:t>
            </a:r>
          </a:p>
          <a:p>
            <a:r>
              <a:rPr lang="en-US" b="1" dirty="0"/>
              <a:t>For beginning students</a:t>
            </a:r>
            <a:r>
              <a:rPr lang="en-US" dirty="0"/>
              <a:t>: find available, safe, tools and materials-Avoid adding the solvent transfer unless there is more than one project and sessions.</a:t>
            </a:r>
          </a:p>
          <a:p>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27</a:t>
            </a:fld>
            <a:endParaRPr lang="en-US"/>
          </a:p>
        </p:txBody>
      </p:sp>
    </p:spTree>
    <p:extLst>
      <p:ext uri="{BB962C8B-B14F-4D97-AF65-F5344CB8AC3E}">
        <p14:creationId xmlns:p14="http://schemas.microsoft.com/office/powerpoint/2010/main" val="95515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343A40"/>
                </a:solidFill>
                <a:effectLst/>
                <a:latin typeface="Barlow" pitchFamily="2" charset="77"/>
              </a:rPr>
              <a:t>Rauschenberg’s collaborative relationship with choreographer Merce Cunningham began in 1952 when they participated in an untitled event, referred to as </a:t>
            </a:r>
            <a:r>
              <a:rPr lang="en-US" b="0" i="1" u="none" strike="noStrike" dirty="0">
                <a:solidFill>
                  <a:srgbClr val="343A40"/>
                </a:solidFill>
                <a:effectLst/>
                <a:latin typeface="Barlow" pitchFamily="2" charset="77"/>
              </a:rPr>
              <a:t>Theater Piece No. 1</a:t>
            </a:r>
            <a:r>
              <a:rPr lang="en-US" b="0" i="0" u="none" strike="noStrike" dirty="0">
                <a:solidFill>
                  <a:srgbClr val="343A40"/>
                </a:solidFill>
                <a:effectLst/>
                <a:latin typeface="Barlow" pitchFamily="2" charset="77"/>
              </a:rPr>
              <a:t>, organized by composer John Cage at Black Mountain College, North Carolina.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343A40"/>
                </a:solidFill>
                <a:effectLst/>
                <a:latin typeface="Barlow" pitchFamily="2" charset="77"/>
              </a:rPr>
              <a:t>Rauschenberg officially began working with the Merce Cunningham Dance Company in 1954, and throughout the next decade, he contributed to over twenty performances, providing lighting, set, and costume designs.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343A40"/>
                </a:solidFill>
                <a:effectLst/>
                <a:latin typeface="Barlow" pitchFamily="2" charset="77"/>
              </a:rPr>
              <a:t>Heeding Cunningham’s unusual approach to collaboration, Rauschenberg often worked independently with little guidance.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John Cages soundtrack consisted of  “non-music” such as telephone recordings and Australian bird calls.</a:t>
            </a:r>
          </a:p>
          <a:p>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4</a:t>
            </a:fld>
            <a:endParaRPr lang="en-US"/>
          </a:p>
        </p:txBody>
      </p:sp>
    </p:spTree>
    <p:extLst>
      <p:ext uri="{BB962C8B-B14F-4D97-AF65-F5344CB8AC3E}">
        <p14:creationId xmlns:p14="http://schemas.microsoft.com/office/powerpoint/2010/main" val="45977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Vocabulary: Collaboration</a:t>
            </a:r>
          </a:p>
        </p:txBody>
      </p:sp>
      <p:sp>
        <p:nvSpPr>
          <p:cNvPr id="4" name="Slide Number Placeholder 3"/>
          <p:cNvSpPr>
            <a:spLocks noGrp="1"/>
          </p:cNvSpPr>
          <p:nvPr>
            <p:ph type="sldNum" sz="quarter" idx="5"/>
          </p:nvPr>
        </p:nvSpPr>
        <p:spPr/>
        <p:txBody>
          <a:bodyPr/>
          <a:lstStyle/>
          <a:p>
            <a:fld id="{29CB4B78-DDDE-B443-8AAA-606BBBA5AD99}" type="slidenum">
              <a:rPr lang="en-US" smtClean="0"/>
              <a:t>5</a:t>
            </a:fld>
            <a:endParaRPr lang="en-US"/>
          </a:p>
        </p:txBody>
      </p:sp>
    </p:spTree>
    <p:extLst>
      <p:ext uri="{BB962C8B-B14F-4D97-AF65-F5344CB8AC3E}">
        <p14:creationId xmlns:p14="http://schemas.microsoft.com/office/powerpoint/2010/main" val="178469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rgbClr val="343A40"/>
                </a:solidFill>
                <a:effectLst/>
                <a:latin typeface="Barlow" pitchFamily="2" charset="77"/>
              </a:rPr>
              <a:t>Choreographer Trisha Brown and Rauschenberg were both pivotal figures in the development of Postmodern dance, each pushing the boundaries of form and movement.</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Collaboration was central to their investigations of the visual and the kinetic, and over the course of five decades, </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Brown and Rauschenberg deeply influenced one another. Brown spoke of their “uncanny connection” that cemented their life-long friendship and propelled their </a:t>
            </a:r>
            <a:r>
              <a:rPr lang="en-US" b="0" i="0" u="sng" dirty="0">
                <a:solidFill>
                  <a:srgbClr val="13824D"/>
                </a:solidFill>
                <a:effectLst/>
                <a:latin typeface="Barlow" pitchFamily="2" charset="77"/>
                <a:hlinkClick r:id="rId3"/>
              </a:rPr>
              <a:t>numerous performance collaborations</a:t>
            </a:r>
            <a:r>
              <a:rPr lang="en-US" b="0" i="0" u="none" strike="noStrike" dirty="0">
                <a:solidFill>
                  <a:srgbClr val="343A40"/>
                </a:solidFill>
                <a:effectLst/>
                <a:latin typeface="Barlow" pitchFamily="2" charset="77"/>
              </a:rPr>
              <a:t>. </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Brown met Rauschenberg during the 1960s, when she was a work-study student at Merce Cunningham’s New York studio.</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Brown and Rauschenberg maintained a remarkable creative dialogue, mutually influencing one another for nearly half a century until Rauschenberg’s death in 2008</a:t>
            </a:r>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6</a:t>
            </a:fld>
            <a:endParaRPr lang="en-US"/>
          </a:p>
        </p:txBody>
      </p:sp>
    </p:spTree>
    <p:extLst>
      <p:ext uri="{BB962C8B-B14F-4D97-AF65-F5344CB8AC3E}">
        <p14:creationId xmlns:p14="http://schemas.microsoft.com/office/powerpoint/2010/main" val="370317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43A40"/>
                </a:solidFill>
                <a:effectLst/>
                <a:latin typeface="Barlow" pitchFamily="2" charset="77"/>
              </a:rPr>
              <a:t>Collaborations at paper mills in France and India resulted in works where paper pulp was elevated to an art form. </a:t>
            </a:r>
            <a:endParaRPr lang="en-US" dirty="0"/>
          </a:p>
        </p:txBody>
      </p:sp>
      <p:sp>
        <p:nvSpPr>
          <p:cNvPr id="4" name="Slide Number Placeholder 3"/>
          <p:cNvSpPr>
            <a:spLocks noGrp="1"/>
          </p:cNvSpPr>
          <p:nvPr>
            <p:ph type="sldNum" sz="quarter" idx="5"/>
          </p:nvPr>
        </p:nvSpPr>
        <p:spPr/>
        <p:txBody>
          <a:bodyPr/>
          <a:lstStyle/>
          <a:p>
            <a:fld id="{29CB4B78-DDDE-B443-8AAA-606BBBA5AD99}" type="slidenum">
              <a:rPr lang="en-US" smtClean="0"/>
              <a:t>7</a:t>
            </a:fld>
            <a:endParaRPr lang="en-US"/>
          </a:p>
        </p:txBody>
      </p:sp>
    </p:spTree>
    <p:extLst>
      <p:ext uri="{BB962C8B-B14F-4D97-AF65-F5344CB8AC3E}">
        <p14:creationId xmlns:p14="http://schemas.microsoft.com/office/powerpoint/2010/main" val="339807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1" u="none" strike="noStrike" dirty="0">
                <a:solidFill>
                  <a:srgbClr val="343A40"/>
                </a:solidFill>
                <a:effectLst/>
                <a:latin typeface="+mn-lt"/>
              </a:rPr>
              <a:t>Rauschenberg Overseas Culture Interchange</a:t>
            </a:r>
            <a:r>
              <a:rPr lang="en-US" b="0" i="0" u="none" strike="noStrike" dirty="0">
                <a:solidFill>
                  <a:srgbClr val="343A40"/>
                </a:solidFill>
                <a:effectLst/>
                <a:latin typeface="+mn-lt"/>
              </a:rPr>
              <a:t> (</a:t>
            </a:r>
            <a:r>
              <a:rPr lang="en-US" b="0" i="1" u="none" strike="noStrike" dirty="0">
                <a:solidFill>
                  <a:srgbClr val="343A40"/>
                </a:solidFill>
                <a:effectLst/>
                <a:latin typeface="+mn-lt"/>
              </a:rPr>
              <a:t>ROCI</a:t>
            </a:r>
            <a:r>
              <a:rPr lang="en-US" b="0" i="0" u="none" strike="noStrike" dirty="0">
                <a:solidFill>
                  <a:srgbClr val="343A40"/>
                </a:solidFill>
                <a:effectLst/>
                <a:latin typeface="+mn-lt"/>
              </a:rPr>
              <a:t>)—was the most tangible expression of Rauschenberg’s belief in the power of art and artistic collaboration to bring about social change on an international level. </a:t>
            </a:r>
          </a:p>
          <a:p>
            <a:pPr marL="171450" indent="-171450">
              <a:buFont typeface="Arial" panose="020B0604020202020204" pitchFamily="34" charset="0"/>
              <a:buChar char="•"/>
            </a:pPr>
            <a:r>
              <a:rPr lang="en-US" dirty="0">
                <a:latin typeface="+mn-lt"/>
              </a:rPr>
              <a:t>More about the ROCI project can be found on the Rauschenberg Foundation Website: https://</a:t>
            </a:r>
            <a:r>
              <a:rPr lang="en-US" dirty="0" err="1">
                <a:latin typeface="+mn-lt"/>
              </a:rPr>
              <a:t>www.rauschenbergfoundation.org</a:t>
            </a:r>
            <a:r>
              <a:rPr lang="en-US" dirty="0">
                <a:latin typeface="+mn-lt"/>
              </a:rPr>
              <a:t>/art/art-context/</a:t>
            </a:r>
            <a:r>
              <a:rPr lang="en-US" dirty="0" err="1">
                <a:latin typeface="+mn-lt"/>
              </a:rPr>
              <a:t>roci</a:t>
            </a:r>
            <a:endParaRPr lang="en-US" dirty="0">
              <a:latin typeface="+mn-lt"/>
            </a:endParaRPr>
          </a:p>
        </p:txBody>
      </p:sp>
      <p:sp>
        <p:nvSpPr>
          <p:cNvPr id="4" name="Slide Number Placeholder 3"/>
          <p:cNvSpPr>
            <a:spLocks noGrp="1"/>
          </p:cNvSpPr>
          <p:nvPr>
            <p:ph type="sldNum" sz="quarter" idx="5"/>
          </p:nvPr>
        </p:nvSpPr>
        <p:spPr/>
        <p:txBody>
          <a:bodyPr/>
          <a:lstStyle/>
          <a:p>
            <a:fld id="{29CB4B78-DDDE-B443-8AAA-606BBBA5AD99}" type="slidenum">
              <a:rPr lang="en-US" smtClean="0"/>
              <a:t>10</a:t>
            </a:fld>
            <a:endParaRPr lang="en-US" dirty="0"/>
          </a:p>
        </p:txBody>
      </p:sp>
    </p:spTree>
    <p:extLst>
      <p:ext uri="{BB962C8B-B14F-4D97-AF65-F5344CB8AC3E}">
        <p14:creationId xmlns:p14="http://schemas.microsoft.com/office/powerpoint/2010/main" val="340570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1" u="none" strike="noStrike" dirty="0">
                <a:solidFill>
                  <a:srgbClr val="343A40"/>
                </a:solidFill>
                <a:effectLst/>
                <a:latin typeface="+mn-lt"/>
              </a:rPr>
              <a:t>Rauschenberg Overseas Culture Interchange</a:t>
            </a:r>
            <a:r>
              <a:rPr lang="en-US" b="0" i="0" u="none" strike="noStrike" dirty="0">
                <a:solidFill>
                  <a:srgbClr val="343A40"/>
                </a:solidFill>
                <a:effectLst/>
                <a:latin typeface="+mn-lt"/>
              </a:rPr>
              <a:t> (</a:t>
            </a:r>
            <a:r>
              <a:rPr lang="en-US" b="0" i="1" u="none" strike="noStrike" dirty="0">
                <a:solidFill>
                  <a:srgbClr val="343A40"/>
                </a:solidFill>
                <a:effectLst/>
                <a:latin typeface="+mn-lt"/>
              </a:rPr>
              <a:t>ROCI</a:t>
            </a:r>
            <a:r>
              <a:rPr lang="en-US" b="0" i="0" u="none" strike="noStrike" dirty="0">
                <a:solidFill>
                  <a:srgbClr val="343A40"/>
                </a:solidFill>
                <a:effectLst/>
                <a:latin typeface="+mn-lt"/>
              </a:rPr>
              <a:t>)—was the most tangible expression of Rauschenberg’s belief in the power of art and artistic collaboration to bring about social change on an international level. </a:t>
            </a:r>
          </a:p>
          <a:p>
            <a:pPr marL="171450" indent="-171450">
              <a:buFont typeface="Arial" panose="020B0604020202020204" pitchFamily="34" charset="0"/>
              <a:buChar char="•"/>
            </a:pPr>
            <a:r>
              <a:rPr lang="en-US" dirty="0">
                <a:latin typeface="+mn-lt"/>
              </a:rPr>
              <a:t>More about the ROCI project can be found on the Rauschenberg Foundation Website: https://</a:t>
            </a:r>
            <a:r>
              <a:rPr lang="en-US" dirty="0" err="1">
                <a:latin typeface="+mn-lt"/>
              </a:rPr>
              <a:t>www.rauschenbergfoundation.org</a:t>
            </a:r>
            <a:r>
              <a:rPr lang="en-US" dirty="0">
                <a:latin typeface="+mn-lt"/>
              </a:rPr>
              <a:t>/art/art-context/</a:t>
            </a:r>
            <a:r>
              <a:rPr lang="en-US" dirty="0" err="1">
                <a:latin typeface="+mn-lt"/>
              </a:rPr>
              <a:t>roci</a:t>
            </a:r>
            <a:endParaRPr lang="en-US" dirty="0">
              <a:latin typeface="+mn-lt"/>
            </a:endParaRPr>
          </a:p>
          <a:p>
            <a:pPr marL="171450" indent="-171450">
              <a:buFont typeface="Arial" panose="020B0604020202020204" pitchFamily="34" charset="0"/>
              <a:buChar char="•"/>
            </a:pPr>
            <a:r>
              <a:rPr lang="en-US" sz="1200" i="1" u="none" strike="noStrike" dirty="0">
                <a:solidFill>
                  <a:srgbClr val="343A40"/>
                </a:solidFill>
                <a:effectLst/>
              </a:rPr>
              <a:t>USF Graphic Studio: </a:t>
            </a:r>
            <a:r>
              <a:rPr lang="en-US" dirty="0" err="1"/>
              <a:t>Graphicstudio</a:t>
            </a:r>
            <a:r>
              <a:rPr lang="en-US" dirty="0"/>
              <a:t> was founded in 1968 as an experiment in art and education at the University of South Florida, Tampa. At </a:t>
            </a:r>
            <a:r>
              <a:rPr lang="en-US" dirty="0" err="1"/>
              <a:t>Graphicstudio</a:t>
            </a:r>
            <a:r>
              <a:rPr lang="en-US" dirty="0"/>
              <a:t>, research into art-making techniques works in tandem with new aesthetic expressions by leading and emerging artists. The constant push by collaborating artists and studio staff to create new possibilities for artistic practice is the backbone of the atelier, and the impetus that has kept it at the forefront of international fine art publishing. </a:t>
            </a:r>
            <a:endParaRPr lang="en-US" dirty="0">
              <a:latin typeface="+mn-lt"/>
            </a:endParaRPr>
          </a:p>
        </p:txBody>
      </p:sp>
      <p:sp>
        <p:nvSpPr>
          <p:cNvPr id="4" name="Slide Number Placeholder 3"/>
          <p:cNvSpPr>
            <a:spLocks noGrp="1"/>
          </p:cNvSpPr>
          <p:nvPr>
            <p:ph type="sldNum" sz="quarter" idx="5"/>
          </p:nvPr>
        </p:nvSpPr>
        <p:spPr/>
        <p:txBody>
          <a:bodyPr/>
          <a:lstStyle/>
          <a:p>
            <a:fld id="{29CB4B78-DDDE-B443-8AAA-606BBBA5AD99}" type="slidenum">
              <a:rPr lang="en-US" smtClean="0"/>
              <a:t>11</a:t>
            </a:fld>
            <a:endParaRPr lang="en-US" dirty="0"/>
          </a:p>
        </p:txBody>
      </p:sp>
    </p:spTree>
    <p:extLst>
      <p:ext uri="{BB962C8B-B14F-4D97-AF65-F5344CB8AC3E}">
        <p14:creationId xmlns:p14="http://schemas.microsoft.com/office/powerpoint/2010/main" val="170088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mn-lt"/>
              </a:rPr>
              <a:t>Donald </a:t>
            </a:r>
            <a:r>
              <a:rPr lang="en-US" sz="1800" dirty="0" err="1">
                <a:effectLst/>
                <a:latin typeface="+mn-lt"/>
              </a:rPr>
              <a:t>Saff</a:t>
            </a:r>
            <a:r>
              <a:rPr lang="en-US" sz="1800" dirty="0">
                <a:effectLst/>
                <a:latin typeface="+mn-lt"/>
              </a:rPr>
              <a:t> is an artist, art historian, and educator. In 1968 </a:t>
            </a:r>
            <a:r>
              <a:rPr lang="en-US" sz="1800" dirty="0" err="1">
                <a:effectLst/>
                <a:latin typeface="+mn-lt"/>
              </a:rPr>
              <a:t>Saff</a:t>
            </a:r>
            <a:r>
              <a:rPr lang="en-US" sz="1800" dirty="0">
                <a:effectLst/>
                <a:latin typeface="+mn-lt"/>
              </a:rPr>
              <a:t> founded the printmaking workshop </a:t>
            </a:r>
            <a:r>
              <a:rPr lang="en-US" sz="1800" dirty="0" err="1">
                <a:effectLst/>
                <a:latin typeface="+mn-lt"/>
              </a:rPr>
              <a:t>Graphicstudio</a:t>
            </a:r>
            <a:r>
              <a:rPr lang="en-US" sz="1800" dirty="0">
                <a:effectLst/>
                <a:latin typeface="+mn-lt"/>
              </a:rPr>
              <a:t> at the University of South Florida, Tampa, where he served as a Distinguished Professor and Chair of the Visual Arts Department, and as Founding Dean of the College of Fine Arts.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mn-lt"/>
              </a:rPr>
              <a:t>In 1984, Rauschenberg asked </a:t>
            </a:r>
            <a:r>
              <a:rPr lang="en-US" sz="1800" dirty="0" err="1">
                <a:effectLst/>
                <a:latin typeface="+mn-lt"/>
              </a:rPr>
              <a:t>Saff</a:t>
            </a:r>
            <a:r>
              <a:rPr lang="en-US" sz="1800" dirty="0">
                <a:effectLst/>
                <a:latin typeface="+mn-lt"/>
              </a:rPr>
              <a:t> to serve as the Rauschenberg Overseas Culture Interchange (ROCI)’s artistic director.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a:effectLst/>
                <a:latin typeface="+mn-lt"/>
              </a:rPr>
              <a:t>Saff</a:t>
            </a:r>
            <a:r>
              <a:rPr lang="en-US" sz="1800" dirty="0">
                <a:effectLst/>
                <a:latin typeface="+mn-lt"/>
              </a:rPr>
              <a:t> worked closely with Rauschenberg and was responsible for many aspects of the research, planning, and implementation of the project.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mn-lt"/>
              </a:rPr>
              <a:t>The archives and </a:t>
            </a:r>
            <a:r>
              <a:rPr lang="en-US" sz="1800" dirty="0" err="1">
                <a:effectLst/>
                <a:latin typeface="+mn-lt"/>
              </a:rPr>
              <a:t>Saff’s</a:t>
            </a:r>
            <a:r>
              <a:rPr lang="en-US" sz="1800" dirty="0">
                <a:effectLst/>
                <a:latin typeface="+mn-lt"/>
              </a:rPr>
              <a:t> notes about ROCI can be found in the Rauschenberg Foundation Archives at the following link:</a:t>
            </a:r>
            <a:endParaRPr lang="en-US" dirty="0">
              <a:latin typeface="+mn-lt"/>
            </a:endParaRPr>
          </a:p>
          <a:p>
            <a:pPr marL="171450" indent="-171450">
              <a:buFont typeface="Arial" panose="020B0604020202020204" pitchFamily="34" charset="0"/>
              <a:buChar char="•"/>
            </a:pPr>
            <a:r>
              <a:rPr lang="en-US" dirty="0">
                <a:latin typeface="+mn-lt"/>
              </a:rPr>
              <a:t>https://</a:t>
            </a:r>
            <a:r>
              <a:rPr lang="en-US" dirty="0" err="1">
                <a:latin typeface="+mn-lt"/>
              </a:rPr>
              <a:t>www.rauschenbergfoundation.org</a:t>
            </a:r>
            <a:r>
              <a:rPr lang="en-US" dirty="0">
                <a:latin typeface="+mn-lt"/>
              </a:rPr>
              <a:t>/sites/default/files/2021-08/RRFA_10%20Finding%20Aid%20Public_2.3.pdf</a:t>
            </a:r>
          </a:p>
        </p:txBody>
      </p:sp>
      <p:sp>
        <p:nvSpPr>
          <p:cNvPr id="4" name="Slide Number Placeholder 3"/>
          <p:cNvSpPr>
            <a:spLocks noGrp="1"/>
          </p:cNvSpPr>
          <p:nvPr>
            <p:ph type="sldNum" sz="quarter" idx="5"/>
          </p:nvPr>
        </p:nvSpPr>
        <p:spPr/>
        <p:txBody>
          <a:bodyPr/>
          <a:lstStyle/>
          <a:p>
            <a:fld id="{29CB4B78-DDDE-B443-8AAA-606BBBA5AD99}" type="slidenum">
              <a:rPr lang="en-US" smtClean="0"/>
              <a:t>12</a:t>
            </a:fld>
            <a:endParaRPr lang="en-US"/>
          </a:p>
        </p:txBody>
      </p:sp>
    </p:spTree>
    <p:extLst>
      <p:ext uri="{BB962C8B-B14F-4D97-AF65-F5344CB8AC3E}">
        <p14:creationId xmlns:p14="http://schemas.microsoft.com/office/powerpoint/2010/main" val="27125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u="none" strike="noStrike" dirty="0">
                <a:solidFill>
                  <a:srgbClr val="343A40"/>
                </a:solidFill>
                <a:effectLst/>
                <a:latin typeface="+mn-lt"/>
              </a:rPr>
              <a:t>Traveling around the world for </a:t>
            </a:r>
            <a:r>
              <a:rPr lang="en-US" b="0" i="1" u="none" strike="noStrike" dirty="0">
                <a:solidFill>
                  <a:srgbClr val="343A40"/>
                </a:solidFill>
                <a:effectLst/>
                <a:latin typeface="+mn-lt"/>
              </a:rPr>
              <a:t>ROCI</a:t>
            </a:r>
            <a:r>
              <a:rPr lang="en-US" b="0" i="0" u="none" strike="noStrike" dirty="0">
                <a:solidFill>
                  <a:srgbClr val="343A40"/>
                </a:solidFill>
                <a:effectLst/>
                <a:latin typeface="+mn-lt"/>
              </a:rPr>
              <a:t>, Rauschenberg’s exploration of diverse cultures and local art-making practices gave rise to an extraordinarily diverse body of work. </a:t>
            </a:r>
          </a:p>
          <a:p>
            <a:pPr marL="171450" indent="-171450">
              <a:buFont typeface="Arial" panose="020B0604020202020204" pitchFamily="34" charset="0"/>
              <a:buChar char="•"/>
            </a:pPr>
            <a:r>
              <a:rPr lang="en-US" b="0" i="0" u="none" strike="noStrike" dirty="0">
                <a:solidFill>
                  <a:srgbClr val="343A40"/>
                </a:solidFill>
                <a:effectLst/>
                <a:latin typeface="Barlow" pitchFamily="2" charset="77"/>
              </a:rPr>
              <a:t>The catalyst for the metal painting and sculpture series was </a:t>
            </a:r>
            <a:r>
              <a:rPr lang="en-US" b="0" i="1" u="none" strike="noStrike" dirty="0">
                <a:solidFill>
                  <a:srgbClr val="343A40"/>
                </a:solidFill>
                <a:effectLst/>
                <a:latin typeface="Barlow" pitchFamily="2" charset="77"/>
              </a:rPr>
              <a:t>ROCI CHILE</a:t>
            </a:r>
            <a:r>
              <a:rPr lang="en-US" b="0" i="0" u="none" strike="noStrike" dirty="0">
                <a:solidFill>
                  <a:srgbClr val="343A40"/>
                </a:solidFill>
                <a:effectLst/>
                <a:latin typeface="Barlow" pitchFamily="2" charset="77"/>
              </a:rPr>
              <a:t>, where he painted and screened on copper in 1985. </a:t>
            </a:r>
            <a:endParaRPr lang="en-US" b="0" i="0" u="none" strike="noStrike" dirty="0">
              <a:solidFill>
                <a:srgbClr val="343A40"/>
              </a:solidFill>
              <a:effectLst/>
              <a:latin typeface="+mn-lt"/>
            </a:endParaRPr>
          </a:p>
          <a:p>
            <a:pPr marL="171450" indent="-171450">
              <a:buFont typeface="Arial" panose="020B0604020202020204" pitchFamily="34" charset="0"/>
              <a:buChar char="•"/>
            </a:pPr>
            <a:r>
              <a:rPr lang="en-US" dirty="0">
                <a:latin typeface="+mn-lt"/>
              </a:rPr>
              <a:t>The works and writing from the individual countries can be found on the Rauschenberg Foundation website: https://</a:t>
            </a:r>
            <a:r>
              <a:rPr lang="en-US" dirty="0" err="1">
                <a:latin typeface="+mn-lt"/>
              </a:rPr>
              <a:t>www.rauschenbergfoundation.org</a:t>
            </a:r>
            <a:r>
              <a:rPr lang="en-US" dirty="0">
                <a:latin typeface="+mn-lt"/>
              </a:rPr>
              <a:t>/art/art-context/</a:t>
            </a:r>
            <a:r>
              <a:rPr lang="en-US" dirty="0" err="1">
                <a:latin typeface="+mn-lt"/>
              </a:rPr>
              <a:t>roci</a:t>
            </a:r>
            <a:endParaRPr lang="en-US" dirty="0">
              <a:latin typeface="+mn-lt"/>
            </a:endParaRPr>
          </a:p>
        </p:txBody>
      </p:sp>
      <p:sp>
        <p:nvSpPr>
          <p:cNvPr id="4" name="Slide Number Placeholder 3"/>
          <p:cNvSpPr>
            <a:spLocks noGrp="1"/>
          </p:cNvSpPr>
          <p:nvPr>
            <p:ph type="sldNum" sz="quarter" idx="5"/>
          </p:nvPr>
        </p:nvSpPr>
        <p:spPr/>
        <p:txBody>
          <a:bodyPr/>
          <a:lstStyle/>
          <a:p>
            <a:fld id="{29CB4B78-DDDE-B443-8AAA-606BBBA5AD99}" type="slidenum">
              <a:rPr lang="en-US" smtClean="0"/>
              <a:t>13</a:t>
            </a:fld>
            <a:endParaRPr lang="en-US" dirty="0"/>
          </a:p>
        </p:txBody>
      </p:sp>
    </p:spTree>
    <p:extLst>
      <p:ext uri="{BB962C8B-B14F-4D97-AF65-F5344CB8AC3E}">
        <p14:creationId xmlns:p14="http://schemas.microsoft.com/office/powerpoint/2010/main" val="140810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6DEE-ED26-8609-399D-E121072C8C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F282EE-34FB-FAEB-4965-D25138351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2EA846-5C6F-FCAE-DA73-982D2432EE3C}"/>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B1DF18A2-EEFF-F21A-DD31-F1A5BA15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918D7-B7C4-4AA1-EF89-76E60A2C1830}"/>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308259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0191-C970-7704-AC91-614B6FCE0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830C1F-B786-8683-7D4B-D3DE25A95F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2CF36-75B6-E5EC-8317-18FEB3670692}"/>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841E6187-8F9B-9F7E-94DC-1E629219A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439B0-57B0-9E6F-A731-FAD034AC8A29}"/>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205970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1865CC-DC73-5149-AF37-5EC980FDA0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278317-CDF5-10E2-25A5-D2C8189F87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E44F7-54F0-3DA4-918A-34FC7868331C}"/>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F8B76F1A-1812-C7F5-B928-15E20DC02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4204F-5992-5452-C177-ECF5EC6C7F02}"/>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260078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3592-CA0E-4958-B884-A6BA6905CD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F44D8-26D0-D2D5-42E4-37C3C8A97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EFEF0-3FA9-9CD4-A72B-1ADC3064825B}"/>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A27ED19B-45B0-4B21-CD80-30EB514C5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E8C30-2976-20C8-1B91-F77DAF533181}"/>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218961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9C42-62D6-A45B-D776-86F57D3B1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6962AA-18F1-9728-2B35-089A2955E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FFCAC-23B7-7C0E-5A98-5BE90C855A51}"/>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F3512782-0906-945E-1C44-4F74C6494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B1A7F-4026-B13E-A26F-43CA071D4E2B}"/>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29351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43A3-F088-7A15-4794-F738DC17C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77CFB-646D-B4BA-4291-2C4A43A69E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F86E3-670A-E5F1-9F0C-90630329B7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B90104-F501-FFCE-E75F-9B2AE765951B}"/>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6" name="Footer Placeholder 5">
            <a:extLst>
              <a:ext uri="{FF2B5EF4-FFF2-40B4-BE49-F238E27FC236}">
                <a16:creationId xmlns:a16="http://schemas.microsoft.com/office/drawing/2014/main" id="{BC479BE9-39B6-E1FC-D06F-BE4F20E7D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B6A7B6-5D85-189B-BD4E-4BDFBF5766C2}"/>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366793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52DF-C298-8788-2685-5CAE5E7FD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6D499B-77D6-8CD6-AC8D-9F37D74E2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CC319-81F9-96F1-4FF8-E2F7F1EA8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D20BB0-76B8-12D6-44DC-DC250E40F8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6852D8-E622-708C-BCD4-CCFC804DDA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717BAF-A2E0-1BF2-4015-FC4F9B495A52}"/>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8" name="Footer Placeholder 7">
            <a:extLst>
              <a:ext uri="{FF2B5EF4-FFF2-40B4-BE49-F238E27FC236}">
                <a16:creationId xmlns:a16="http://schemas.microsoft.com/office/drawing/2014/main" id="{5D289A47-F2F8-88ED-78FE-DCE0016B28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996336-1F91-6DB6-9C94-25B7C064BBD0}"/>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44526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09B6-E1E6-8D8C-126A-5AF2538081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1AF813-BC51-36BC-F37A-5D0D35B400C7}"/>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4" name="Footer Placeholder 3">
            <a:extLst>
              <a:ext uri="{FF2B5EF4-FFF2-40B4-BE49-F238E27FC236}">
                <a16:creationId xmlns:a16="http://schemas.microsoft.com/office/drawing/2014/main" id="{775D9115-9283-EBF6-E75C-40E44D78B6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13D798-3C1A-3925-2FEF-3300D1D4D564}"/>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395909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3D8017-107C-CA10-609D-22224D897467}"/>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3" name="Footer Placeholder 2">
            <a:extLst>
              <a:ext uri="{FF2B5EF4-FFF2-40B4-BE49-F238E27FC236}">
                <a16:creationId xmlns:a16="http://schemas.microsoft.com/office/drawing/2014/main" id="{D2006909-B961-E826-FE12-46B0CF571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F2C131-A156-FE03-11B9-926BB0C4C723}"/>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70438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EE0F-210C-6F92-9AE6-3D52B2AF6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932A2C-B60E-FF66-DA68-1FBAB61A1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05A71A-8220-3F40-7191-8C584A5A5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CCBD3-B06A-DD64-EB2B-682F9DE7EB47}"/>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6" name="Footer Placeholder 5">
            <a:extLst>
              <a:ext uri="{FF2B5EF4-FFF2-40B4-BE49-F238E27FC236}">
                <a16:creationId xmlns:a16="http://schemas.microsoft.com/office/drawing/2014/main" id="{098C4539-6E08-49F2-B6C0-A35A24BC9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4A923-B431-C598-20AA-02C8124EA107}"/>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2044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8DB4-CA5C-40FC-F56D-CDE7BF49C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9AA1C-3F40-A458-A675-88AF49881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3182BC-E799-C394-FB32-22C70C4FE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E18A-3B64-CBBC-B061-D95239AE6065}"/>
              </a:ext>
            </a:extLst>
          </p:cNvPr>
          <p:cNvSpPr>
            <a:spLocks noGrp="1"/>
          </p:cNvSpPr>
          <p:nvPr>
            <p:ph type="dt" sz="half" idx="10"/>
          </p:nvPr>
        </p:nvSpPr>
        <p:spPr/>
        <p:txBody>
          <a:bodyPr/>
          <a:lstStyle/>
          <a:p>
            <a:fld id="{37E6FA33-EC4F-FC4D-A7C6-F1F4375E6A4D}" type="datetimeFigureOut">
              <a:rPr lang="en-US" smtClean="0"/>
              <a:t>2/1/2024</a:t>
            </a:fld>
            <a:endParaRPr lang="en-US"/>
          </a:p>
        </p:txBody>
      </p:sp>
      <p:sp>
        <p:nvSpPr>
          <p:cNvPr id="6" name="Footer Placeholder 5">
            <a:extLst>
              <a:ext uri="{FF2B5EF4-FFF2-40B4-BE49-F238E27FC236}">
                <a16:creationId xmlns:a16="http://schemas.microsoft.com/office/drawing/2014/main" id="{D6825E77-8705-32A2-F8B0-67254599F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D4410-2EB6-2F70-CD16-021F9500C512}"/>
              </a:ext>
            </a:extLst>
          </p:cNvPr>
          <p:cNvSpPr>
            <a:spLocks noGrp="1"/>
          </p:cNvSpPr>
          <p:nvPr>
            <p:ph type="sldNum" sz="quarter" idx="12"/>
          </p:nvPr>
        </p:nvSpPr>
        <p:spPr/>
        <p:txBody>
          <a:bodyPr/>
          <a:lstStyle/>
          <a:p>
            <a:fld id="{A61470D2-3FF3-504D-B3E0-C4D1875D9346}" type="slidenum">
              <a:rPr lang="en-US" smtClean="0"/>
              <a:t>‹#›</a:t>
            </a:fld>
            <a:endParaRPr lang="en-US"/>
          </a:p>
        </p:txBody>
      </p:sp>
    </p:spTree>
    <p:extLst>
      <p:ext uri="{BB962C8B-B14F-4D97-AF65-F5344CB8AC3E}">
        <p14:creationId xmlns:p14="http://schemas.microsoft.com/office/powerpoint/2010/main" val="126430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14148-BA28-469B-4062-BAA01A84A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6BF33A-958F-8101-7B2D-24C747445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C03B8-8249-3A41-6347-B394EB0C4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6FA33-EC4F-FC4D-A7C6-F1F4375E6A4D}" type="datetimeFigureOut">
              <a:rPr lang="en-US" smtClean="0"/>
              <a:t>2/1/2024</a:t>
            </a:fld>
            <a:endParaRPr lang="en-US"/>
          </a:p>
        </p:txBody>
      </p:sp>
      <p:sp>
        <p:nvSpPr>
          <p:cNvPr id="5" name="Footer Placeholder 4">
            <a:extLst>
              <a:ext uri="{FF2B5EF4-FFF2-40B4-BE49-F238E27FC236}">
                <a16:creationId xmlns:a16="http://schemas.microsoft.com/office/drawing/2014/main" id="{1E2C5C2B-B9C9-144C-CD24-9377B0629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0C6127-CA98-648C-94D3-B80AD5125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470D2-3FF3-504D-B3E0-C4D1875D9346}" type="slidenum">
              <a:rPr lang="en-US" smtClean="0"/>
              <a:t>‹#›</a:t>
            </a:fld>
            <a:endParaRPr lang="en-US"/>
          </a:p>
        </p:txBody>
      </p:sp>
    </p:spTree>
    <p:extLst>
      <p:ext uri="{BB962C8B-B14F-4D97-AF65-F5344CB8AC3E}">
        <p14:creationId xmlns:p14="http://schemas.microsoft.com/office/powerpoint/2010/main" val="395555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raphicstudio.usf.edu/GS/artists/marclay_christian/Images/Marclay-Untitled(StudioFloor)52.jpg"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s://www.rauschenbergfoundation.org/sites/default/files/2024-01/50.E001_00.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rauschenbergfoundation.org/sites/default/files/2023-12/55.005_00.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auschenbergfoundation.org/sites/default/files/2023-05/A87_00.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ED8D-FE6A-86B0-27F5-AC10D4517EF5}"/>
              </a:ext>
            </a:extLst>
          </p:cNvPr>
          <p:cNvSpPr>
            <a:spLocks noGrp="1"/>
          </p:cNvSpPr>
          <p:nvPr>
            <p:ph type="ctrTitle"/>
          </p:nvPr>
        </p:nvSpPr>
        <p:spPr>
          <a:xfrm>
            <a:off x="1610497" y="902044"/>
            <a:ext cx="9144000" cy="1372244"/>
          </a:xfrm>
        </p:spPr>
        <p:txBody>
          <a:bodyPr/>
          <a:lstStyle/>
          <a:p>
            <a:r>
              <a:rPr lang="en-US" b="1" dirty="0"/>
              <a:t>Robert Rauschenberg </a:t>
            </a:r>
          </a:p>
        </p:txBody>
      </p:sp>
      <p:sp>
        <p:nvSpPr>
          <p:cNvPr id="3" name="Subtitle 2">
            <a:extLst>
              <a:ext uri="{FF2B5EF4-FFF2-40B4-BE49-F238E27FC236}">
                <a16:creationId xmlns:a16="http://schemas.microsoft.com/office/drawing/2014/main" id="{F612FCBE-B1EC-73E0-392F-DCA6700C4549}"/>
              </a:ext>
            </a:extLst>
          </p:cNvPr>
          <p:cNvSpPr>
            <a:spLocks noGrp="1"/>
          </p:cNvSpPr>
          <p:nvPr>
            <p:ph type="subTitle" idx="1"/>
          </p:nvPr>
        </p:nvSpPr>
        <p:spPr>
          <a:xfrm>
            <a:off x="1610497" y="2348028"/>
            <a:ext cx="9144000" cy="1655762"/>
          </a:xfrm>
        </p:spPr>
        <p:txBody>
          <a:bodyPr>
            <a:normAutofit fontScale="92500"/>
          </a:bodyPr>
          <a:lstStyle/>
          <a:p>
            <a:r>
              <a:rPr lang="en-US" sz="2800" spc="300" dirty="0">
                <a:latin typeface="Times" pitchFamily="2" charset="0"/>
              </a:rPr>
              <a:t>(OFFSET: </a:t>
            </a:r>
            <a:r>
              <a:rPr lang="en-US" sz="2800" spc="200" dirty="0">
                <a:latin typeface="+mj-lt"/>
              </a:rPr>
              <a:t>Robert Rauschenberg at USF </a:t>
            </a:r>
            <a:r>
              <a:rPr lang="en-US" sz="2800" spc="200" dirty="0" err="1">
                <a:latin typeface="+mj-lt"/>
              </a:rPr>
              <a:t>Graphicstudio</a:t>
            </a:r>
            <a:r>
              <a:rPr lang="en-US" sz="2800" spc="200" dirty="0">
                <a:latin typeface="+mj-lt"/>
              </a:rPr>
              <a:t>)</a:t>
            </a:r>
          </a:p>
          <a:p>
            <a:endParaRPr lang="en-US" sz="2800" spc="300" dirty="0">
              <a:latin typeface="Times" pitchFamily="2" charset="0"/>
            </a:endParaRPr>
          </a:p>
          <a:p>
            <a:r>
              <a:rPr lang="en-US" sz="2800" dirty="0"/>
              <a:t>Art, Democracy, and Diplomacy</a:t>
            </a:r>
            <a:endParaRPr lang="en-US" sz="2800" spc="300" dirty="0">
              <a:latin typeface="Times" pitchFamily="2" charset="0"/>
            </a:endParaRPr>
          </a:p>
        </p:txBody>
      </p:sp>
      <p:pic>
        <p:nvPicPr>
          <p:cNvPr id="6" name="Picture 5" descr="A blurry image of a building&#10;&#10;Description automatically generated">
            <a:extLst>
              <a:ext uri="{FF2B5EF4-FFF2-40B4-BE49-F238E27FC236}">
                <a16:creationId xmlns:a16="http://schemas.microsoft.com/office/drawing/2014/main" id="{92038F86-F866-21BD-B234-645189E5A0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81" y="4474126"/>
            <a:ext cx="12028437" cy="1655761"/>
          </a:xfrm>
          <a:prstGeom prst="rect">
            <a:avLst/>
          </a:prstGeom>
        </p:spPr>
      </p:pic>
    </p:spTree>
    <p:extLst>
      <p:ext uri="{BB962C8B-B14F-4D97-AF65-F5344CB8AC3E}">
        <p14:creationId xmlns:p14="http://schemas.microsoft.com/office/powerpoint/2010/main" val="107826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C35600-C131-8BEB-CE92-4D99D1F0C0E0}"/>
              </a:ext>
            </a:extLst>
          </p:cNvPr>
          <p:cNvSpPr txBox="1"/>
          <p:nvPr/>
        </p:nvSpPr>
        <p:spPr>
          <a:xfrm>
            <a:off x="606940" y="2670433"/>
            <a:ext cx="5489060" cy="3747564"/>
          </a:xfrm>
          <a:prstGeom prst="rect">
            <a:avLst/>
          </a:prstGeom>
          <a:noFill/>
        </p:spPr>
        <p:txBody>
          <a:bodyPr wrap="square">
            <a:spAutoFit/>
          </a:bodyPr>
          <a:lstStyle/>
          <a:p>
            <a:pPr marL="285750" indent="-285750">
              <a:lnSpc>
                <a:spcPts val="2900"/>
              </a:lnSpc>
              <a:buFont typeface="Arial" panose="020B0604020202020204" pitchFamily="34" charset="0"/>
              <a:buChar char="•"/>
            </a:pPr>
            <a:r>
              <a:rPr lang="en-US" sz="2200" i="0" u="none" strike="noStrike" dirty="0">
                <a:solidFill>
                  <a:srgbClr val="343A40"/>
                </a:solidFill>
                <a:effectLst/>
              </a:rPr>
              <a:t>A trip to China was the catalyst for this large-scale exhibition (ROCI) that toured the world with the goal of a peace-making interchange between cultures.</a:t>
            </a:r>
          </a:p>
          <a:p>
            <a:pPr marL="285750" indent="-285750">
              <a:lnSpc>
                <a:spcPts val="2900"/>
              </a:lnSpc>
              <a:buFont typeface="Arial" panose="020B0604020202020204" pitchFamily="34" charset="0"/>
              <a:buChar char="•"/>
            </a:pPr>
            <a:endParaRPr lang="en-US" sz="2200" b="0" i="0" u="none" strike="noStrike" dirty="0">
              <a:solidFill>
                <a:srgbClr val="343A40"/>
              </a:solidFill>
              <a:effectLst/>
            </a:endParaRPr>
          </a:p>
          <a:p>
            <a:pPr marL="285750" indent="-285750">
              <a:lnSpc>
                <a:spcPts val="2900"/>
              </a:lnSpc>
              <a:buFont typeface="Arial" panose="020B0604020202020204" pitchFamily="34" charset="0"/>
              <a:buChar char="•"/>
            </a:pPr>
            <a:r>
              <a:rPr lang="en-US" sz="2200" b="0" i="0" u="none" strike="noStrike" dirty="0">
                <a:solidFill>
                  <a:srgbClr val="343A40"/>
                </a:solidFill>
                <a:effectLst/>
              </a:rPr>
              <a:t>ROCI (pronounced Rocky) was a tangible expression of Rauschenberg’s long-term commitment to human rights and to the freedom of artistic expression. </a:t>
            </a:r>
          </a:p>
          <a:p>
            <a:pPr marL="285750" indent="-285750">
              <a:lnSpc>
                <a:spcPts val="2500"/>
              </a:lnSpc>
              <a:buFont typeface="Arial" panose="020B0604020202020204" pitchFamily="34" charset="0"/>
              <a:buChar char="•"/>
            </a:pPr>
            <a:endParaRPr lang="en-US" sz="2000" dirty="0">
              <a:solidFill>
                <a:srgbClr val="343A40"/>
              </a:solidFill>
            </a:endParaRPr>
          </a:p>
        </p:txBody>
      </p:sp>
      <p:sp>
        <p:nvSpPr>
          <p:cNvPr id="5" name="TextBox 4">
            <a:extLst>
              <a:ext uri="{FF2B5EF4-FFF2-40B4-BE49-F238E27FC236}">
                <a16:creationId xmlns:a16="http://schemas.microsoft.com/office/drawing/2014/main" id="{9160CD66-C02E-9706-D062-84BAB865C603}"/>
              </a:ext>
            </a:extLst>
          </p:cNvPr>
          <p:cNvSpPr txBox="1"/>
          <p:nvPr/>
        </p:nvSpPr>
        <p:spPr>
          <a:xfrm>
            <a:off x="217865" y="2001561"/>
            <a:ext cx="6096000" cy="430887"/>
          </a:xfrm>
          <a:prstGeom prst="rect">
            <a:avLst/>
          </a:prstGeom>
          <a:noFill/>
        </p:spPr>
        <p:txBody>
          <a:bodyPr wrap="square">
            <a:spAutoFit/>
          </a:bodyPr>
          <a:lstStyle/>
          <a:p>
            <a:r>
              <a:rPr lang="en-US" sz="2200" b="1" i="0" u="none" strike="noStrike" dirty="0">
                <a:solidFill>
                  <a:srgbClr val="343A40"/>
                </a:solidFill>
                <a:effectLst/>
              </a:rPr>
              <a:t>Rauschenberg Overseas Culture Interchange (ROCI)</a:t>
            </a:r>
            <a:endParaRPr lang="en-US" sz="2200" dirty="0"/>
          </a:p>
        </p:txBody>
      </p:sp>
      <p:sp>
        <p:nvSpPr>
          <p:cNvPr id="7" name="TextBox 6">
            <a:extLst>
              <a:ext uri="{FF2B5EF4-FFF2-40B4-BE49-F238E27FC236}">
                <a16:creationId xmlns:a16="http://schemas.microsoft.com/office/drawing/2014/main" id="{BE9198C6-FBD5-65BF-DF82-ED40066826C0}"/>
              </a:ext>
            </a:extLst>
          </p:cNvPr>
          <p:cNvSpPr txBox="1"/>
          <p:nvPr/>
        </p:nvSpPr>
        <p:spPr>
          <a:xfrm>
            <a:off x="0" y="153806"/>
            <a:ext cx="12192000" cy="1200329"/>
          </a:xfrm>
          <a:prstGeom prst="rect">
            <a:avLst/>
          </a:prstGeom>
          <a:noFill/>
        </p:spPr>
        <p:txBody>
          <a:bodyPr wrap="square">
            <a:spAutoFit/>
          </a:bodyPr>
          <a:lstStyle/>
          <a:p>
            <a:pPr algn="ctr"/>
            <a:r>
              <a:rPr lang="en-US" sz="2400" b="1" i="0" u="none" strike="noStrike" dirty="0">
                <a:solidFill>
                  <a:srgbClr val="343A40"/>
                </a:solidFill>
                <a:effectLst/>
              </a:rPr>
              <a:t>Rauschenberg’s belief in the power of art as a catalyst for positive social change and collaboration was at the heart of his participation in international projects in the 1970s and early 1980s</a:t>
            </a:r>
          </a:p>
        </p:txBody>
      </p:sp>
      <p:sp>
        <p:nvSpPr>
          <p:cNvPr id="16" name="TextBox 15">
            <a:extLst>
              <a:ext uri="{FF2B5EF4-FFF2-40B4-BE49-F238E27FC236}">
                <a16:creationId xmlns:a16="http://schemas.microsoft.com/office/drawing/2014/main" id="{DAF4546C-8FE5-4B0C-7F56-EE98B78CE150}"/>
              </a:ext>
            </a:extLst>
          </p:cNvPr>
          <p:cNvSpPr txBox="1"/>
          <p:nvPr/>
        </p:nvSpPr>
        <p:spPr>
          <a:xfrm>
            <a:off x="213103" y="1672468"/>
            <a:ext cx="6100762" cy="369332"/>
          </a:xfrm>
          <a:prstGeom prst="rect">
            <a:avLst/>
          </a:prstGeom>
          <a:noFill/>
        </p:spPr>
        <p:txBody>
          <a:bodyPr wrap="square">
            <a:spAutoFit/>
          </a:bodyPr>
          <a:lstStyle/>
          <a:p>
            <a:r>
              <a:rPr lang="en-US" b="1" dirty="0"/>
              <a:t>Diplomacy and Art</a:t>
            </a:r>
          </a:p>
        </p:txBody>
      </p:sp>
      <p:pic>
        <p:nvPicPr>
          <p:cNvPr id="4" name="Picture 3" descr="A person standing next to a large piece of metal&#10;&#10;Description automatically generated">
            <a:extLst>
              <a:ext uri="{FF2B5EF4-FFF2-40B4-BE49-F238E27FC236}">
                <a16:creationId xmlns:a16="http://schemas.microsoft.com/office/drawing/2014/main" id="{0B49B8FC-6122-D0CA-1C3E-FBDACFBCE8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3253" y="1106720"/>
            <a:ext cx="3689090" cy="5473356"/>
          </a:xfrm>
          <a:prstGeom prst="rect">
            <a:avLst/>
          </a:prstGeom>
        </p:spPr>
      </p:pic>
    </p:spTree>
    <p:extLst>
      <p:ext uri="{BB962C8B-B14F-4D97-AF65-F5344CB8AC3E}">
        <p14:creationId xmlns:p14="http://schemas.microsoft.com/office/powerpoint/2010/main" val="13667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C35600-C131-8BEB-CE92-4D99D1F0C0E0}"/>
              </a:ext>
            </a:extLst>
          </p:cNvPr>
          <p:cNvSpPr txBox="1"/>
          <p:nvPr/>
        </p:nvSpPr>
        <p:spPr>
          <a:xfrm>
            <a:off x="222626" y="2420006"/>
            <a:ext cx="4428887" cy="3048976"/>
          </a:xfrm>
          <a:prstGeom prst="rect">
            <a:avLst/>
          </a:prstGeom>
          <a:noFill/>
        </p:spPr>
        <p:txBody>
          <a:bodyPr wrap="square">
            <a:spAutoFit/>
          </a:bodyPr>
          <a:lstStyle/>
          <a:p>
            <a:pPr marL="342900" indent="-342900">
              <a:lnSpc>
                <a:spcPts val="2900"/>
              </a:lnSpc>
              <a:buFont typeface="Arial" panose="020B0604020202020204" pitchFamily="34" charset="0"/>
              <a:buChar char="•"/>
            </a:pPr>
            <a:r>
              <a:rPr lang="en-US" sz="2200" b="1" i="0" u="none" strike="noStrike" dirty="0">
                <a:solidFill>
                  <a:srgbClr val="343A40"/>
                </a:solidFill>
                <a:effectLst/>
              </a:rPr>
              <a:t>1984: </a:t>
            </a:r>
            <a:r>
              <a:rPr lang="en-US" sz="2200" b="0" i="0" u="none" strike="noStrike" dirty="0">
                <a:solidFill>
                  <a:srgbClr val="343A40"/>
                </a:solidFill>
                <a:effectLst/>
              </a:rPr>
              <a:t>ROCI was announced at the United Nations in New York </a:t>
            </a:r>
          </a:p>
          <a:p>
            <a:pPr marL="342900" indent="-342900">
              <a:lnSpc>
                <a:spcPts val="2900"/>
              </a:lnSpc>
              <a:buFont typeface="Arial" panose="020B0604020202020204" pitchFamily="34" charset="0"/>
              <a:buChar char="•"/>
            </a:pPr>
            <a:endParaRPr lang="en-US" sz="2200" i="0" u="none" strike="noStrike" dirty="0">
              <a:solidFill>
                <a:srgbClr val="343A40"/>
              </a:solidFill>
              <a:effectLst/>
            </a:endParaRPr>
          </a:p>
          <a:p>
            <a:pPr marL="342900" indent="-342900">
              <a:lnSpc>
                <a:spcPts val="2900"/>
              </a:lnSpc>
              <a:buFont typeface="Arial" panose="020B0604020202020204" pitchFamily="34" charset="0"/>
              <a:buChar char="•"/>
            </a:pPr>
            <a:r>
              <a:rPr lang="en-US" sz="2200" i="0" u="none" strike="noStrike" dirty="0">
                <a:solidFill>
                  <a:srgbClr val="343A40"/>
                </a:solidFill>
                <a:effectLst/>
              </a:rPr>
              <a:t>ROCI was organized by Donald </a:t>
            </a:r>
            <a:r>
              <a:rPr lang="en-US" sz="2200" i="0" u="none" strike="noStrike" dirty="0" err="1">
                <a:solidFill>
                  <a:srgbClr val="343A40"/>
                </a:solidFill>
                <a:effectLst/>
              </a:rPr>
              <a:t>Saff</a:t>
            </a:r>
            <a:r>
              <a:rPr lang="en-US" sz="2200" i="0" u="none" strike="noStrike" dirty="0">
                <a:solidFill>
                  <a:srgbClr val="343A40"/>
                </a:solidFill>
                <a:effectLst/>
              </a:rPr>
              <a:t> (Director of </a:t>
            </a:r>
            <a:r>
              <a:rPr lang="en-US" sz="2200" i="1" u="none" strike="noStrike" dirty="0">
                <a:solidFill>
                  <a:srgbClr val="343A40"/>
                </a:solidFill>
                <a:effectLst/>
              </a:rPr>
              <a:t>USF Graphic Studio</a:t>
            </a:r>
            <a:r>
              <a:rPr lang="en-US" sz="2200" i="0" u="none" strike="noStrike" dirty="0">
                <a:solidFill>
                  <a:srgbClr val="343A40"/>
                </a:solidFill>
                <a:effectLst/>
              </a:rPr>
              <a:t>) as the Artistic Director in collaboration with Rauschenberg.</a:t>
            </a:r>
            <a:endParaRPr lang="en-US" sz="2200" b="0" i="0" u="none" strike="noStrike" dirty="0">
              <a:solidFill>
                <a:srgbClr val="343A40"/>
              </a:solidFill>
              <a:effectLst/>
            </a:endParaRPr>
          </a:p>
          <a:p>
            <a:pPr marL="285750" indent="-285750">
              <a:lnSpc>
                <a:spcPts val="2900"/>
              </a:lnSpc>
              <a:buFont typeface="Arial" panose="020B0604020202020204" pitchFamily="34" charset="0"/>
              <a:buChar char="•"/>
            </a:pPr>
            <a:endParaRPr lang="en-US" sz="2200" dirty="0">
              <a:solidFill>
                <a:srgbClr val="343A40"/>
              </a:solidFill>
            </a:endParaRPr>
          </a:p>
        </p:txBody>
      </p:sp>
      <p:sp>
        <p:nvSpPr>
          <p:cNvPr id="5" name="TextBox 4">
            <a:extLst>
              <a:ext uri="{FF2B5EF4-FFF2-40B4-BE49-F238E27FC236}">
                <a16:creationId xmlns:a16="http://schemas.microsoft.com/office/drawing/2014/main" id="{9160CD66-C02E-9706-D062-84BAB865C603}"/>
              </a:ext>
            </a:extLst>
          </p:cNvPr>
          <p:cNvSpPr txBox="1"/>
          <p:nvPr/>
        </p:nvSpPr>
        <p:spPr>
          <a:xfrm>
            <a:off x="222626" y="1499220"/>
            <a:ext cx="6096000" cy="430887"/>
          </a:xfrm>
          <a:prstGeom prst="rect">
            <a:avLst/>
          </a:prstGeom>
          <a:noFill/>
        </p:spPr>
        <p:txBody>
          <a:bodyPr wrap="square">
            <a:spAutoFit/>
          </a:bodyPr>
          <a:lstStyle/>
          <a:p>
            <a:r>
              <a:rPr lang="en-US" sz="2200" b="1" i="0" u="none" strike="noStrike" dirty="0">
                <a:solidFill>
                  <a:srgbClr val="343A40"/>
                </a:solidFill>
                <a:effectLst/>
              </a:rPr>
              <a:t>Rauschenberg Overseas Culture Interchange (ROCI)</a:t>
            </a:r>
            <a:endParaRPr lang="en-US" sz="2200" dirty="0"/>
          </a:p>
        </p:txBody>
      </p:sp>
      <p:sp>
        <p:nvSpPr>
          <p:cNvPr id="7" name="TextBox 6">
            <a:extLst>
              <a:ext uri="{FF2B5EF4-FFF2-40B4-BE49-F238E27FC236}">
                <a16:creationId xmlns:a16="http://schemas.microsoft.com/office/drawing/2014/main" id="{BE9198C6-FBD5-65BF-DF82-ED40066826C0}"/>
              </a:ext>
            </a:extLst>
          </p:cNvPr>
          <p:cNvSpPr txBox="1"/>
          <p:nvPr/>
        </p:nvSpPr>
        <p:spPr>
          <a:xfrm>
            <a:off x="0" y="153806"/>
            <a:ext cx="12192000" cy="824393"/>
          </a:xfrm>
          <a:prstGeom prst="rect">
            <a:avLst/>
          </a:prstGeom>
          <a:noFill/>
        </p:spPr>
        <p:txBody>
          <a:bodyPr wrap="square">
            <a:spAutoFit/>
          </a:bodyPr>
          <a:lstStyle/>
          <a:p>
            <a:pPr algn="ctr">
              <a:lnSpc>
                <a:spcPts val="2900"/>
              </a:lnSpc>
            </a:pPr>
            <a:r>
              <a:rPr lang="en-US" sz="2400" b="1" i="0" u="none" strike="noStrike" dirty="0">
                <a:solidFill>
                  <a:srgbClr val="343A40"/>
                </a:solidFill>
                <a:effectLst/>
              </a:rPr>
              <a:t>ROCI occurred as the Cold War began to end, coinciding with a time of radical change in the world order</a:t>
            </a:r>
          </a:p>
        </p:txBody>
      </p:sp>
      <p:pic>
        <p:nvPicPr>
          <p:cNvPr id="8" name="Picture 7">
            <a:extLst>
              <a:ext uri="{FF2B5EF4-FFF2-40B4-BE49-F238E27FC236}">
                <a16:creationId xmlns:a16="http://schemas.microsoft.com/office/drawing/2014/main" id="{EC2D3200-DCD7-CBF1-BCD6-247C42CD2036}"/>
              </a:ext>
            </a:extLst>
          </p:cNvPr>
          <p:cNvPicPr>
            <a:picLocks noChangeAspect="1"/>
          </p:cNvPicPr>
          <p:nvPr/>
        </p:nvPicPr>
        <p:blipFill>
          <a:blip r:embed="rId3"/>
          <a:stretch>
            <a:fillRect/>
          </a:stretch>
        </p:blipFill>
        <p:spPr>
          <a:xfrm>
            <a:off x="5736089" y="2047441"/>
            <a:ext cx="6100762" cy="4141510"/>
          </a:xfrm>
          <a:prstGeom prst="rect">
            <a:avLst/>
          </a:prstGeom>
        </p:spPr>
      </p:pic>
      <p:sp>
        <p:nvSpPr>
          <p:cNvPr id="16" name="TextBox 15">
            <a:extLst>
              <a:ext uri="{FF2B5EF4-FFF2-40B4-BE49-F238E27FC236}">
                <a16:creationId xmlns:a16="http://schemas.microsoft.com/office/drawing/2014/main" id="{DAF4546C-8FE5-4B0C-7F56-EE98B78CE150}"/>
              </a:ext>
            </a:extLst>
          </p:cNvPr>
          <p:cNvSpPr txBox="1"/>
          <p:nvPr/>
        </p:nvSpPr>
        <p:spPr>
          <a:xfrm>
            <a:off x="222626" y="1216221"/>
            <a:ext cx="6100762" cy="369332"/>
          </a:xfrm>
          <a:prstGeom prst="rect">
            <a:avLst/>
          </a:prstGeom>
          <a:noFill/>
        </p:spPr>
        <p:txBody>
          <a:bodyPr wrap="square">
            <a:spAutoFit/>
          </a:bodyPr>
          <a:lstStyle/>
          <a:p>
            <a:r>
              <a:rPr lang="en-US" b="1" dirty="0"/>
              <a:t>Diplomacy and Art</a:t>
            </a:r>
          </a:p>
        </p:txBody>
      </p:sp>
    </p:spTree>
    <p:extLst>
      <p:ext uri="{BB962C8B-B14F-4D97-AF65-F5344CB8AC3E}">
        <p14:creationId xmlns:p14="http://schemas.microsoft.com/office/powerpoint/2010/main" val="105499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EAC07E-6FCB-1EED-7713-814C7B8B1638}"/>
              </a:ext>
            </a:extLst>
          </p:cNvPr>
          <p:cNvSpPr txBox="1"/>
          <p:nvPr/>
        </p:nvSpPr>
        <p:spPr>
          <a:xfrm>
            <a:off x="330024" y="98646"/>
            <a:ext cx="12072730" cy="1174552"/>
          </a:xfrm>
          <a:prstGeom prst="rect">
            <a:avLst/>
          </a:prstGeom>
          <a:noFill/>
        </p:spPr>
        <p:txBody>
          <a:bodyPr wrap="square">
            <a:spAutoFit/>
          </a:bodyPr>
          <a:lstStyle/>
          <a:p>
            <a:pPr algn="ctr">
              <a:lnSpc>
                <a:spcPts val="2800"/>
              </a:lnSpc>
            </a:pPr>
            <a:r>
              <a:rPr lang="en-US" sz="2600" b="0" i="0" u="none" strike="noStrike" dirty="0">
                <a:solidFill>
                  <a:srgbClr val="343A40"/>
                </a:solidFill>
                <a:effectLst/>
              </a:rPr>
              <a:t>Rauschenberg traveled to countries where artistic experimentation had been suppressed, </a:t>
            </a:r>
            <a:r>
              <a:rPr lang="en-US" sz="2600" b="1" i="0" u="none" strike="noStrike" dirty="0">
                <a:solidFill>
                  <a:srgbClr val="343A40"/>
                </a:solidFill>
                <a:effectLst/>
              </a:rPr>
              <a:t>with the purpose of sparking a dialogue and achieving a mutual understanding through the creative process</a:t>
            </a:r>
            <a:r>
              <a:rPr lang="en-US" sz="2800" b="1" i="0" u="none" strike="noStrike" dirty="0">
                <a:solidFill>
                  <a:srgbClr val="343A40"/>
                </a:solidFill>
                <a:effectLst/>
              </a:rPr>
              <a:t>. </a:t>
            </a:r>
          </a:p>
        </p:txBody>
      </p:sp>
      <p:sp>
        <p:nvSpPr>
          <p:cNvPr id="8" name="TextBox 7">
            <a:extLst>
              <a:ext uri="{FF2B5EF4-FFF2-40B4-BE49-F238E27FC236}">
                <a16:creationId xmlns:a16="http://schemas.microsoft.com/office/drawing/2014/main" id="{B30571CA-80B5-9C72-0E20-6207932CCFED}"/>
              </a:ext>
            </a:extLst>
          </p:cNvPr>
          <p:cNvSpPr txBox="1"/>
          <p:nvPr/>
        </p:nvSpPr>
        <p:spPr>
          <a:xfrm>
            <a:off x="0" y="1577663"/>
            <a:ext cx="6422207" cy="4798750"/>
          </a:xfrm>
          <a:prstGeom prst="rect">
            <a:avLst/>
          </a:prstGeom>
          <a:noFill/>
        </p:spPr>
        <p:txBody>
          <a:bodyPr wrap="square">
            <a:spAutoFit/>
          </a:bodyPr>
          <a:lstStyle/>
          <a:p>
            <a:pPr marL="342900" indent="-342900">
              <a:lnSpc>
                <a:spcPts val="2940"/>
              </a:lnSpc>
              <a:buFont typeface="Arial" panose="020B0604020202020204" pitchFamily="34" charset="0"/>
              <a:buChar char="•"/>
            </a:pPr>
            <a:endParaRPr lang="en-US" sz="2200" kern="100" dirty="0">
              <a:ea typeface="Calibri" panose="020F0502020204030204" pitchFamily="34" charset="0"/>
              <a:cs typeface="Times New Roman" panose="02020603050405020304" pitchFamily="18" charset="0"/>
            </a:endParaRPr>
          </a:p>
          <a:p>
            <a:pPr marL="342900" marR="0" indent="-342900">
              <a:lnSpc>
                <a:spcPts val="2940"/>
              </a:lnSpc>
              <a:spcBef>
                <a:spcPts val="0"/>
              </a:spcBef>
              <a:spcAft>
                <a:spcPts val="0"/>
              </a:spcAft>
              <a:buFont typeface="Arial" panose="020B0604020202020204" pitchFamily="34" charset="0"/>
              <a:buChar char="•"/>
            </a:pPr>
            <a:r>
              <a:rPr lang="en-US" sz="2200" kern="100" dirty="0" err="1">
                <a:ea typeface="Calibri" panose="020F0502020204030204" pitchFamily="34" charset="0"/>
                <a:cs typeface="Times New Roman" panose="02020603050405020304" pitchFamily="18" charset="0"/>
              </a:rPr>
              <a:t>Saff</a:t>
            </a:r>
            <a:r>
              <a:rPr lang="en-US" sz="2200" kern="100" dirty="0">
                <a:ea typeface="Calibri" panose="020F0502020204030204" pitchFamily="34" charset="0"/>
                <a:cs typeface="Times New Roman" panose="02020603050405020304" pitchFamily="18" charset="0"/>
              </a:rPr>
              <a:t> </a:t>
            </a:r>
            <a:r>
              <a:rPr lang="en-US" sz="2200" kern="100" dirty="0">
                <a:effectLst/>
                <a:ea typeface="Calibri" panose="020F0502020204030204" pitchFamily="34" charset="0"/>
                <a:cs typeface="Times New Roman" panose="02020603050405020304" pitchFamily="18" charset="0"/>
              </a:rPr>
              <a:t> visited “sensitive” countries, directors, curators, poets, writers, cultural leaders and totalitarian figures where freedom of expression was limited, evaluating their relevance to Rauschenberg’s desire to make the ROCI tour a peace-making enterprise that would function as an interchange with local artists and cultures. </a:t>
            </a:r>
          </a:p>
          <a:p>
            <a:pPr marL="342900" marR="0" indent="-342900">
              <a:lnSpc>
                <a:spcPts val="2940"/>
              </a:lnSpc>
              <a:spcBef>
                <a:spcPts val="0"/>
              </a:spcBef>
              <a:spcAft>
                <a:spcPts val="0"/>
              </a:spcAft>
              <a:buFont typeface="Arial" panose="020B0604020202020204" pitchFamily="34" charset="0"/>
              <a:buChar char="•"/>
            </a:pPr>
            <a:endParaRPr lang="en-US" sz="2200" kern="100" dirty="0">
              <a:effectLst/>
              <a:ea typeface="Calibri" panose="020F0502020204030204" pitchFamily="34" charset="0"/>
              <a:cs typeface="Times New Roman" panose="02020603050405020304" pitchFamily="18" charset="0"/>
            </a:endParaRPr>
          </a:p>
          <a:p>
            <a:pPr marL="342900" marR="0" indent="-342900">
              <a:lnSpc>
                <a:spcPts val="2940"/>
              </a:lnSpc>
              <a:spcBef>
                <a:spcPts val="0"/>
              </a:spcBef>
              <a:spcAft>
                <a:spcPts val="0"/>
              </a:spcAft>
              <a:buFont typeface="Arial" panose="020B0604020202020204" pitchFamily="34" charset="0"/>
              <a:buChar char="•"/>
            </a:pPr>
            <a:r>
              <a:rPr lang="en-US" sz="2200" b="1" kern="100" dirty="0">
                <a:effectLst/>
                <a:ea typeface="Calibri" panose="020F0502020204030204" pitchFamily="34" charset="0"/>
                <a:cs typeface="Times New Roman" panose="02020603050405020304" pitchFamily="18" charset="0"/>
              </a:rPr>
              <a:t>The exchange of art and facts w</a:t>
            </a:r>
            <a:r>
              <a:rPr lang="en-US" sz="2200" b="1" kern="100" dirty="0">
                <a:ea typeface="Calibri" panose="020F0502020204030204" pitchFamily="34" charset="0"/>
                <a:cs typeface="Times New Roman" panose="02020603050405020304" pitchFamily="18" charset="0"/>
              </a:rPr>
              <a:t>as a central tenant of the project</a:t>
            </a:r>
            <a:endParaRPr lang="en-US" sz="2200" b="1" kern="1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000" kern="1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000" kern="100" dirty="0">
              <a:effectLs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0C1A2D42-BE39-E79D-0E42-C15D0B0DBD62}"/>
              </a:ext>
            </a:extLst>
          </p:cNvPr>
          <p:cNvPicPr>
            <a:picLocks noChangeAspect="1"/>
          </p:cNvPicPr>
          <p:nvPr/>
        </p:nvPicPr>
        <p:blipFill>
          <a:blip r:embed="rId3"/>
          <a:stretch>
            <a:fillRect/>
          </a:stretch>
        </p:blipFill>
        <p:spPr>
          <a:xfrm>
            <a:off x="6366389" y="1741910"/>
            <a:ext cx="5155584" cy="3930628"/>
          </a:xfrm>
          <a:prstGeom prst="rect">
            <a:avLst/>
          </a:prstGeom>
        </p:spPr>
      </p:pic>
      <p:sp>
        <p:nvSpPr>
          <p:cNvPr id="16" name="TextBox 15">
            <a:extLst>
              <a:ext uri="{FF2B5EF4-FFF2-40B4-BE49-F238E27FC236}">
                <a16:creationId xmlns:a16="http://schemas.microsoft.com/office/drawing/2014/main" id="{7D4F3FF8-33FC-4347-A6FC-F8D1510B3E35}"/>
              </a:ext>
            </a:extLst>
          </p:cNvPr>
          <p:cNvSpPr txBox="1"/>
          <p:nvPr/>
        </p:nvSpPr>
        <p:spPr>
          <a:xfrm>
            <a:off x="6422207" y="5977003"/>
            <a:ext cx="5043948" cy="507831"/>
          </a:xfrm>
          <a:prstGeom prst="rect">
            <a:avLst/>
          </a:prstGeom>
          <a:noFill/>
        </p:spPr>
        <p:txBody>
          <a:bodyPr wrap="square">
            <a:spAutoFit/>
          </a:bodyPr>
          <a:lstStyle/>
          <a:p>
            <a:r>
              <a:rPr lang="en-US" sz="900" b="0" i="0" u="none" strike="noStrike">
                <a:solidFill>
                  <a:srgbClr val="343A40"/>
                </a:solidFill>
                <a:effectLst/>
                <a:latin typeface="din-2014"/>
              </a:rPr>
              <a:t>Rauschenberg with Dr. Dietmar Keller, Minister of Culture of the German Democratic Republic (left), and Tahir </a:t>
            </a:r>
            <a:r>
              <a:rPr lang="en-US" sz="900" b="0" i="0" u="none" strike="noStrike" err="1">
                <a:solidFill>
                  <a:srgbClr val="343A40"/>
                </a:solidFill>
                <a:effectLst/>
                <a:latin typeface="din-2014"/>
              </a:rPr>
              <a:t>Salakhov</a:t>
            </a:r>
            <a:r>
              <a:rPr lang="en-US" sz="900" b="0" i="0" u="none" strike="noStrike">
                <a:solidFill>
                  <a:srgbClr val="343A40"/>
                </a:solidFill>
                <a:effectLst/>
                <a:latin typeface="din-2014"/>
              </a:rPr>
              <a:t> (right), and unidentified man, </a:t>
            </a:r>
            <a:r>
              <a:rPr lang="en-US" sz="900" b="0" i="1" u="none" strike="noStrike">
                <a:solidFill>
                  <a:srgbClr val="343A40"/>
                </a:solidFill>
                <a:effectLst/>
                <a:latin typeface="din-2014"/>
              </a:rPr>
              <a:t>ROCI BERLIN</a:t>
            </a:r>
            <a:r>
              <a:rPr lang="en-US" sz="900" b="0" i="0" u="none" strike="noStrike">
                <a:solidFill>
                  <a:srgbClr val="343A40"/>
                </a:solidFill>
                <a:effectLst/>
                <a:latin typeface="din-2014"/>
              </a:rPr>
              <a:t>, Neue Berliner Galerie </a:t>
            </a:r>
            <a:r>
              <a:rPr lang="en-US" sz="900" b="0" i="0" u="none" strike="noStrike" err="1">
                <a:solidFill>
                  <a:srgbClr val="343A40"/>
                </a:solidFill>
                <a:effectLst/>
                <a:latin typeface="din-2014"/>
              </a:rPr>
              <a:t>im</a:t>
            </a:r>
            <a:r>
              <a:rPr lang="en-US" sz="900" b="0" i="0" u="none" strike="noStrike">
                <a:solidFill>
                  <a:srgbClr val="343A40"/>
                </a:solidFill>
                <a:effectLst/>
                <a:latin typeface="din-2014"/>
              </a:rPr>
              <a:t> </a:t>
            </a:r>
            <a:r>
              <a:rPr lang="en-US" sz="900" b="0" i="0" u="none" strike="noStrike" err="1">
                <a:solidFill>
                  <a:srgbClr val="343A40"/>
                </a:solidFill>
                <a:effectLst/>
                <a:latin typeface="din-2014"/>
              </a:rPr>
              <a:t>Alten</a:t>
            </a:r>
            <a:r>
              <a:rPr lang="en-US" sz="900" b="0" i="0" u="none" strike="noStrike">
                <a:solidFill>
                  <a:srgbClr val="343A40"/>
                </a:solidFill>
                <a:effectLst/>
                <a:latin typeface="din-2014"/>
              </a:rPr>
              <a:t> Museum, March 1990. Work in background is </a:t>
            </a:r>
            <a:r>
              <a:rPr lang="en-US" sz="900" b="0" i="1" u="none" strike="noStrike">
                <a:solidFill>
                  <a:srgbClr val="343A40"/>
                </a:solidFill>
                <a:effectLst/>
                <a:latin typeface="din-2014"/>
              </a:rPr>
              <a:t>Caryatid Cavalcade I/ROCI CHILE</a:t>
            </a:r>
            <a:r>
              <a:rPr lang="en-US" sz="900" b="0" i="0" u="none" strike="noStrike">
                <a:solidFill>
                  <a:srgbClr val="343A40"/>
                </a:solidFill>
                <a:effectLst/>
                <a:latin typeface="din-2014"/>
              </a:rPr>
              <a:t> (1985). Photo: Elfriede </a:t>
            </a:r>
            <a:r>
              <a:rPr lang="en-US" sz="900" b="0" i="0" u="none" strike="noStrike" err="1">
                <a:solidFill>
                  <a:srgbClr val="343A40"/>
                </a:solidFill>
                <a:effectLst/>
                <a:latin typeface="din-2014"/>
              </a:rPr>
              <a:t>Schönbor</a:t>
            </a:r>
            <a:endParaRPr lang="en-US" sz="900"/>
          </a:p>
        </p:txBody>
      </p:sp>
    </p:spTree>
    <p:extLst>
      <p:ext uri="{BB962C8B-B14F-4D97-AF65-F5344CB8AC3E}">
        <p14:creationId xmlns:p14="http://schemas.microsoft.com/office/powerpoint/2010/main" val="12101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C5E80-CB62-0065-BDBD-11EE3009F4E6}"/>
              </a:ext>
            </a:extLst>
          </p:cNvPr>
          <p:cNvSpPr txBox="1"/>
          <p:nvPr/>
        </p:nvSpPr>
        <p:spPr>
          <a:xfrm>
            <a:off x="361246" y="348391"/>
            <a:ext cx="5049568" cy="6109365"/>
          </a:xfrm>
          <a:prstGeom prst="rect">
            <a:avLst/>
          </a:prstGeom>
          <a:noFill/>
        </p:spPr>
        <p:txBody>
          <a:bodyPr wrap="square">
            <a:spAutoFit/>
          </a:bodyPr>
          <a:lstStyle/>
          <a:p>
            <a:r>
              <a:rPr lang="en-US" sz="2300" b="1" i="0" u="none" strike="noStrike" dirty="0">
                <a:solidFill>
                  <a:srgbClr val="343A40"/>
                </a:solidFill>
                <a:effectLst/>
              </a:rPr>
              <a:t>1985-1990</a:t>
            </a:r>
            <a:r>
              <a:rPr lang="en-US" sz="2300" b="0" i="0" u="none" strike="noStrike" dirty="0">
                <a:solidFill>
                  <a:srgbClr val="343A40"/>
                </a:solidFill>
                <a:effectLst/>
              </a:rPr>
              <a:t>: The </a:t>
            </a:r>
            <a:r>
              <a:rPr lang="en-US" sz="2300" dirty="0">
                <a:solidFill>
                  <a:srgbClr val="343A40"/>
                </a:solidFill>
              </a:rPr>
              <a:t>ROCI tour </a:t>
            </a:r>
            <a:r>
              <a:rPr lang="en-US" sz="2300" b="0" i="0" u="none" strike="noStrike" dirty="0">
                <a:solidFill>
                  <a:srgbClr val="343A40"/>
                </a:solidFill>
                <a:effectLst/>
              </a:rPr>
              <a:t>was realized in ten countries:</a:t>
            </a:r>
          </a:p>
          <a:p>
            <a:endParaRPr lang="en-US" sz="2300" b="0" i="0" u="none" strike="noStrike" dirty="0">
              <a:solidFill>
                <a:srgbClr val="343A40"/>
              </a:solidFill>
              <a:effectLst/>
            </a:endParaRPr>
          </a:p>
          <a:p>
            <a:pPr marL="742950" lvl="1" indent="-285750">
              <a:buFont typeface="Arial" panose="020B0604020202020204" pitchFamily="34" charset="0"/>
              <a:buChar char="•"/>
            </a:pPr>
            <a:r>
              <a:rPr lang="en-US" sz="2300" b="0" i="0" u="none" strike="noStrike" dirty="0">
                <a:solidFill>
                  <a:srgbClr val="343A40"/>
                </a:solidFill>
                <a:effectLst/>
              </a:rPr>
              <a:t>Mexico</a:t>
            </a:r>
          </a:p>
          <a:p>
            <a:pPr marL="742950" lvl="1" indent="-285750">
              <a:buFont typeface="Arial" panose="020B0604020202020204" pitchFamily="34" charset="0"/>
              <a:buChar char="•"/>
            </a:pPr>
            <a:r>
              <a:rPr lang="en-US" sz="2300" b="0" i="0" u="none" strike="noStrike" dirty="0">
                <a:solidFill>
                  <a:srgbClr val="343A40"/>
                </a:solidFill>
                <a:effectLst/>
              </a:rPr>
              <a:t>Chile</a:t>
            </a:r>
          </a:p>
          <a:p>
            <a:pPr marL="742950" lvl="1" indent="-285750">
              <a:buFont typeface="Arial" panose="020B0604020202020204" pitchFamily="34" charset="0"/>
              <a:buChar char="•"/>
            </a:pPr>
            <a:r>
              <a:rPr lang="en-US" sz="2300" b="0" i="0" u="none" strike="noStrike" dirty="0">
                <a:solidFill>
                  <a:srgbClr val="343A40"/>
                </a:solidFill>
                <a:effectLst/>
              </a:rPr>
              <a:t>Venezuela</a:t>
            </a:r>
          </a:p>
          <a:p>
            <a:pPr marL="742950" lvl="1" indent="-285750">
              <a:buFont typeface="Arial" panose="020B0604020202020204" pitchFamily="34" charset="0"/>
              <a:buChar char="•"/>
            </a:pPr>
            <a:r>
              <a:rPr lang="en-US" sz="2300" b="0" i="0" u="none" strike="noStrike" dirty="0">
                <a:solidFill>
                  <a:srgbClr val="343A40"/>
                </a:solidFill>
                <a:effectLst/>
              </a:rPr>
              <a:t>China</a:t>
            </a:r>
          </a:p>
          <a:p>
            <a:pPr marL="742950" lvl="1" indent="-285750">
              <a:buFont typeface="Arial" panose="020B0604020202020204" pitchFamily="34" charset="0"/>
              <a:buChar char="•"/>
            </a:pPr>
            <a:r>
              <a:rPr lang="en-US" sz="2300" b="0" i="0" u="none" strike="noStrike" dirty="0">
                <a:solidFill>
                  <a:srgbClr val="343A40"/>
                </a:solidFill>
                <a:effectLst/>
              </a:rPr>
              <a:t>Tibet</a:t>
            </a:r>
          </a:p>
          <a:p>
            <a:pPr marL="742950" lvl="1" indent="-285750">
              <a:buFont typeface="Arial" panose="020B0604020202020204" pitchFamily="34" charset="0"/>
              <a:buChar char="•"/>
            </a:pPr>
            <a:r>
              <a:rPr lang="en-US" sz="2300" b="0" i="0" u="none" strike="noStrike" dirty="0">
                <a:solidFill>
                  <a:srgbClr val="343A40"/>
                </a:solidFill>
                <a:effectLst/>
              </a:rPr>
              <a:t>Japan</a:t>
            </a:r>
          </a:p>
          <a:p>
            <a:pPr marL="742950" lvl="1" indent="-285750">
              <a:buFont typeface="Arial" panose="020B0604020202020204" pitchFamily="34" charset="0"/>
              <a:buChar char="•"/>
            </a:pPr>
            <a:r>
              <a:rPr lang="en-US" sz="2300" b="0" i="0" u="none" strike="noStrike" dirty="0">
                <a:solidFill>
                  <a:srgbClr val="343A40"/>
                </a:solidFill>
                <a:effectLst/>
              </a:rPr>
              <a:t>Cuba</a:t>
            </a:r>
          </a:p>
          <a:p>
            <a:pPr marL="742950" lvl="1" indent="-285750">
              <a:buFont typeface="Arial" panose="020B0604020202020204" pitchFamily="34" charset="0"/>
              <a:buChar char="•"/>
            </a:pPr>
            <a:r>
              <a:rPr lang="en-US" sz="2300" dirty="0">
                <a:solidFill>
                  <a:srgbClr val="343A40"/>
                </a:solidFill>
              </a:rPr>
              <a:t>The </a:t>
            </a:r>
            <a:r>
              <a:rPr lang="en-US" sz="2300" b="0" i="0" u="none" strike="noStrike" dirty="0">
                <a:solidFill>
                  <a:srgbClr val="343A40"/>
                </a:solidFill>
                <a:effectLst/>
              </a:rPr>
              <a:t>Union of Soviet Socialist Republics (USSR)</a:t>
            </a:r>
          </a:p>
          <a:p>
            <a:pPr marL="742950" lvl="1" indent="-285750">
              <a:buFont typeface="Arial" panose="020B0604020202020204" pitchFamily="34" charset="0"/>
              <a:buChar char="•"/>
            </a:pPr>
            <a:r>
              <a:rPr lang="en-US" sz="2300" b="0" i="0" u="none" strike="noStrike" dirty="0">
                <a:solidFill>
                  <a:srgbClr val="343A40"/>
                </a:solidFill>
                <a:effectLst/>
              </a:rPr>
              <a:t>Germany</a:t>
            </a:r>
          </a:p>
          <a:p>
            <a:pPr marL="742950" lvl="1" indent="-285750">
              <a:buFont typeface="Arial" panose="020B0604020202020204" pitchFamily="34" charset="0"/>
              <a:buChar char="•"/>
            </a:pPr>
            <a:r>
              <a:rPr lang="en-US" sz="2300" b="0" i="0" u="none" strike="noStrike" dirty="0">
                <a:solidFill>
                  <a:srgbClr val="343A40"/>
                </a:solidFill>
                <a:effectLst/>
              </a:rPr>
              <a:t>Malaysia</a:t>
            </a:r>
          </a:p>
          <a:p>
            <a:pPr marL="742950" lvl="1" indent="-285750">
              <a:buFont typeface="Arial" panose="020B0604020202020204" pitchFamily="34" charset="0"/>
              <a:buChar char="•"/>
            </a:pPr>
            <a:endParaRPr lang="en-US" sz="2300" b="0" i="0" u="none" strike="noStrike" dirty="0">
              <a:solidFill>
                <a:srgbClr val="343A40"/>
              </a:solidFill>
              <a:effectLst/>
            </a:endParaRPr>
          </a:p>
          <a:p>
            <a:r>
              <a:rPr lang="en-US" sz="2300" b="1" i="0" u="none" strike="noStrike" dirty="0">
                <a:solidFill>
                  <a:srgbClr val="343A40"/>
                </a:solidFill>
                <a:effectLst/>
              </a:rPr>
              <a:t>1991</a:t>
            </a:r>
            <a:r>
              <a:rPr lang="en-US" sz="2300" b="0" i="0" u="none" strike="noStrike" dirty="0">
                <a:solidFill>
                  <a:srgbClr val="343A40"/>
                </a:solidFill>
                <a:effectLst/>
              </a:rPr>
              <a:t> </a:t>
            </a:r>
            <a:r>
              <a:rPr lang="en-US" sz="2300" dirty="0">
                <a:solidFill>
                  <a:srgbClr val="343A40"/>
                </a:solidFill>
              </a:rPr>
              <a:t>The </a:t>
            </a:r>
            <a:r>
              <a:rPr lang="en-US" sz="2300" b="0" i="0" u="none" strike="noStrike" dirty="0">
                <a:solidFill>
                  <a:srgbClr val="343A40"/>
                </a:solidFill>
                <a:effectLst/>
              </a:rPr>
              <a:t>final exhibition was held at the National Gallery of Art, Washington, D.C. </a:t>
            </a:r>
            <a:endParaRPr lang="en-US" sz="2300" dirty="0"/>
          </a:p>
        </p:txBody>
      </p:sp>
      <p:pic>
        <p:nvPicPr>
          <p:cNvPr id="9" name="Picture 8">
            <a:extLst>
              <a:ext uri="{FF2B5EF4-FFF2-40B4-BE49-F238E27FC236}">
                <a16:creationId xmlns:a16="http://schemas.microsoft.com/office/drawing/2014/main" id="{2D9587C0-7DAD-497D-9126-1D23FE3EC1FA}"/>
              </a:ext>
            </a:extLst>
          </p:cNvPr>
          <p:cNvPicPr>
            <a:picLocks noChangeAspect="1"/>
          </p:cNvPicPr>
          <p:nvPr/>
        </p:nvPicPr>
        <p:blipFill>
          <a:blip r:embed="rId3"/>
          <a:stretch>
            <a:fillRect/>
          </a:stretch>
        </p:blipFill>
        <p:spPr>
          <a:xfrm>
            <a:off x="6388595" y="4101367"/>
            <a:ext cx="4796415" cy="2579795"/>
          </a:xfrm>
          <a:prstGeom prst="rect">
            <a:avLst/>
          </a:prstGeom>
        </p:spPr>
      </p:pic>
      <p:sp>
        <p:nvSpPr>
          <p:cNvPr id="11" name="TextBox 10">
            <a:extLst>
              <a:ext uri="{FF2B5EF4-FFF2-40B4-BE49-F238E27FC236}">
                <a16:creationId xmlns:a16="http://schemas.microsoft.com/office/drawing/2014/main" id="{AB792F87-2ED1-6651-CF79-499E711F8613}"/>
              </a:ext>
            </a:extLst>
          </p:cNvPr>
          <p:cNvSpPr txBox="1"/>
          <p:nvPr/>
        </p:nvSpPr>
        <p:spPr>
          <a:xfrm>
            <a:off x="4084159" y="6568314"/>
            <a:ext cx="2304436" cy="230832"/>
          </a:xfrm>
          <a:prstGeom prst="rect">
            <a:avLst/>
          </a:prstGeom>
          <a:noFill/>
        </p:spPr>
        <p:txBody>
          <a:bodyPr wrap="square">
            <a:spAutoFit/>
          </a:bodyPr>
          <a:lstStyle/>
          <a:p>
            <a:r>
              <a:rPr lang="en-US" sz="900" b="0" i="1" u="none" strike="noStrike">
                <a:solidFill>
                  <a:srgbClr val="343A40"/>
                </a:solidFill>
                <a:effectLst/>
                <a:latin typeface="din-2014"/>
              </a:rPr>
              <a:t>Caryatid Cavalcade I / ROCI CHILE</a:t>
            </a:r>
            <a:r>
              <a:rPr lang="en-US" sz="900" b="0" i="0" u="none" strike="noStrike">
                <a:solidFill>
                  <a:srgbClr val="343A40"/>
                </a:solidFill>
                <a:effectLst/>
                <a:latin typeface="din-2014"/>
              </a:rPr>
              <a:t>, 1985</a:t>
            </a:r>
            <a:endParaRPr lang="en-US" sz="900"/>
          </a:p>
        </p:txBody>
      </p:sp>
      <p:pic>
        <p:nvPicPr>
          <p:cNvPr id="7" name="Picture 6">
            <a:extLst>
              <a:ext uri="{FF2B5EF4-FFF2-40B4-BE49-F238E27FC236}">
                <a16:creationId xmlns:a16="http://schemas.microsoft.com/office/drawing/2014/main" id="{C20954D7-64F0-0C19-9D93-C475BDB7445B}"/>
              </a:ext>
            </a:extLst>
          </p:cNvPr>
          <p:cNvPicPr>
            <a:picLocks noChangeAspect="1"/>
          </p:cNvPicPr>
          <p:nvPr/>
        </p:nvPicPr>
        <p:blipFill>
          <a:blip r:embed="rId4"/>
          <a:stretch>
            <a:fillRect/>
          </a:stretch>
        </p:blipFill>
        <p:spPr>
          <a:xfrm>
            <a:off x="7548552" y="62433"/>
            <a:ext cx="2476500" cy="3810000"/>
          </a:xfrm>
          <a:prstGeom prst="rect">
            <a:avLst/>
          </a:prstGeom>
        </p:spPr>
      </p:pic>
      <p:sp>
        <p:nvSpPr>
          <p:cNvPr id="12" name="TextBox 11">
            <a:extLst>
              <a:ext uri="{FF2B5EF4-FFF2-40B4-BE49-F238E27FC236}">
                <a16:creationId xmlns:a16="http://schemas.microsoft.com/office/drawing/2014/main" id="{B95B1A3C-ACEC-555F-B714-9D9B88855FE1}"/>
              </a:ext>
            </a:extLst>
          </p:cNvPr>
          <p:cNvSpPr txBox="1"/>
          <p:nvPr/>
        </p:nvSpPr>
        <p:spPr>
          <a:xfrm>
            <a:off x="10194150" y="3226102"/>
            <a:ext cx="1981719" cy="646331"/>
          </a:xfrm>
          <a:prstGeom prst="rect">
            <a:avLst/>
          </a:prstGeom>
          <a:noFill/>
        </p:spPr>
        <p:txBody>
          <a:bodyPr wrap="square">
            <a:spAutoFit/>
          </a:bodyPr>
          <a:lstStyle/>
          <a:p>
            <a:r>
              <a:rPr lang="en-US" sz="900"/>
              <a:t>Robert Rauschenberg, Tibetan Garden Song, 1986. Chinese cello, chrome washtub, Chinese </a:t>
            </a:r>
            <a:r>
              <a:rPr lang="en-US" sz="900" err="1"/>
              <a:t>scrollmaker’s</a:t>
            </a:r>
            <a:r>
              <a:rPr lang="en-US" sz="900"/>
              <a:t> brush. Published by </a:t>
            </a:r>
            <a:r>
              <a:rPr lang="en-US" sz="900" err="1"/>
              <a:t>Graphicstudio</a:t>
            </a:r>
            <a:endParaRPr lang="en-US" sz="900"/>
          </a:p>
        </p:txBody>
      </p:sp>
    </p:spTree>
    <p:extLst>
      <p:ext uri="{BB962C8B-B14F-4D97-AF65-F5344CB8AC3E}">
        <p14:creationId xmlns:p14="http://schemas.microsoft.com/office/powerpoint/2010/main" val="98377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68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156546-770E-99CA-3376-5BA454BCE4B1}"/>
              </a:ext>
            </a:extLst>
          </p:cNvPr>
          <p:cNvSpPr txBox="1"/>
          <p:nvPr/>
        </p:nvSpPr>
        <p:spPr>
          <a:xfrm>
            <a:off x="0" y="336078"/>
            <a:ext cx="12192000" cy="584775"/>
          </a:xfrm>
          <a:prstGeom prst="rect">
            <a:avLst/>
          </a:prstGeom>
          <a:noFill/>
        </p:spPr>
        <p:txBody>
          <a:bodyPr wrap="square" rtlCol="0">
            <a:spAutoFit/>
          </a:bodyPr>
          <a:lstStyle/>
          <a:p>
            <a:pPr algn="ctr"/>
            <a:r>
              <a:rPr lang="en-US" sz="3200" b="1" dirty="0"/>
              <a:t>Aftershock</a:t>
            </a:r>
          </a:p>
        </p:txBody>
      </p:sp>
      <p:pic>
        <p:nvPicPr>
          <p:cNvPr id="4" name="Picture 3" descr="A plate with a pattern and flamingos&#10;&#10;Description automatically generated">
            <a:extLst>
              <a:ext uri="{FF2B5EF4-FFF2-40B4-BE49-F238E27FC236}">
                <a16:creationId xmlns:a16="http://schemas.microsoft.com/office/drawing/2014/main" id="{59927568-4C7F-89AB-437C-F58820B46F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185" y="1080053"/>
            <a:ext cx="5420153" cy="5658679"/>
          </a:xfrm>
          <a:prstGeom prst="rect">
            <a:avLst/>
          </a:prstGeom>
        </p:spPr>
      </p:pic>
      <p:sp>
        <p:nvSpPr>
          <p:cNvPr id="7" name="TextBox 6">
            <a:extLst>
              <a:ext uri="{FF2B5EF4-FFF2-40B4-BE49-F238E27FC236}">
                <a16:creationId xmlns:a16="http://schemas.microsoft.com/office/drawing/2014/main" id="{C370BC26-D302-0FF8-C28B-033D78CDA9B6}"/>
              </a:ext>
            </a:extLst>
          </p:cNvPr>
          <p:cNvSpPr txBox="1"/>
          <p:nvPr/>
        </p:nvSpPr>
        <p:spPr>
          <a:xfrm>
            <a:off x="3922644" y="6488668"/>
            <a:ext cx="6096000" cy="369332"/>
          </a:xfrm>
          <a:prstGeom prst="rect">
            <a:avLst/>
          </a:prstGeom>
          <a:noFill/>
        </p:spPr>
        <p:txBody>
          <a:bodyPr wrap="square">
            <a:spAutoFit/>
          </a:bodyPr>
          <a:lstStyle/>
          <a:p>
            <a:r>
              <a:rPr lang="en-US" sz="800" dirty="0" err="1"/>
              <a:t>Taveres</a:t>
            </a:r>
            <a:r>
              <a:rPr lang="en-US" sz="800" dirty="0"/>
              <a:t> Strachan, Happy World, 2022.  Oil, enamel, pigment, acrylic. 47 ½ “. diameter, 2” depth</a:t>
            </a:r>
            <a:r>
              <a:rPr lang="en-US" dirty="0"/>
              <a:t>.  </a:t>
            </a:r>
          </a:p>
        </p:txBody>
      </p:sp>
    </p:spTree>
    <p:extLst>
      <p:ext uri="{BB962C8B-B14F-4D97-AF65-F5344CB8AC3E}">
        <p14:creationId xmlns:p14="http://schemas.microsoft.com/office/powerpoint/2010/main" val="1676049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5CFF9-BC27-7C8A-EB22-2AFEA7D9D6F8}"/>
              </a:ext>
            </a:extLst>
          </p:cNvPr>
          <p:cNvSpPr txBox="1"/>
          <p:nvPr/>
        </p:nvSpPr>
        <p:spPr>
          <a:xfrm>
            <a:off x="0" y="165111"/>
            <a:ext cx="12192000" cy="830997"/>
          </a:xfrm>
          <a:prstGeom prst="rect">
            <a:avLst/>
          </a:prstGeom>
          <a:noFill/>
        </p:spPr>
        <p:txBody>
          <a:bodyPr wrap="square">
            <a:spAutoFit/>
          </a:bodyPr>
          <a:lstStyle/>
          <a:p>
            <a:pPr algn="ctr"/>
            <a:r>
              <a:rPr lang="en-US" sz="2400" b="1" dirty="0"/>
              <a:t> Rauschenberg was the 20</a:t>
            </a:r>
            <a:r>
              <a:rPr lang="en-US" sz="2400" b="1" baseline="30000" dirty="0"/>
              <a:t>th</a:t>
            </a:r>
            <a:r>
              <a:rPr lang="en-US" sz="2400" b="1" dirty="0"/>
              <a:t> century’s art-spreading, medium-challenging, style-switching creative pioneer</a:t>
            </a:r>
          </a:p>
        </p:txBody>
      </p:sp>
      <p:sp>
        <p:nvSpPr>
          <p:cNvPr id="5" name="TextBox 4">
            <a:extLst>
              <a:ext uri="{FF2B5EF4-FFF2-40B4-BE49-F238E27FC236}">
                <a16:creationId xmlns:a16="http://schemas.microsoft.com/office/drawing/2014/main" id="{8E4ACDF5-88E3-42FF-3245-95E79BE117E3}"/>
              </a:ext>
            </a:extLst>
          </p:cNvPr>
          <p:cNvSpPr txBox="1"/>
          <p:nvPr/>
        </p:nvSpPr>
        <p:spPr>
          <a:xfrm>
            <a:off x="219846" y="1719399"/>
            <a:ext cx="4518991" cy="4920963"/>
          </a:xfrm>
          <a:prstGeom prst="rect">
            <a:avLst/>
          </a:prstGeom>
          <a:noFill/>
        </p:spPr>
        <p:txBody>
          <a:bodyPr wrap="square">
            <a:spAutoFit/>
          </a:bodyPr>
          <a:lstStyle/>
          <a:p>
            <a:pPr marL="285750" indent="-285750">
              <a:lnSpc>
                <a:spcPts val="2700"/>
              </a:lnSpc>
              <a:buFont typeface="Arial" panose="020B0604020202020204" pitchFamily="34" charset="0"/>
              <a:buChar char="•"/>
            </a:pPr>
            <a:r>
              <a:rPr lang="en-US" sz="2200" dirty="0"/>
              <a:t>Rauschenberg’s </a:t>
            </a:r>
            <a:r>
              <a:rPr lang="en-US" sz="2200" b="1" dirty="0"/>
              <a:t>oeuvre</a:t>
            </a:r>
            <a:r>
              <a:rPr lang="en-US" sz="2200" dirty="0"/>
              <a:t> evokes “a pre-history of contemporary practice. “So many of the things that you see in his work…a performative bent, interdisciplinary practice, an egalitarian approach to a pair of socks or a brushstroke—are all ways of working that Rauschenberg made possible.” MoMA curator Leah </a:t>
            </a:r>
            <a:r>
              <a:rPr lang="en-US" sz="2200" dirty="0" err="1"/>
              <a:t>Dickerman</a:t>
            </a:r>
            <a:endParaRPr lang="en-US" sz="2200" dirty="0"/>
          </a:p>
          <a:p>
            <a:pPr marL="285750" indent="-285750">
              <a:lnSpc>
                <a:spcPts val="2700"/>
              </a:lnSpc>
              <a:buFont typeface="Arial" panose="020B0604020202020204" pitchFamily="34" charset="0"/>
              <a:buChar char="•"/>
            </a:pPr>
            <a:endParaRPr lang="en-US" sz="2200" dirty="0"/>
          </a:p>
          <a:p>
            <a:pPr marL="285750" indent="-285750">
              <a:lnSpc>
                <a:spcPts val="2700"/>
              </a:lnSpc>
              <a:buFont typeface="Arial" panose="020B0604020202020204" pitchFamily="34" charset="0"/>
              <a:buChar char="•"/>
            </a:pPr>
            <a:r>
              <a:rPr lang="en-US" sz="2200" dirty="0"/>
              <a:t>Non-compliance was his signature style</a:t>
            </a:r>
          </a:p>
          <a:p>
            <a:pPr>
              <a:lnSpc>
                <a:spcPts val="2700"/>
              </a:lnSpc>
            </a:pPr>
            <a:endParaRPr lang="en-US" sz="2000" dirty="0"/>
          </a:p>
        </p:txBody>
      </p:sp>
      <p:pic>
        <p:nvPicPr>
          <p:cNvPr id="8" name="Picture 7">
            <a:extLst>
              <a:ext uri="{FF2B5EF4-FFF2-40B4-BE49-F238E27FC236}">
                <a16:creationId xmlns:a16="http://schemas.microsoft.com/office/drawing/2014/main" id="{BB38CEB6-67C1-FCF8-DBF0-DF54CDD3D6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4939" y="1381278"/>
            <a:ext cx="6247215" cy="5138168"/>
          </a:xfrm>
          <a:prstGeom prst="rect">
            <a:avLst/>
          </a:prstGeom>
        </p:spPr>
      </p:pic>
      <p:sp>
        <p:nvSpPr>
          <p:cNvPr id="10" name="TextBox 9">
            <a:extLst>
              <a:ext uri="{FF2B5EF4-FFF2-40B4-BE49-F238E27FC236}">
                <a16:creationId xmlns:a16="http://schemas.microsoft.com/office/drawing/2014/main" id="{DCF084FD-847F-B7CB-C417-0C76FA9540D1}"/>
              </a:ext>
            </a:extLst>
          </p:cNvPr>
          <p:cNvSpPr txBox="1"/>
          <p:nvPr/>
        </p:nvSpPr>
        <p:spPr>
          <a:xfrm>
            <a:off x="172279" y="6519446"/>
            <a:ext cx="5214404" cy="338554"/>
          </a:xfrm>
          <a:prstGeom prst="rect">
            <a:avLst/>
          </a:prstGeom>
          <a:noFill/>
        </p:spPr>
        <p:txBody>
          <a:bodyPr wrap="square">
            <a:spAutoFit/>
          </a:bodyPr>
          <a:lstStyle/>
          <a:p>
            <a:pPr marL="0" marR="0">
              <a:spcBef>
                <a:spcPts val="0"/>
              </a:spcBef>
              <a:spcAft>
                <a:spcPts val="0"/>
              </a:spcAft>
            </a:pPr>
            <a:r>
              <a:rPr lang="en-US" sz="800" i="1" kern="100" dirty="0" err="1">
                <a:effectLst/>
                <a:ea typeface="Calibri" panose="020F0502020204030204" pitchFamily="34" charset="0"/>
                <a:cs typeface="Times New Roman (Body CS)"/>
              </a:rPr>
              <a:t>Araucan</a:t>
            </a:r>
            <a:r>
              <a:rPr lang="en-US" sz="800" i="1" kern="100" dirty="0">
                <a:effectLst/>
                <a:ea typeface="Calibri" panose="020F0502020204030204" pitchFamily="34" charset="0"/>
                <a:cs typeface="Times New Roman (Body CS)"/>
              </a:rPr>
              <a:t> Mastaba/ROCI Chile, </a:t>
            </a:r>
            <a:r>
              <a:rPr lang="en-US" sz="800" kern="100" dirty="0">
                <a:effectLst/>
                <a:ea typeface="Calibri" panose="020F0502020204030204" pitchFamily="34" charset="0"/>
                <a:cs typeface="Times New Roman (Body CS)"/>
              </a:rPr>
              <a:t>1986, </a:t>
            </a:r>
            <a:r>
              <a:rPr lang="en-US" sz="800" kern="100" dirty="0" err="1">
                <a:effectLst/>
                <a:ea typeface="Calibri" panose="020F0502020204030204" pitchFamily="34" charset="0"/>
                <a:cs typeface="Times New Roman (Body CS)"/>
              </a:rPr>
              <a:t>screenprinted</a:t>
            </a:r>
            <a:r>
              <a:rPr lang="en-US" sz="800" kern="100" dirty="0">
                <a:effectLst/>
                <a:ea typeface="Calibri" panose="020F0502020204030204" pitchFamily="34" charset="0"/>
                <a:cs typeface="Times New Roman (Body CS)"/>
              </a:rPr>
              <a:t> enamel with painted editions on polished natural aluminum over a plywood substructure, with sterling silver and lapis lazuli, 20-5/8 x 22 x 22 in. Published by </a:t>
            </a:r>
            <a:r>
              <a:rPr lang="en-US" sz="800" kern="100" dirty="0" err="1">
                <a:effectLst/>
                <a:ea typeface="Calibri" panose="020F0502020204030204" pitchFamily="34" charset="0"/>
                <a:cs typeface="Times New Roman (Body CS)"/>
              </a:rPr>
              <a:t>Graphicstudio</a:t>
            </a:r>
            <a:r>
              <a:rPr lang="en-US" sz="800" kern="100" dirty="0">
                <a:effectLst/>
                <a:ea typeface="Calibri" panose="020F0502020204030204" pitchFamily="34" charset="0"/>
                <a:cs typeface="Times New Roman (Body CS)"/>
              </a:rPr>
              <a:t>, USF Collection</a:t>
            </a:r>
          </a:p>
        </p:txBody>
      </p:sp>
    </p:spTree>
    <p:extLst>
      <p:ext uri="{BB962C8B-B14F-4D97-AF65-F5344CB8AC3E}">
        <p14:creationId xmlns:p14="http://schemas.microsoft.com/office/powerpoint/2010/main" val="399576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55CFF9-BC27-7C8A-EB22-2AFEA7D9D6F8}"/>
              </a:ext>
            </a:extLst>
          </p:cNvPr>
          <p:cNvSpPr txBox="1"/>
          <p:nvPr/>
        </p:nvSpPr>
        <p:spPr>
          <a:xfrm>
            <a:off x="0" y="165111"/>
            <a:ext cx="12192000" cy="1200329"/>
          </a:xfrm>
          <a:prstGeom prst="rect">
            <a:avLst/>
          </a:prstGeom>
          <a:noFill/>
        </p:spPr>
        <p:txBody>
          <a:bodyPr wrap="square">
            <a:spAutoFit/>
          </a:bodyPr>
          <a:lstStyle/>
          <a:p>
            <a:pPr algn="ctr"/>
            <a:r>
              <a:rPr lang="en-US" sz="2400" b="1" dirty="0"/>
              <a:t> Rauschenberg is known today both for being spectacularly influential and for possessing an immense vision</a:t>
            </a:r>
          </a:p>
          <a:p>
            <a:pPr algn="ctr"/>
            <a:endParaRPr lang="en-US" sz="2400" b="1" dirty="0"/>
          </a:p>
        </p:txBody>
      </p:sp>
      <p:sp>
        <p:nvSpPr>
          <p:cNvPr id="5" name="TextBox 4">
            <a:extLst>
              <a:ext uri="{FF2B5EF4-FFF2-40B4-BE49-F238E27FC236}">
                <a16:creationId xmlns:a16="http://schemas.microsoft.com/office/drawing/2014/main" id="{8E4ACDF5-88E3-42FF-3245-95E79BE117E3}"/>
              </a:ext>
            </a:extLst>
          </p:cNvPr>
          <p:cNvSpPr txBox="1"/>
          <p:nvPr/>
        </p:nvSpPr>
        <p:spPr>
          <a:xfrm>
            <a:off x="238540" y="1942695"/>
            <a:ext cx="4890052" cy="3344505"/>
          </a:xfrm>
          <a:prstGeom prst="rect">
            <a:avLst/>
          </a:prstGeom>
          <a:noFill/>
        </p:spPr>
        <p:txBody>
          <a:bodyPr wrap="square">
            <a:spAutoFit/>
          </a:bodyPr>
          <a:lstStyle/>
          <a:p>
            <a:pPr>
              <a:lnSpc>
                <a:spcPts val="2900"/>
              </a:lnSpc>
            </a:pPr>
            <a:endParaRPr lang="en-US" sz="2400" dirty="0"/>
          </a:p>
          <a:p>
            <a:pPr marL="285750" indent="-285750">
              <a:lnSpc>
                <a:spcPts val="2900"/>
              </a:lnSpc>
              <a:buFont typeface="Arial" panose="020B0604020202020204" pitchFamily="34" charset="0"/>
              <a:buChar char="•"/>
            </a:pPr>
            <a:r>
              <a:rPr lang="en-US" sz="2400" dirty="0"/>
              <a:t>Generations of artists (including those in </a:t>
            </a:r>
            <a:r>
              <a:rPr lang="en-US" sz="2400" i="1" dirty="0"/>
              <a:t>OFFSET</a:t>
            </a:r>
            <a:r>
              <a:rPr lang="en-US" sz="2400" dirty="0"/>
              <a:t>) have decided to work under Rauschenberg’s medium and material radicality, experimentation, and legacy of the anti-formalist way of working between art and life.</a:t>
            </a:r>
          </a:p>
          <a:p>
            <a:endParaRPr lang="en-US" dirty="0"/>
          </a:p>
        </p:txBody>
      </p:sp>
      <p:pic>
        <p:nvPicPr>
          <p:cNvPr id="4" name="Picture 3" descr="A white board with a white board with a tie and a white board with a white board with a white board with a white board with a white board with a white board with a white board with&#10;&#10;Description automatically generated">
            <a:extLst>
              <a:ext uri="{FF2B5EF4-FFF2-40B4-BE49-F238E27FC236}">
                <a16:creationId xmlns:a16="http://schemas.microsoft.com/office/drawing/2014/main" id="{15F50A09-EDCE-B1D6-9759-31177E23ED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8837" y="1229750"/>
            <a:ext cx="6104623" cy="5628250"/>
          </a:xfrm>
          <a:prstGeom prst="rect">
            <a:avLst/>
          </a:prstGeom>
        </p:spPr>
      </p:pic>
    </p:spTree>
    <p:extLst>
      <p:ext uri="{BB962C8B-B14F-4D97-AF65-F5344CB8AC3E}">
        <p14:creationId xmlns:p14="http://schemas.microsoft.com/office/powerpoint/2010/main" val="115239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4809BA-39B9-679C-0429-4527F6586C58}"/>
              </a:ext>
            </a:extLst>
          </p:cNvPr>
          <p:cNvSpPr txBox="1"/>
          <p:nvPr/>
        </p:nvSpPr>
        <p:spPr>
          <a:xfrm>
            <a:off x="487680" y="1796653"/>
            <a:ext cx="6620256" cy="4068165"/>
          </a:xfrm>
          <a:prstGeom prst="rect">
            <a:avLst/>
          </a:prstGeom>
          <a:noFill/>
        </p:spPr>
        <p:txBody>
          <a:bodyPr wrap="square">
            <a:spAutoFit/>
          </a:bodyPr>
          <a:lstStyle/>
          <a:p>
            <a:pPr>
              <a:lnSpc>
                <a:spcPts val="2800"/>
              </a:lnSpc>
            </a:pPr>
            <a:r>
              <a:rPr lang="en-US" sz="2000" dirty="0"/>
              <a:t>“His work stood as a model for engagement with event, with material, with life and lives, through uncensored art making.” </a:t>
            </a:r>
            <a:r>
              <a:rPr lang="en-US" sz="1400" dirty="0"/>
              <a:t>Rochelle Feinstein </a:t>
            </a:r>
            <a:endParaRPr lang="en-US" sz="2000" dirty="0"/>
          </a:p>
          <a:p>
            <a:pPr>
              <a:lnSpc>
                <a:spcPts val="2700"/>
              </a:lnSpc>
            </a:pPr>
            <a:endParaRPr lang="en-US" sz="2000" dirty="0"/>
          </a:p>
          <a:p>
            <a:pPr>
              <a:lnSpc>
                <a:spcPts val="2800"/>
              </a:lnSpc>
            </a:pPr>
            <a:r>
              <a:rPr lang="en-US" sz="2000" b="1" i="1" dirty="0"/>
              <a:t>Research Park Project (2014)</a:t>
            </a:r>
          </a:p>
          <a:p>
            <a:pPr>
              <a:lnSpc>
                <a:spcPts val="2800"/>
              </a:lnSpc>
            </a:pPr>
            <a:endParaRPr lang="en-US" sz="2000" b="1" i="1" dirty="0"/>
          </a:p>
          <a:p>
            <a:pPr marL="285750" indent="-285750">
              <a:lnSpc>
                <a:spcPts val="2900"/>
              </a:lnSpc>
              <a:buFont typeface="Arial" panose="020B0604020202020204" pitchFamily="34" charset="0"/>
              <a:buChar char="•"/>
            </a:pPr>
            <a:r>
              <a:rPr lang="en-US" sz="2000" dirty="0"/>
              <a:t>17 USF </a:t>
            </a:r>
            <a:r>
              <a:rPr lang="en-US" sz="2000" dirty="0" err="1"/>
              <a:t>Graphicstudio</a:t>
            </a:r>
            <a:r>
              <a:rPr lang="en-US" sz="2000" dirty="0"/>
              <a:t> collaborations </a:t>
            </a:r>
          </a:p>
          <a:p>
            <a:pPr marL="285750" indent="-285750">
              <a:lnSpc>
                <a:spcPts val="2900"/>
              </a:lnSpc>
              <a:buFont typeface="Arial" panose="020B0604020202020204" pitchFamily="34" charset="0"/>
              <a:buChar char="•"/>
            </a:pPr>
            <a:r>
              <a:rPr lang="en-US" sz="2000" dirty="0"/>
              <a:t>Involved both an expansive grasp of the language of painting, expressed in overlapping multicolored phrases, slogans and figures of speech.</a:t>
            </a:r>
          </a:p>
          <a:p>
            <a:pPr marL="285750" indent="-285750">
              <a:lnSpc>
                <a:spcPts val="2900"/>
              </a:lnSpc>
              <a:buFont typeface="Arial" panose="020B0604020202020204" pitchFamily="34" charset="0"/>
              <a:buChar char="•"/>
            </a:pPr>
            <a:r>
              <a:rPr lang="en-US" sz="2000" dirty="0"/>
              <a:t>And conversations encountered, overheard, and recorded.</a:t>
            </a:r>
          </a:p>
        </p:txBody>
      </p:sp>
      <p:sp>
        <p:nvSpPr>
          <p:cNvPr id="5" name="TextBox 4">
            <a:extLst>
              <a:ext uri="{FF2B5EF4-FFF2-40B4-BE49-F238E27FC236}">
                <a16:creationId xmlns:a16="http://schemas.microsoft.com/office/drawing/2014/main" id="{47CD5823-1845-B0F4-3129-F996F0D34962}"/>
              </a:ext>
            </a:extLst>
          </p:cNvPr>
          <p:cNvSpPr txBox="1"/>
          <p:nvPr/>
        </p:nvSpPr>
        <p:spPr>
          <a:xfrm>
            <a:off x="58863" y="156584"/>
            <a:ext cx="2999232" cy="461665"/>
          </a:xfrm>
          <a:prstGeom prst="rect">
            <a:avLst/>
          </a:prstGeom>
          <a:noFill/>
        </p:spPr>
        <p:txBody>
          <a:bodyPr wrap="square">
            <a:spAutoFit/>
          </a:bodyPr>
          <a:lstStyle/>
          <a:p>
            <a:r>
              <a:rPr lang="en-US" sz="2400" b="1"/>
              <a:t>Rochelle Feinstein </a:t>
            </a:r>
          </a:p>
        </p:txBody>
      </p:sp>
      <p:pic>
        <p:nvPicPr>
          <p:cNvPr id="6" name="Picture 5">
            <a:extLst>
              <a:ext uri="{FF2B5EF4-FFF2-40B4-BE49-F238E27FC236}">
                <a16:creationId xmlns:a16="http://schemas.microsoft.com/office/drawing/2014/main" id="{EFF66EB6-8795-1960-66D6-AF712A4487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7808" y="1162093"/>
            <a:ext cx="4488753" cy="5031795"/>
          </a:xfrm>
          <a:prstGeom prst="rect">
            <a:avLst/>
          </a:prstGeom>
        </p:spPr>
      </p:pic>
      <p:sp>
        <p:nvSpPr>
          <p:cNvPr id="8" name="TextBox 7">
            <a:extLst>
              <a:ext uri="{FF2B5EF4-FFF2-40B4-BE49-F238E27FC236}">
                <a16:creationId xmlns:a16="http://schemas.microsoft.com/office/drawing/2014/main" id="{261FAAAA-77AA-DBCB-4414-3CA6C18D36FE}"/>
              </a:ext>
            </a:extLst>
          </p:cNvPr>
          <p:cNvSpPr txBox="1"/>
          <p:nvPr/>
        </p:nvSpPr>
        <p:spPr>
          <a:xfrm>
            <a:off x="7778496" y="6284394"/>
            <a:ext cx="4364736" cy="369332"/>
          </a:xfrm>
          <a:prstGeom prst="rect">
            <a:avLst/>
          </a:prstGeom>
          <a:noFill/>
        </p:spPr>
        <p:txBody>
          <a:bodyPr wrap="square">
            <a:spAutoFit/>
          </a:bodyPr>
          <a:lstStyle/>
          <a:p>
            <a:r>
              <a:rPr lang="en-US" sz="900"/>
              <a:t>Rochelle Feinstein, Research Park Project </a:t>
            </a:r>
            <a:r>
              <a:rPr lang="en-US" sz="900" err="1"/>
              <a:t>Ee</a:t>
            </a:r>
            <a:r>
              <a:rPr lang="en-US" sz="900"/>
              <a:t>, 2014. </a:t>
            </a:r>
            <a:r>
              <a:rPr lang="en-US" sz="900" err="1"/>
              <a:t>handpainting</a:t>
            </a:r>
            <a:r>
              <a:rPr lang="en-US" sz="900"/>
              <a:t> and </a:t>
            </a:r>
            <a:r>
              <a:rPr lang="en-US" sz="900" err="1"/>
              <a:t>screenprint</a:t>
            </a:r>
            <a:r>
              <a:rPr lang="en-US" sz="900"/>
              <a:t> on canvas. 80 x 71-1/2 in. Published by </a:t>
            </a:r>
            <a:r>
              <a:rPr lang="en-US" sz="900" err="1"/>
              <a:t>Graphicstudio</a:t>
            </a:r>
            <a:r>
              <a:rPr lang="en-US" sz="900"/>
              <a:t>, USF Collection. Photo: Will </a:t>
            </a:r>
            <a:r>
              <a:rPr lang="en-US" sz="900" err="1"/>
              <a:t>Lytch</a:t>
            </a:r>
            <a:r>
              <a:rPr lang="en-US" sz="900"/>
              <a:t>.</a:t>
            </a:r>
          </a:p>
        </p:txBody>
      </p:sp>
      <p:sp>
        <p:nvSpPr>
          <p:cNvPr id="10" name="TextBox 9">
            <a:extLst>
              <a:ext uri="{FF2B5EF4-FFF2-40B4-BE49-F238E27FC236}">
                <a16:creationId xmlns:a16="http://schemas.microsoft.com/office/drawing/2014/main" id="{5BA31006-57DE-A73D-333B-BDB3347D8892}"/>
              </a:ext>
            </a:extLst>
          </p:cNvPr>
          <p:cNvSpPr txBox="1"/>
          <p:nvPr/>
        </p:nvSpPr>
        <p:spPr>
          <a:xfrm>
            <a:off x="58863" y="618249"/>
            <a:ext cx="12074275" cy="788421"/>
          </a:xfrm>
          <a:prstGeom prst="rect">
            <a:avLst/>
          </a:prstGeom>
          <a:noFill/>
        </p:spPr>
        <p:txBody>
          <a:bodyPr wrap="square">
            <a:spAutoFit/>
          </a:bodyPr>
          <a:lstStyle/>
          <a:p>
            <a:pPr>
              <a:lnSpc>
                <a:spcPts val="2800"/>
              </a:lnSpc>
            </a:pPr>
            <a:r>
              <a:rPr lang="en-US" sz="2000"/>
              <a:t>Feinstein’s unique hand-painted screen-prints recall Rauschenberg’s love of </a:t>
            </a:r>
            <a:r>
              <a:rPr lang="en-US" sz="2000" b="1"/>
              <a:t>vernacular</a:t>
            </a:r>
            <a:r>
              <a:rPr lang="en-US" sz="2000"/>
              <a:t> speech and accessible media</a:t>
            </a:r>
          </a:p>
        </p:txBody>
      </p:sp>
    </p:spTree>
    <p:extLst>
      <p:ext uri="{BB962C8B-B14F-4D97-AF65-F5344CB8AC3E}">
        <p14:creationId xmlns:p14="http://schemas.microsoft.com/office/powerpoint/2010/main" val="120335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355873-310C-A82A-7066-6C898FE3BE26}"/>
              </a:ext>
            </a:extLst>
          </p:cNvPr>
          <p:cNvSpPr txBox="1"/>
          <p:nvPr/>
        </p:nvSpPr>
        <p:spPr>
          <a:xfrm>
            <a:off x="103143" y="509429"/>
            <a:ext cx="4744580" cy="6647974"/>
          </a:xfrm>
          <a:prstGeom prst="rect">
            <a:avLst/>
          </a:prstGeom>
          <a:noFill/>
        </p:spPr>
        <p:txBody>
          <a:bodyPr wrap="square">
            <a:spAutoFit/>
          </a:bodyPr>
          <a:lstStyle/>
          <a:p>
            <a:pPr marL="342900" indent="-342900">
              <a:lnSpc>
                <a:spcPts val="2600"/>
              </a:lnSpc>
              <a:buFont typeface="Arial" panose="020B0604020202020204" pitchFamily="34" charset="0"/>
              <a:buChar char="•"/>
            </a:pPr>
            <a:r>
              <a:rPr lang="en-US" sz="2000" dirty="0"/>
              <a:t>Rauschenberg’s experiments with photography and printmaking can be seen in Christian </a:t>
            </a:r>
            <a:r>
              <a:rPr lang="en-US" sz="2000" dirty="0" err="1"/>
              <a:t>Marclay’s</a:t>
            </a:r>
            <a:r>
              <a:rPr lang="en-US" sz="2000" dirty="0"/>
              <a:t> </a:t>
            </a:r>
            <a:r>
              <a:rPr lang="en-US" sz="2000" b="1" dirty="0"/>
              <a:t>cyanotypes</a:t>
            </a:r>
          </a:p>
          <a:p>
            <a:pPr marL="342900" indent="-342900">
              <a:lnSpc>
                <a:spcPts val="2600"/>
              </a:lnSpc>
              <a:buFont typeface="Arial" panose="020B0604020202020204" pitchFamily="34" charset="0"/>
              <a:buChar char="•"/>
            </a:pPr>
            <a:endParaRPr lang="en-US" sz="2000" dirty="0"/>
          </a:p>
          <a:p>
            <a:pPr marL="342900" indent="-342900">
              <a:lnSpc>
                <a:spcPts val="2600"/>
              </a:lnSpc>
              <a:buFont typeface="Arial" panose="020B0604020202020204" pitchFamily="34" charset="0"/>
              <a:buChar char="•"/>
            </a:pPr>
            <a:r>
              <a:rPr lang="en-US" sz="2000" dirty="0"/>
              <a:t>The compositions resemble powerful collage works by Rauschenberg and the abstract expressionist paintings of Jackson Pollack.</a:t>
            </a:r>
          </a:p>
          <a:p>
            <a:pPr marL="342900" indent="-342900">
              <a:lnSpc>
                <a:spcPts val="2600"/>
              </a:lnSpc>
              <a:buFont typeface="Arial" panose="020B0604020202020204" pitchFamily="34" charset="0"/>
              <a:buChar char="•"/>
            </a:pPr>
            <a:endParaRPr lang="en-US" sz="2000" dirty="0"/>
          </a:p>
          <a:p>
            <a:pPr marL="342900" indent="-342900">
              <a:lnSpc>
                <a:spcPts val="2600"/>
              </a:lnSpc>
              <a:buFont typeface="Arial" panose="020B0604020202020204" pitchFamily="34" charset="0"/>
              <a:buChar char="•"/>
            </a:pPr>
            <a:r>
              <a:rPr lang="en-US" sz="2000" dirty="0"/>
              <a:t>Hundreds of thrift store cassettes and tape are laid across large sheets of prepared blueprint paper.</a:t>
            </a:r>
          </a:p>
          <a:p>
            <a:pPr marL="342900" indent="-342900">
              <a:lnSpc>
                <a:spcPts val="2600"/>
              </a:lnSpc>
              <a:buFont typeface="Arial" panose="020B0604020202020204" pitchFamily="34" charset="0"/>
              <a:buChar char="•"/>
            </a:pPr>
            <a:endParaRPr lang="en-US" sz="2000" dirty="0"/>
          </a:p>
          <a:p>
            <a:pPr marL="342900" indent="-342900">
              <a:lnSpc>
                <a:spcPts val="2600"/>
              </a:lnSpc>
              <a:buFont typeface="Arial" panose="020B0604020202020204" pitchFamily="34" charset="0"/>
              <a:buChar char="•"/>
            </a:pPr>
            <a:r>
              <a:rPr lang="en-US" sz="2000" dirty="0"/>
              <a:t>After exposing the sheets to a high-powered ultraviolet lamp abstract images are created, not unlike the photograms Rauschenberg made in the 1950’s.</a:t>
            </a:r>
          </a:p>
          <a:p>
            <a:endParaRPr lang="en-US" dirty="0"/>
          </a:p>
          <a:p>
            <a:endParaRPr lang="en-US" dirty="0"/>
          </a:p>
        </p:txBody>
      </p:sp>
      <p:sp>
        <p:nvSpPr>
          <p:cNvPr id="7" name="TextBox 6">
            <a:extLst>
              <a:ext uri="{FF2B5EF4-FFF2-40B4-BE49-F238E27FC236}">
                <a16:creationId xmlns:a16="http://schemas.microsoft.com/office/drawing/2014/main" id="{0B0B4A8F-A98B-BCEB-7360-B30DC55A867C}"/>
              </a:ext>
            </a:extLst>
          </p:cNvPr>
          <p:cNvSpPr txBox="1"/>
          <p:nvPr/>
        </p:nvSpPr>
        <p:spPr>
          <a:xfrm>
            <a:off x="231648" y="0"/>
            <a:ext cx="6096000" cy="461665"/>
          </a:xfrm>
          <a:prstGeom prst="rect">
            <a:avLst/>
          </a:prstGeom>
          <a:noFill/>
        </p:spPr>
        <p:txBody>
          <a:bodyPr wrap="square">
            <a:spAutoFit/>
          </a:bodyPr>
          <a:lstStyle/>
          <a:p>
            <a:r>
              <a:rPr lang="en-US" sz="2400" b="1"/>
              <a:t>Christian </a:t>
            </a:r>
            <a:r>
              <a:rPr lang="en-US" sz="2400" b="1" err="1"/>
              <a:t>Marclay</a:t>
            </a:r>
            <a:endParaRPr lang="en-US" sz="2400" b="1"/>
          </a:p>
        </p:txBody>
      </p:sp>
      <p:pic>
        <p:nvPicPr>
          <p:cNvPr id="7170" name="Picture 2">
            <a:hlinkClick r:id="rId2"/>
            <a:extLst>
              <a:ext uri="{FF2B5EF4-FFF2-40B4-BE49-F238E27FC236}">
                <a16:creationId xmlns:a16="http://schemas.microsoft.com/office/drawing/2014/main" id="{E0A0D46A-380B-D2DB-626B-2082973323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6228" y="230832"/>
            <a:ext cx="4640453" cy="35114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2E178C9-4D96-EAD7-00E0-3B829F7C9F10}"/>
              </a:ext>
            </a:extLst>
          </p:cNvPr>
          <p:cNvSpPr txBox="1"/>
          <p:nvPr/>
        </p:nvSpPr>
        <p:spPr>
          <a:xfrm>
            <a:off x="5467654" y="3833416"/>
            <a:ext cx="3657600" cy="230832"/>
          </a:xfrm>
          <a:prstGeom prst="rect">
            <a:avLst/>
          </a:prstGeom>
          <a:noFill/>
        </p:spPr>
        <p:txBody>
          <a:bodyPr wrap="square">
            <a:spAutoFit/>
          </a:bodyPr>
          <a:lstStyle/>
          <a:p>
            <a:r>
              <a:rPr lang="en-US" sz="900" b="1" i="1"/>
              <a:t>Untitled (Studio Floor). </a:t>
            </a:r>
            <a:r>
              <a:rPr lang="en-US" sz="900"/>
              <a:t>2008, Unique Cyanotype  22-1/2 x 30 inches</a:t>
            </a:r>
          </a:p>
        </p:txBody>
      </p:sp>
      <p:pic>
        <p:nvPicPr>
          <p:cNvPr id="7172" name="Picture 4">
            <a:hlinkClick r:id="rId4"/>
            <a:extLst>
              <a:ext uri="{FF2B5EF4-FFF2-40B4-BE49-F238E27FC236}">
                <a16:creationId xmlns:a16="http://schemas.microsoft.com/office/drawing/2014/main" id="{518D028E-0DC3-4C9A-F1B8-B50F398981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16452" y="2048256"/>
            <a:ext cx="2143900" cy="46146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34FFE19-F1D9-CC9F-122C-C5A261C2DCBE}"/>
              </a:ext>
            </a:extLst>
          </p:cNvPr>
          <p:cNvSpPr txBox="1"/>
          <p:nvPr/>
        </p:nvSpPr>
        <p:spPr>
          <a:xfrm>
            <a:off x="6058967" y="6211669"/>
            <a:ext cx="3657600" cy="646331"/>
          </a:xfrm>
          <a:prstGeom prst="rect">
            <a:avLst/>
          </a:prstGeom>
          <a:noFill/>
        </p:spPr>
        <p:txBody>
          <a:bodyPr wrap="square">
            <a:spAutoFit/>
          </a:bodyPr>
          <a:lstStyle/>
          <a:p>
            <a:r>
              <a:rPr lang="en-US" sz="900" b="1"/>
              <a:t>Untitled [double Rauschenberg], </a:t>
            </a:r>
            <a:r>
              <a:rPr lang="en-US" sz="900"/>
              <a:t>1950, Cyanotype, 82 1/2 x 36 1/4 inches. Collection Cy Twombly Foundation</a:t>
            </a:r>
          </a:p>
          <a:p>
            <a:endParaRPr lang="en-US" b="1"/>
          </a:p>
        </p:txBody>
      </p:sp>
    </p:spTree>
    <p:extLst>
      <p:ext uri="{BB962C8B-B14F-4D97-AF65-F5344CB8AC3E}">
        <p14:creationId xmlns:p14="http://schemas.microsoft.com/office/powerpoint/2010/main" val="637432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2C3734-45CB-3E06-B8D8-24A52301175E}"/>
              </a:ext>
            </a:extLst>
          </p:cNvPr>
          <p:cNvSpPr txBox="1"/>
          <p:nvPr/>
        </p:nvSpPr>
        <p:spPr>
          <a:xfrm>
            <a:off x="0" y="655987"/>
            <a:ext cx="12192000" cy="400110"/>
          </a:xfrm>
          <a:prstGeom prst="rect">
            <a:avLst/>
          </a:prstGeom>
          <a:noFill/>
        </p:spPr>
        <p:txBody>
          <a:bodyPr wrap="square">
            <a:spAutoFit/>
          </a:bodyPr>
          <a:lstStyle/>
          <a:p>
            <a:pPr algn="ctr"/>
            <a:r>
              <a:rPr lang="en-US" sz="2000"/>
              <a:t>“I think a picture is more like the real world when it’s made out of the real world.” </a:t>
            </a:r>
            <a:r>
              <a:rPr lang="en-US" sz="1400"/>
              <a:t>Robert Rauschenberg</a:t>
            </a:r>
            <a:r>
              <a:rPr lang="en-US"/>
              <a:t> </a:t>
            </a:r>
          </a:p>
        </p:txBody>
      </p:sp>
      <p:sp>
        <p:nvSpPr>
          <p:cNvPr id="5" name="TextBox 4">
            <a:extLst>
              <a:ext uri="{FF2B5EF4-FFF2-40B4-BE49-F238E27FC236}">
                <a16:creationId xmlns:a16="http://schemas.microsoft.com/office/drawing/2014/main" id="{7D886FFB-6A16-053D-12EF-1F27AF64F520}"/>
              </a:ext>
            </a:extLst>
          </p:cNvPr>
          <p:cNvSpPr txBox="1"/>
          <p:nvPr/>
        </p:nvSpPr>
        <p:spPr>
          <a:xfrm>
            <a:off x="219456" y="129582"/>
            <a:ext cx="6096000" cy="461665"/>
          </a:xfrm>
          <a:prstGeom prst="rect">
            <a:avLst/>
          </a:prstGeom>
          <a:noFill/>
        </p:spPr>
        <p:txBody>
          <a:bodyPr wrap="square">
            <a:spAutoFit/>
          </a:bodyPr>
          <a:lstStyle/>
          <a:p>
            <a:r>
              <a:rPr lang="en-US" sz="2400" b="1"/>
              <a:t>Bosco </a:t>
            </a:r>
            <a:r>
              <a:rPr lang="en-US" sz="2400" b="1" err="1"/>
              <a:t>Sodi</a:t>
            </a:r>
            <a:endParaRPr lang="en-US" sz="2400" b="1"/>
          </a:p>
        </p:txBody>
      </p:sp>
      <p:sp>
        <p:nvSpPr>
          <p:cNvPr id="7" name="TextBox 6">
            <a:extLst>
              <a:ext uri="{FF2B5EF4-FFF2-40B4-BE49-F238E27FC236}">
                <a16:creationId xmlns:a16="http://schemas.microsoft.com/office/drawing/2014/main" id="{11B0457C-654C-65BC-10CF-71335F95921B}"/>
              </a:ext>
            </a:extLst>
          </p:cNvPr>
          <p:cNvSpPr txBox="1"/>
          <p:nvPr/>
        </p:nvSpPr>
        <p:spPr>
          <a:xfrm>
            <a:off x="219456" y="1266780"/>
            <a:ext cx="6339840" cy="5370701"/>
          </a:xfrm>
          <a:prstGeom prst="rect">
            <a:avLst/>
          </a:prstGeom>
          <a:noFill/>
        </p:spPr>
        <p:txBody>
          <a:bodyPr wrap="square">
            <a:spAutoFit/>
          </a:bodyPr>
          <a:lstStyle/>
          <a:p>
            <a:pPr marL="285750" indent="-285750">
              <a:lnSpc>
                <a:spcPts val="2600"/>
              </a:lnSpc>
              <a:buFont typeface="Arial" panose="020B0604020202020204" pitchFamily="34" charset="0"/>
              <a:buChar char="•"/>
            </a:pPr>
            <a:r>
              <a:rPr lang="en-US" sz="2000" dirty="0"/>
              <a:t>This statement manifests in the work of two contemporary Mexican artists, </a:t>
            </a:r>
            <a:r>
              <a:rPr lang="en-US" sz="2000" b="1" dirty="0"/>
              <a:t>Bosco </a:t>
            </a:r>
            <a:r>
              <a:rPr lang="en-US" sz="2000" b="1" dirty="0" err="1"/>
              <a:t>Sodi</a:t>
            </a:r>
            <a:r>
              <a:rPr lang="en-US" sz="2000" b="1" dirty="0"/>
              <a:t> </a:t>
            </a:r>
            <a:r>
              <a:rPr lang="en-US" sz="2000" dirty="0"/>
              <a:t>and </a:t>
            </a:r>
            <a:r>
              <a:rPr lang="en-US" sz="2000" b="1" dirty="0" err="1"/>
              <a:t>Narsiso</a:t>
            </a:r>
            <a:r>
              <a:rPr lang="en-US" sz="2000" b="1" dirty="0"/>
              <a:t> Martinez</a:t>
            </a:r>
          </a:p>
          <a:p>
            <a:pPr marL="285750" indent="-285750">
              <a:lnSpc>
                <a:spcPts val="2600"/>
              </a:lnSpc>
              <a:buFont typeface="Arial" panose="020B0604020202020204" pitchFamily="34" charset="0"/>
              <a:buChar char="•"/>
            </a:pPr>
            <a:endParaRPr lang="en-US" sz="2000" dirty="0"/>
          </a:p>
          <a:p>
            <a:pPr marL="285750" indent="-285750">
              <a:lnSpc>
                <a:spcPts val="2600"/>
              </a:lnSpc>
              <a:buFont typeface="Arial" panose="020B0604020202020204" pitchFamily="34" charset="0"/>
              <a:buChar char="•"/>
            </a:pPr>
            <a:r>
              <a:rPr lang="en-US" sz="2000" b="1" dirty="0"/>
              <a:t>Bosco </a:t>
            </a:r>
            <a:r>
              <a:rPr lang="en-US" sz="2000" b="1" dirty="0" err="1"/>
              <a:t>Sodi</a:t>
            </a:r>
            <a:r>
              <a:rPr lang="en-US" sz="2000" dirty="0"/>
              <a:t> approaches Rauschenberg’s democratic spirit through an engagement with ordinary materials</a:t>
            </a:r>
          </a:p>
          <a:p>
            <a:pPr marL="285750" indent="-285750">
              <a:lnSpc>
                <a:spcPts val="2600"/>
              </a:lnSpc>
              <a:buFont typeface="Arial" panose="020B0604020202020204" pitchFamily="34" charset="0"/>
              <a:buChar char="•"/>
            </a:pPr>
            <a:endParaRPr lang="en-US" sz="2000" dirty="0"/>
          </a:p>
          <a:p>
            <a:pPr marL="285750" indent="-285750">
              <a:lnSpc>
                <a:spcPts val="2600"/>
              </a:lnSpc>
              <a:buFont typeface="Arial" panose="020B0604020202020204" pitchFamily="34" charset="0"/>
              <a:buChar char="•"/>
            </a:pPr>
            <a:r>
              <a:rPr lang="en-US" sz="2000" dirty="0"/>
              <a:t>His 2020 Sun Paintings were made in Oaxaca when canvas was unavailable during the global pandemic</a:t>
            </a:r>
          </a:p>
          <a:p>
            <a:pPr marL="285750" indent="-285750">
              <a:lnSpc>
                <a:spcPts val="2600"/>
              </a:lnSpc>
              <a:buFont typeface="Arial" panose="020B0604020202020204" pitchFamily="34" charset="0"/>
              <a:buChar char="•"/>
            </a:pPr>
            <a:endParaRPr lang="en-US" sz="2000" dirty="0"/>
          </a:p>
          <a:p>
            <a:pPr marL="285750" indent="-285750">
              <a:lnSpc>
                <a:spcPts val="2600"/>
              </a:lnSpc>
              <a:buFont typeface="Arial" panose="020B0604020202020204" pitchFamily="34" charset="0"/>
              <a:buChar char="•"/>
            </a:pPr>
            <a:r>
              <a:rPr lang="en-US" sz="2000" dirty="0"/>
              <a:t>Red and orange orbs are painted on recycled burlap chili sacks in a gesture both thrifty and cosmological</a:t>
            </a:r>
          </a:p>
          <a:p>
            <a:pPr marL="285750" indent="-285750">
              <a:lnSpc>
                <a:spcPts val="2600"/>
              </a:lnSpc>
              <a:buFont typeface="Arial" panose="020B0604020202020204" pitchFamily="34" charset="0"/>
              <a:buChar char="•"/>
            </a:pPr>
            <a:endParaRPr lang="en-US" sz="2000" dirty="0"/>
          </a:p>
          <a:p>
            <a:pPr marL="285750" indent="-285750">
              <a:lnSpc>
                <a:spcPts val="2600"/>
              </a:lnSpc>
              <a:buFont typeface="Arial" panose="020B0604020202020204" pitchFamily="34" charset="0"/>
              <a:buChar char="•"/>
            </a:pPr>
            <a:r>
              <a:rPr lang="en-US" sz="2000" dirty="0"/>
              <a:t>Their economy of means and democratic use of material bears a likeness to Rauschenberg’s </a:t>
            </a:r>
            <a:r>
              <a:rPr lang="en-US" sz="2000" i="1" dirty="0"/>
              <a:t>Cardboards</a:t>
            </a:r>
            <a:endParaRPr lang="en-US" dirty="0"/>
          </a:p>
          <a:p>
            <a:endParaRPr lang="en-US" dirty="0"/>
          </a:p>
        </p:txBody>
      </p:sp>
      <p:pic>
        <p:nvPicPr>
          <p:cNvPr id="8" name="Picture 7" descr="A burlap sack with a yellow circle on it&#10;&#10;Description automatically generated">
            <a:extLst>
              <a:ext uri="{FF2B5EF4-FFF2-40B4-BE49-F238E27FC236}">
                <a16:creationId xmlns:a16="http://schemas.microsoft.com/office/drawing/2014/main" id="{7619B61B-7599-E51C-3BB7-A2C51635FA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880588" y="1991545"/>
            <a:ext cx="5001694" cy="3419241"/>
          </a:xfrm>
          <a:prstGeom prst="rect">
            <a:avLst/>
          </a:prstGeom>
        </p:spPr>
      </p:pic>
      <p:sp>
        <p:nvSpPr>
          <p:cNvPr id="10" name="TextBox 9">
            <a:extLst>
              <a:ext uri="{FF2B5EF4-FFF2-40B4-BE49-F238E27FC236}">
                <a16:creationId xmlns:a16="http://schemas.microsoft.com/office/drawing/2014/main" id="{96CCE736-15D2-2250-5029-F7C17FBE012E}"/>
              </a:ext>
            </a:extLst>
          </p:cNvPr>
          <p:cNvSpPr txBox="1"/>
          <p:nvPr/>
        </p:nvSpPr>
        <p:spPr>
          <a:xfrm>
            <a:off x="6675119" y="6299628"/>
            <a:ext cx="5297425" cy="369332"/>
          </a:xfrm>
          <a:prstGeom prst="rect">
            <a:avLst/>
          </a:prstGeom>
          <a:noFill/>
        </p:spPr>
        <p:txBody>
          <a:bodyPr wrap="square">
            <a:spAutoFit/>
          </a:bodyPr>
          <a:lstStyle/>
          <a:p>
            <a:pPr marL="0" marR="0">
              <a:spcBef>
                <a:spcPts val="0"/>
              </a:spcBef>
              <a:spcAft>
                <a:spcPts val="0"/>
              </a:spcAft>
            </a:pPr>
            <a:r>
              <a:rPr lang="en-US" sz="900" i="1" kern="100">
                <a:effectLst/>
                <a:latin typeface="Helvetica Neue" panose="02000503000000020004" pitchFamily="2" charset="0"/>
                <a:ea typeface="Calibri" panose="020F0502020204030204" pitchFamily="34" charset="0"/>
                <a:cs typeface="Times New Roman (Body CS)"/>
              </a:rPr>
              <a:t>Untitled from Sun Paintings, </a:t>
            </a:r>
            <a:r>
              <a:rPr lang="en-US" sz="900" kern="100">
                <a:effectLst/>
                <a:latin typeface="Helvetica Neue" panose="02000503000000020004" pitchFamily="2" charset="0"/>
                <a:ea typeface="Calibri" panose="020F0502020204030204" pitchFamily="34" charset="0"/>
                <a:cs typeface="Times New Roman (Body CS)"/>
              </a:rPr>
              <a:t>2021, oil paint on old dry </a:t>
            </a:r>
            <a:r>
              <a:rPr lang="en-US" sz="900" kern="100" err="1">
                <a:effectLst/>
                <a:latin typeface="Helvetica Neue" panose="02000503000000020004" pitchFamily="2" charset="0"/>
                <a:ea typeface="Calibri" panose="020F0502020204030204" pitchFamily="34" charset="0"/>
                <a:cs typeface="Times New Roman (Body CS)"/>
              </a:rPr>
              <a:t>chile</a:t>
            </a:r>
            <a:r>
              <a:rPr lang="en-US" sz="900" kern="100">
                <a:effectLst/>
                <a:latin typeface="Helvetica Neue" panose="02000503000000020004" pitchFamily="2" charset="0"/>
                <a:ea typeface="Calibri" panose="020F0502020204030204" pitchFamily="34" charset="0"/>
                <a:cs typeface="Times New Roman (Body CS)"/>
              </a:rPr>
              <a:t> sack, 45-1/4 x 24-3/4 inches. Gift of the artist, USF Collection</a:t>
            </a:r>
          </a:p>
        </p:txBody>
      </p:sp>
    </p:spTree>
    <p:extLst>
      <p:ext uri="{BB962C8B-B14F-4D97-AF65-F5344CB8AC3E}">
        <p14:creationId xmlns:p14="http://schemas.microsoft.com/office/powerpoint/2010/main" val="295333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8196A-959D-19F7-44CB-4C714C55B0DE}"/>
              </a:ext>
            </a:extLst>
          </p:cNvPr>
          <p:cNvSpPr txBox="1"/>
          <p:nvPr/>
        </p:nvSpPr>
        <p:spPr>
          <a:xfrm>
            <a:off x="0" y="2405269"/>
            <a:ext cx="12191999" cy="584775"/>
          </a:xfrm>
          <a:prstGeom prst="rect">
            <a:avLst/>
          </a:prstGeom>
          <a:noFill/>
        </p:spPr>
        <p:txBody>
          <a:bodyPr wrap="square" rtlCol="0">
            <a:spAutoFit/>
          </a:bodyPr>
          <a:lstStyle/>
          <a:p>
            <a:pPr algn="ctr"/>
            <a:r>
              <a:rPr lang="en-US" sz="3200" b="1" dirty="0"/>
              <a:t>Democracy and Art</a:t>
            </a:r>
          </a:p>
        </p:txBody>
      </p:sp>
    </p:spTree>
    <p:extLst>
      <p:ext uri="{BB962C8B-B14F-4D97-AF65-F5344CB8AC3E}">
        <p14:creationId xmlns:p14="http://schemas.microsoft.com/office/powerpoint/2010/main" val="2967226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C0D693-AA9E-35E7-C535-7C1AC2CD26AF}"/>
              </a:ext>
            </a:extLst>
          </p:cNvPr>
          <p:cNvSpPr txBox="1"/>
          <p:nvPr/>
        </p:nvSpPr>
        <p:spPr>
          <a:xfrm>
            <a:off x="146303" y="97708"/>
            <a:ext cx="6096000" cy="461665"/>
          </a:xfrm>
          <a:prstGeom prst="rect">
            <a:avLst/>
          </a:prstGeom>
          <a:noFill/>
        </p:spPr>
        <p:txBody>
          <a:bodyPr wrap="square">
            <a:spAutoFit/>
          </a:bodyPr>
          <a:lstStyle/>
          <a:p>
            <a:r>
              <a:rPr lang="en-US" sz="2400" b="1" err="1"/>
              <a:t>Narsiso</a:t>
            </a:r>
            <a:r>
              <a:rPr lang="en-US" sz="2400" b="1"/>
              <a:t> Martinez</a:t>
            </a:r>
          </a:p>
        </p:txBody>
      </p:sp>
      <p:sp>
        <p:nvSpPr>
          <p:cNvPr id="5" name="TextBox 4">
            <a:extLst>
              <a:ext uri="{FF2B5EF4-FFF2-40B4-BE49-F238E27FC236}">
                <a16:creationId xmlns:a16="http://schemas.microsoft.com/office/drawing/2014/main" id="{D8E78455-1404-B843-1989-E77877F1BE38}"/>
              </a:ext>
            </a:extLst>
          </p:cNvPr>
          <p:cNvSpPr txBox="1"/>
          <p:nvPr/>
        </p:nvSpPr>
        <p:spPr>
          <a:xfrm>
            <a:off x="15240" y="1129822"/>
            <a:ext cx="6583680" cy="5078057"/>
          </a:xfrm>
          <a:prstGeom prst="rect">
            <a:avLst/>
          </a:prstGeom>
          <a:noFill/>
        </p:spPr>
        <p:txBody>
          <a:bodyPr wrap="square">
            <a:spAutoFit/>
          </a:bodyPr>
          <a:lstStyle/>
          <a:p>
            <a:pPr marL="342900" indent="-342900">
              <a:lnSpc>
                <a:spcPts val="2600"/>
              </a:lnSpc>
              <a:buFont typeface="Arial" panose="020B0604020202020204" pitchFamily="34" charset="0"/>
              <a:buChar char="•"/>
            </a:pPr>
            <a:r>
              <a:rPr lang="en-US" sz="2000" b="1" dirty="0"/>
              <a:t>Martinez</a:t>
            </a:r>
            <a:r>
              <a:rPr lang="en-US" sz="2000" dirty="0"/>
              <a:t> draws on his own experience as a migrant farmworker.  </a:t>
            </a:r>
          </a:p>
          <a:p>
            <a:pPr marL="342900" indent="-342900">
              <a:lnSpc>
                <a:spcPts val="2600"/>
              </a:lnSpc>
              <a:buFont typeface="Arial" panose="020B0604020202020204" pitchFamily="34" charset="0"/>
              <a:buChar char="•"/>
            </a:pPr>
            <a:endParaRPr lang="en-US" sz="2000" dirty="0"/>
          </a:p>
          <a:p>
            <a:pPr marL="342900" indent="-342900">
              <a:lnSpc>
                <a:spcPts val="2600"/>
              </a:lnSpc>
              <a:buFont typeface="Arial" panose="020B0604020202020204" pitchFamily="34" charset="0"/>
              <a:buChar char="•"/>
            </a:pPr>
            <a:r>
              <a:rPr lang="en-US" sz="2000" dirty="0"/>
              <a:t>The Oaxaca-born painter’s  imagery focuses on the people he met and describes as “the men and women who toil in the fields picking the produce we consume,” making visible the working conditions of the American farmworker</a:t>
            </a:r>
          </a:p>
          <a:p>
            <a:pPr marL="342900" indent="-342900">
              <a:lnSpc>
                <a:spcPts val="2600"/>
              </a:lnSpc>
              <a:buFont typeface="Arial" panose="020B0604020202020204" pitchFamily="34" charset="0"/>
              <a:buChar char="•"/>
            </a:pPr>
            <a:endParaRPr lang="en-US" sz="2000" dirty="0"/>
          </a:p>
          <a:p>
            <a:pPr marL="342900" indent="-342900">
              <a:lnSpc>
                <a:spcPts val="2600"/>
              </a:lnSpc>
              <a:buFont typeface="Arial" panose="020B0604020202020204" pitchFamily="34" charset="0"/>
              <a:buChar char="•"/>
            </a:pPr>
            <a:r>
              <a:rPr lang="en-US" sz="2000" dirty="0"/>
              <a:t>Martinez’s compositions are rendered on discarded cardboard produce boxes with the commercial graphics showing through.</a:t>
            </a:r>
          </a:p>
          <a:p>
            <a:pPr>
              <a:lnSpc>
                <a:spcPts val="2600"/>
              </a:lnSpc>
            </a:pPr>
            <a:endParaRPr lang="en-US" sz="2000" dirty="0"/>
          </a:p>
          <a:p>
            <a:pPr marL="342900" indent="-342900">
              <a:lnSpc>
                <a:spcPts val="2600"/>
              </a:lnSpc>
              <a:buFont typeface="Arial" panose="020B0604020202020204" pitchFamily="34" charset="0"/>
              <a:buChar char="•"/>
            </a:pPr>
            <a:r>
              <a:rPr lang="en-US" sz="2000" dirty="0"/>
              <a:t>Martinez’s channels Rauschenberg’s collages, cardboards and</a:t>
            </a:r>
            <a:r>
              <a:rPr lang="en-US" sz="2000" b="1" dirty="0"/>
              <a:t> Combines </a:t>
            </a:r>
            <a:r>
              <a:rPr lang="en-US" sz="2000" dirty="0"/>
              <a:t>liberating art from standard art materials and exemplifying the “gap between art and life.”</a:t>
            </a:r>
          </a:p>
        </p:txBody>
      </p:sp>
      <p:pic>
        <p:nvPicPr>
          <p:cNvPr id="6" name="Picture 5">
            <a:extLst>
              <a:ext uri="{FF2B5EF4-FFF2-40B4-BE49-F238E27FC236}">
                <a16:creationId xmlns:a16="http://schemas.microsoft.com/office/drawing/2014/main" id="{E4AA054A-5A6B-2FD1-2DCB-9F03E4BF06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5536" y="125215"/>
            <a:ext cx="5004817" cy="6082664"/>
          </a:xfrm>
          <a:prstGeom prst="rect">
            <a:avLst/>
          </a:prstGeom>
        </p:spPr>
      </p:pic>
      <p:sp>
        <p:nvSpPr>
          <p:cNvPr id="8" name="TextBox 7">
            <a:extLst>
              <a:ext uri="{FF2B5EF4-FFF2-40B4-BE49-F238E27FC236}">
                <a16:creationId xmlns:a16="http://schemas.microsoft.com/office/drawing/2014/main" id="{D105301F-46A6-9AA6-30E9-49BCE9E89722}"/>
              </a:ext>
            </a:extLst>
          </p:cNvPr>
          <p:cNvSpPr txBox="1"/>
          <p:nvPr/>
        </p:nvSpPr>
        <p:spPr>
          <a:xfrm>
            <a:off x="6955536" y="6363453"/>
            <a:ext cx="5145024" cy="369332"/>
          </a:xfrm>
          <a:prstGeom prst="rect">
            <a:avLst/>
          </a:prstGeom>
          <a:noFill/>
        </p:spPr>
        <p:txBody>
          <a:bodyPr wrap="square">
            <a:spAutoFit/>
          </a:bodyPr>
          <a:lstStyle/>
          <a:p>
            <a:pPr marL="0" marR="0">
              <a:spcBef>
                <a:spcPts val="0"/>
              </a:spcBef>
              <a:spcAft>
                <a:spcPts val="0"/>
              </a:spcAft>
            </a:pPr>
            <a:r>
              <a:rPr lang="en-US" sz="900" i="1" kern="100">
                <a:effectLst/>
                <a:ea typeface="Calibri" panose="020F0502020204030204" pitchFamily="34" charset="0"/>
                <a:cs typeface="Times New Roman (Body CS)"/>
              </a:rPr>
              <a:t>Cara Cara</a:t>
            </a:r>
            <a:r>
              <a:rPr lang="en-US" sz="900" kern="100">
                <a:effectLst/>
                <a:ea typeface="Calibri" panose="020F0502020204030204" pitchFamily="34" charset="0"/>
                <a:cs typeface="Times New Roman (Body CS)"/>
              </a:rPr>
              <a:t>, 2021, ink, charcoal gouache, collage, and matte gel on produce cardboard box, 43 x 35 inches</a:t>
            </a:r>
          </a:p>
          <a:p>
            <a:pPr marL="0" marR="0">
              <a:spcBef>
                <a:spcPts val="0"/>
              </a:spcBef>
              <a:spcAft>
                <a:spcPts val="0"/>
              </a:spcAft>
            </a:pPr>
            <a:r>
              <a:rPr lang="en-US" sz="900" kern="100">
                <a:effectLst/>
                <a:ea typeface="Calibri" panose="020F0502020204030204" pitchFamily="34" charset="0"/>
                <a:cs typeface="Times New Roman (Body CS)"/>
              </a:rPr>
              <a:t>The Edelman Ontiveros Family Collection</a:t>
            </a:r>
          </a:p>
        </p:txBody>
      </p:sp>
    </p:spTree>
    <p:extLst>
      <p:ext uri="{BB962C8B-B14F-4D97-AF65-F5344CB8AC3E}">
        <p14:creationId xmlns:p14="http://schemas.microsoft.com/office/powerpoint/2010/main" val="2810588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6608A8-2099-84D6-AC26-DDB7048F45BF}"/>
              </a:ext>
            </a:extLst>
          </p:cNvPr>
          <p:cNvSpPr txBox="1"/>
          <p:nvPr/>
        </p:nvSpPr>
        <p:spPr>
          <a:xfrm>
            <a:off x="134112" y="195072"/>
            <a:ext cx="1852495" cy="461665"/>
          </a:xfrm>
          <a:prstGeom prst="rect">
            <a:avLst/>
          </a:prstGeom>
          <a:noFill/>
        </p:spPr>
        <p:txBody>
          <a:bodyPr wrap="none" rtlCol="0">
            <a:spAutoFit/>
          </a:bodyPr>
          <a:lstStyle/>
          <a:p>
            <a:r>
              <a:rPr lang="en-US" sz="2400" b="1"/>
              <a:t>Trisha Brown</a:t>
            </a:r>
          </a:p>
        </p:txBody>
      </p:sp>
      <p:sp>
        <p:nvSpPr>
          <p:cNvPr id="4" name="TextBox 3">
            <a:extLst>
              <a:ext uri="{FF2B5EF4-FFF2-40B4-BE49-F238E27FC236}">
                <a16:creationId xmlns:a16="http://schemas.microsoft.com/office/drawing/2014/main" id="{031AD420-0D7D-C03C-7DF9-A040F8A93497}"/>
              </a:ext>
            </a:extLst>
          </p:cNvPr>
          <p:cNvSpPr txBox="1"/>
          <p:nvPr/>
        </p:nvSpPr>
        <p:spPr>
          <a:xfrm>
            <a:off x="134112" y="1395757"/>
            <a:ext cx="4807211" cy="3741024"/>
          </a:xfrm>
          <a:prstGeom prst="rect">
            <a:avLst/>
          </a:prstGeom>
          <a:noFill/>
        </p:spPr>
        <p:txBody>
          <a:bodyPr wrap="square">
            <a:spAutoFit/>
          </a:bodyPr>
          <a:lstStyle/>
          <a:p>
            <a:pPr>
              <a:lnSpc>
                <a:spcPts val="2600"/>
              </a:lnSpc>
            </a:pPr>
            <a:endParaRPr lang="en-US" sz="1900" dirty="0"/>
          </a:p>
          <a:p>
            <a:pPr marL="742950" lvl="1" indent="-285750">
              <a:lnSpc>
                <a:spcPts val="2600"/>
              </a:lnSpc>
              <a:buFont typeface="Arial" panose="020B0604020202020204" pitchFamily="34" charset="0"/>
              <a:buChar char="•"/>
            </a:pPr>
            <a:r>
              <a:rPr lang="en-US" sz="1900" dirty="0"/>
              <a:t>Compass, Untitled (Set One)</a:t>
            </a:r>
          </a:p>
          <a:p>
            <a:pPr marL="742950" lvl="1" indent="-285750">
              <a:lnSpc>
                <a:spcPts val="2600"/>
              </a:lnSpc>
              <a:buFont typeface="Arial" panose="020B0604020202020204" pitchFamily="34" charset="0"/>
              <a:buChar char="•"/>
            </a:pPr>
            <a:r>
              <a:rPr lang="en-US" sz="1900" dirty="0"/>
              <a:t>Untitled (Set Two)</a:t>
            </a:r>
          </a:p>
          <a:p>
            <a:pPr marL="742950" lvl="1" indent="-285750">
              <a:lnSpc>
                <a:spcPts val="2600"/>
              </a:lnSpc>
              <a:buFont typeface="Arial" panose="020B0604020202020204" pitchFamily="34" charset="0"/>
              <a:buChar char="•"/>
            </a:pPr>
            <a:r>
              <a:rPr lang="en-US" sz="1900" dirty="0"/>
              <a:t>Untitled (Set Three)</a:t>
            </a:r>
          </a:p>
          <a:p>
            <a:pPr marL="742950" lvl="1" indent="-285750">
              <a:lnSpc>
                <a:spcPts val="2600"/>
              </a:lnSpc>
              <a:buFont typeface="Arial" panose="020B0604020202020204" pitchFamily="34" charset="0"/>
              <a:buChar char="•"/>
            </a:pPr>
            <a:endParaRPr lang="en-US" sz="1900" dirty="0"/>
          </a:p>
          <a:p>
            <a:pPr>
              <a:lnSpc>
                <a:spcPts val="2600"/>
              </a:lnSpc>
            </a:pPr>
            <a:r>
              <a:rPr lang="en-US" sz="1900" dirty="0"/>
              <a:t>A group of </a:t>
            </a:r>
            <a:r>
              <a:rPr lang="en-US" sz="1900" b="1" dirty="0"/>
              <a:t>etchings</a:t>
            </a:r>
            <a:r>
              <a:rPr lang="en-US" sz="1900" dirty="0"/>
              <a:t> by Rauschenberg's frequent collaborator and friend Trisha Brown. </a:t>
            </a:r>
          </a:p>
          <a:p>
            <a:pPr>
              <a:lnSpc>
                <a:spcPts val="2600"/>
              </a:lnSpc>
            </a:pPr>
            <a:endParaRPr lang="en-US" sz="1900" dirty="0"/>
          </a:p>
          <a:p>
            <a:pPr marL="285750" indent="-285750">
              <a:lnSpc>
                <a:spcPts val="2600"/>
              </a:lnSpc>
              <a:buFont typeface="Arial" panose="020B0604020202020204" pitchFamily="34" charset="0"/>
              <a:buChar char="•"/>
            </a:pPr>
            <a:r>
              <a:rPr lang="en-US" sz="1900" dirty="0"/>
              <a:t>Produced at </a:t>
            </a:r>
            <a:r>
              <a:rPr lang="en-US" sz="1900" dirty="0" err="1"/>
              <a:t>Graphicstudio</a:t>
            </a:r>
            <a:r>
              <a:rPr lang="en-US" sz="1900" dirty="0"/>
              <a:t> in 2006 these prints conjure the collaborations the choreographer shared with Rauschenberg </a:t>
            </a:r>
          </a:p>
        </p:txBody>
      </p:sp>
      <p:pic>
        <p:nvPicPr>
          <p:cNvPr id="6" name="Picture 5" descr="risha Brown &#10;Untitled (Set One">
            <a:extLst>
              <a:ext uri="{FF2B5EF4-FFF2-40B4-BE49-F238E27FC236}">
                <a16:creationId xmlns:a16="http://schemas.microsoft.com/office/drawing/2014/main" id="{456777CD-777F-2446-4612-4A6CFC820B6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53513" y="1904552"/>
            <a:ext cx="2288389" cy="2650149"/>
          </a:xfrm>
          <a:prstGeom prst="rect">
            <a:avLst/>
          </a:prstGeom>
          <a:noFill/>
          <a:ln>
            <a:noFill/>
          </a:ln>
        </p:spPr>
      </p:pic>
      <p:pic>
        <p:nvPicPr>
          <p:cNvPr id="7" name="Picture 6" descr="risha Brown &#10;Untitled (Set One">
            <a:extLst>
              <a:ext uri="{FF2B5EF4-FFF2-40B4-BE49-F238E27FC236}">
                <a16:creationId xmlns:a16="http://schemas.microsoft.com/office/drawing/2014/main" id="{2E437F41-E1C0-1091-A80E-D600812C297B}"/>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54092" y="1889804"/>
            <a:ext cx="2328568" cy="2650149"/>
          </a:xfrm>
          <a:prstGeom prst="rect">
            <a:avLst/>
          </a:prstGeom>
          <a:noFill/>
          <a:ln>
            <a:noFill/>
          </a:ln>
        </p:spPr>
      </p:pic>
      <p:pic>
        <p:nvPicPr>
          <p:cNvPr id="8" name="Picture 7" descr="risha Brown &#10;Untitled (Set One">
            <a:extLst>
              <a:ext uri="{FF2B5EF4-FFF2-40B4-BE49-F238E27FC236}">
                <a16:creationId xmlns:a16="http://schemas.microsoft.com/office/drawing/2014/main" id="{58BB09F4-CC3E-C124-3623-D452EDAB1AC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9862790" y="1889804"/>
            <a:ext cx="2258267" cy="2650149"/>
          </a:xfrm>
          <a:prstGeom prst="rect">
            <a:avLst/>
          </a:prstGeom>
          <a:noFill/>
          <a:ln>
            <a:noFill/>
          </a:ln>
        </p:spPr>
      </p:pic>
      <p:sp>
        <p:nvSpPr>
          <p:cNvPr id="10" name="TextBox 9">
            <a:extLst>
              <a:ext uri="{FF2B5EF4-FFF2-40B4-BE49-F238E27FC236}">
                <a16:creationId xmlns:a16="http://schemas.microsoft.com/office/drawing/2014/main" id="{7913DDDE-FA85-A8B1-C8B9-5DB7CFA8B3D9}"/>
              </a:ext>
            </a:extLst>
          </p:cNvPr>
          <p:cNvSpPr txBox="1"/>
          <p:nvPr/>
        </p:nvSpPr>
        <p:spPr>
          <a:xfrm>
            <a:off x="0" y="5287562"/>
            <a:ext cx="12057888" cy="740203"/>
          </a:xfrm>
          <a:prstGeom prst="rect">
            <a:avLst/>
          </a:prstGeom>
          <a:noFill/>
        </p:spPr>
        <p:txBody>
          <a:bodyPr wrap="square">
            <a:spAutoFit/>
          </a:bodyPr>
          <a:lstStyle/>
          <a:p>
            <a:pPr marL="285750" indent="-285750">
              <a:lnSpc>
                <a:spcPts val="2600"/>
              </a:lnSpc>
              <a:buFont typeface="Arial" panose="020B0604020202020204" pitchFamily="34" charset="0"/>
              <a:buChar char="•"/>
            </a:pPr>
            <a:r>
              <a:rPr lang="en-US" sz="1900" dirty="0"/>
              <a:t>By placing her feet directly on the plate, Brown rendered her marks as both footprints and dance movements; impressions that are not just timely but improvisational. </a:t>
            </a:r>
          </a:p>
        </p:txBody>
      </p:sp>
      <p:sp>
        <p:nvSpPr>
          <p:cNvPr id="12" name="TextBox 11">
            <a:extLst>
              <a:ext uri="{FF2B5EF4-FFF2-40B4-BE49-F238E27FC236}">
                <a16:creationId xmlns:a16="http://schemas.microsoft.com/office/drawing/2014/main" id="{3E2E9C82-0D51-E180-CE27-97931C120CFB}"/>
              </a:ext>
            </a:extLst>
          </p:cNvPr>
          <p:cNvSpPr txBox="1"/>
          <p:nvPr/>
        </p:nvSpPr>
        <p:spPr>
          <a:xfrm>
            <a:off x="7254823" y="6296135"/>
            <a:ext cx="6096000" cy="230832"/>
          </a:xfrm>
          <a:prstGeom prst="rect">
            <a:avLst/>
          </a:prstGeom>
          <a:noFill/>
        </p:spPr>
        <p:txBody>
          <a:bodyPr wrap="square">
            <a:spAutoFit/>
          </a:bodyPr>
          <a:lstStyle/>
          <a:p>
            <a:pPr marL="0" marR="0">
              <a:spcBef>
                <a:spcPts val="0"/>
              </a:spcBef>
              <a:spcAft>
                <a:spcPts val="0"/>
              </a:spcAft>
            </a:pPr>
            <a:r>
              <a:rPr lang="en-US" sz="900" kern="100" dirty="0" err="1">
                <a:effectLst/>
                <a:ea typeface="Calibri" panose="020F0502020204030204" pitchFamily="34" charset="0"/>
                <a:cs typeface="Times New Roman (Body CS)"/>
              </a:rPr>
              <a:t>softground</a:t>
            </a:r>
            <a:r>
              <a:rPr lang="en-US" sz="900" kern="100" dirty="0">
                <a:effectLst/>
                <a:ea typeface="Calibri" panose="020F0502020204030204" pitchFamily="34" charset="0"/>
                <a:cs typeface="Times New Roman (Body CS)"/>
              </a:rPr>
              <a:t> etching with relief roll, </a:t>
            </a:r>
            <a:r>
              <a:rPr lang="en-US" sz="900" dirty="0">
                <a:effectLst/>
                <a:ea typeface="Calibri" panose="020F0502020204030204" pitchFamily="34" charset="0"/>
                <a:cs typeface="Times New Roman (Body CS)"/>
              </a:rPr>
              <a:t>25-1/2 x 22 in</a:t>
            </a:r>
            <a:r>
              <a:rPr lang="en-US" sz="900" dirty="0">
                <a:effectLst/>
              </a:rPr>
              <a:t> </a:t>
            </a:r>
            <a:endParaRPr lang="en-US" sz="900" dirty="0"/>
          </a:p>
        </p:txBody>
      </p:sp>
      <p:sp>
        <p:nvSpPr>
          <p:cNvPr id="5" name="TextBox 4">
            <a:extLst>
              <a:ext uri="{FF2B5EF4-FFF2-40B4-BE49-F238E27FC236}">
                <a16:creationId xmlns:a16="http://schemas.microsoft.com/office/drawing/2014/main" id="{2AFB0100-68E4-6187-C6CB-732F67B63BD3}"/>
              </a:ext>
            </a:extLst>
          </p:cNvPr>
          <p:cNvSpPr txBox="1"/>
          <p:nvPr/>
        </p:nvSpPr>
        <p:spPr>
          <a:xfrm>
            <a:off x="121920" y="750382"/>
            <a:ext cx="11721035" cy="736740"/>
          </a:xfrm>
          <a:prstGeom prst="rect">
            <a:avLst/>
          </a:prstGeom>
          <a:noFill/>
        </p:spPr>
        <p:txBody>
          <a:bodyPr wrap="square">
            <a:spAutoFit/>
          </a:bodyPr>
          <a:lstStyle/>
          <a:p>
            <a:pPr marL="285750" indent="-285750">
              <a:lnSpc>
                <a:spcPts val="2600"/>
              </a:lnSpc>
              <a:buFont typeface="Arial" panose="020B0604020202020204" pitchFamily="34" charset="0"/>
              <a:buChar char="•"/>
            </a:pPr>
            <a:r>
              <a:rPr lang="en-US" sz="1800" dirty="0"/>
              <a:t>Few works encompass Rauschenberg’s conception that art should provide “</a:t>
            </a:r>
            <a:r>
              <a:rPr lang="en-US" sz="1800" b="1" i="1" dirty="0"/>
              <a:t>a record of the immediate environment and time”</a:t>
            </a:r>
            <a:r>
              <a:rPr lang="en-US" sz="1800" dirty="0"/>
              <a:t> as much as: </a:t>
            </a:r>
          </a:p>
        </p:txBody>
      </p:sp>
    </p:spTree>
    <p:extLst>
      <p:ext uri="{BB962C8B-B14F-4D97-AF65-F5344CB8AC3E}">
        <p14:creationId xmlns:p14="http://schemas.microsoft.com/office/powerpoint/2010/main" val="834225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523DA3-6A75-1DFB-95D6-5B054BF1AB19}"/>
              </a:ext>
            </a:extLst>
          </p:cNvPr>
          <p:cNvSpPr txBox="1"/>
          <p:nvPr/>
        </p:nvSpPr>
        <p:spPr>
          <a:xfrm>
            <a:off x="340568" y="1107397"/>
            <a:ext cx="5263891" cy="6173485"/>
          </a:xfrm>
          <a:prstGeom prst="rect">
            <a:avLst/>
          </a:prstGeom>
          <a:noFill/>
        </p:spPr>
        <p:txBody>
          <a:bodyPr wrap="square">
            <a:spAutoFit/>
          </a:bodyPr>
          <a:lstStyle/>
          <a:p>
            <a:pPr marL="457200" indent="-457200">
              <a:lnSpc>
                <a:spcPts val="2900"/>
              </a:lnSpc>
              <a:buFont typeface="+mj-lt"/>
              <a:buAutoNum type="arabicPeriod"/>
            </a:pPr>
            <a:r>
              <a:rPr lang="en-US" sz="2300" dirty="0">
                <a:effectLst/>
                <a:ea typeface="Times New Roman" panose="02020603050405020304" pitchFamily="18" charset="0"/>
                <a:cs typeface="Times New Roman" panose="02020603050405020304" pitchFamily="18" charset="0"/>
              </a:rPr>
              <a:t>Do you believe that artists could serve as catalysts for social change?  </a:t>
            </a:r>
          </a:p>
          <a:p>
            <a:pPr lvl="1">
              <a:lnSpc>
                <a:spcPts val="2900"/>
              </a:lnSpc>
            </a:pPr>
            <a:r>
              <a:rPr lang="en-US" sz="2300" dirty="0">
                <a:effectLst/>
                <a:ea typeface="Times New Roman" panose="02020603050405020304" pitchFamily="18" charset="0"/>
                <a:cs typeface="Times New Roman" panose="02020603050405020304" pitchFamily="18" charset="0"/>
              </a:rPr>
              <a:t>How so?</a:t>
            </a:r>
          </a:p>
          <a:p>
            <a:pPr marL="457200" indent="-457200">
              <a:lnSpc>
                <a:spcPts val="2900"/>
              </a:lnSpc>
              <a:buFont typeface="+mj-lt"/>
              <a:buAutoNum type="arabicPeriod"/>
            </a:pPr>
            <a:endParaRPr lang="en-US" sz="2300" kern="100" dirty="0">
              <a:effectLst/>
              <a:ea typeface="Calibri" panose="020F0502020204030204" pitchFamily="34" charset="0"/>
              <a:cs typeface="Times New Roman" panose="02020603050405020304" pitchFamily="18" charset="0"/>
            </a:endParaRPr>
          </a:p>
          <a:p>
            <a:pPr marL="457200" marR="0" indent="-457200">
              <a:lnSpc>
                <a:spcPts val="2900"/>
              </a:lnSpc>
              <a:spcBef>
                <a:spcPts val="0"/>
              </a:spcBef>
              <a:spcAft>
                <a:spcPts val="0"/>
              </a:spcAft>
              <a:buFont typeface="+mj-lt"/>
              <a:buAutoNum type="arabicPeriod"/>
            </a:pPr>
            <a:r>
              <a:rPr lang="en-US" sz="2300" kern="100" dirty="0">
                <a:effectLst/>
                <a:ea typeface="Calibri" panose="020F0502020204030204" pitchFamily="34" charset="0"/>
                <a:cs typeface="Times New Roman" panose="02020603050405020304" pitchFamily="18" charset="0"/>
              </a:rPr>
              <a:t>Do you feel that ART can spark a dialogue with the goal of achieving a mutual understanding through the creative process?</a:t>
            </a:r>
          </a:p>
          <a:p>
            <a:pPr marL="457200" marR="0" indent="-457200">
              <a:lnSpc>
                <a:spcPts val="2900"/>
              </a:lnSpc>
              <a:spcBef>
                <a:spcPts val="0"/>
              </a:spcBef>
              <a:spcAft>
                <a:spcPts val="0"/>
              </a:spcAft>
              <a:buFont typeface="+mj-lt"/>
              <a:buAutoNum type="arabicPeriod"/>
            </a:pPr>
            <a:endParaRPr lang="en-US" sz="2300" kern="100" dirty="0">
              <a:effectLst/>
              <a:ea typeface="Calibri" panose="020F0502020204030204" pitchFamily="34" charset="0"/>
              <a:cs typeface="Times New Roman" panose="02020603050405020304" pitchFamily="18" charset="0"/>
            </a:endParaRPr>
          </a:p>
          <a:p>
            <a:pPr marL="457200" marR="0" indent="-457200">
              <a:lnSpc>
                <a:spcPts val="2900"/>
              </a:lnSpc>
              <a:spcBef>
                <a:spcPts val="0"/>
              </a:spcBef>
              <a:spcAft>
                <a:spcPts val="0"/>
              </a:spcAft>
              <a:buFont typeface="+mj-lt"/>
              <a:buAutoNum type="arabicPeriod"/>
            </a:pPr>
            <a:r>
              <a:rPr lang="en-US" sz="2300" kern="100" dirty="0">
                <a:effectLst/>
                <a:ea typeface="Calibri" panose="020F0502020204030204" pitchFamily="34" charset="0"/>
                <a:cs typeface="Times New Roman" panose="02020603050405020304" pitchFamily="18" charset="0"/>
              </a:rPr>
              <a:t>Can </a:t>
            </a:r>
            <a:r>
              <a:rPr lang="en-US" sz="2300" kern="100" dirty="0">
                <a:ea typeface="Calibri" panose="020F0502020204030204" pitchFamily="34" charset="0"/>
                <a:cs typeface="Times New Roman" panose="02020603050405020304" pitchFamily="18" charset="0"/>
              </a:rPr>
              <a:t>ART</a:t>
            </a:r>
            <a:r>
              <a:rPr lang="en-US" sz="2300" kern="100" dirty="0">
                <a:effectLst/>
                <a:ea typeface="Calibri" panose="020F0502020204030204" pitchFamily="34" charset="0"/>
                <a:cs typeface="Times New Roman" panose="02020603050405020304" pitchFamily="18" charset="0"/>
              </a:rPr>
              <a:t> be part of a peace-making enterprise and exchange between people, countries and/or nations?</a:t>
            </a:r>
          </a:p>
          <a:p>
            <a:pPr>
              <a:lnSpc>
                <a:spcPts val="2700"/>
              </a:lnSpc>
            </a:pPr>
            <a:r>
              <a:rPr lang="en-US" sz="2300" dirty="0">
                <a:effectLst/>
                <a:ea typeface="Times New Roman" panose="02020603050405020304" pitchFamily="18" charset="0"/>
                <a:cs typeface="Times New Roman" panose="02020603050405020304" pitchFamily="18" charset="0"/>
              </a:rPr>
              <a:t>       How so?</a:t>
            </a:r>
          </a:p>
          <a:p>
            <a:pPr marL="0" marR="0">
              <a:lnSpc>
                <a:spcPts val="2700"/>
              </a:lnSpc>
              <a:spcBef>
                <a:spcPts val="0"/>
              </a:spcBef>
              <a:spcAft>
                <a:spcPts val="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700"/>
              </a:lnSpc>
              <a:spcBef>
                <a:spcPts val="0"/>
              </a:spcBef>
              <a:spcAft>
                <a:spcPts val="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8450A8C-F5F8-67BF-FE55-AED93D3CD0ED}"/>
              </a:ext>
            </a:extLst>
          </p:cNvPr>
          <p:cNvSpPr txBox="1"/>
          <p:nvPr/>
        </p:nvSpPr>
        <p:spPr>
          <a:xfrm>
            <a:off x="357809" y="172440"/>
            <a:ext cx="1834285" cy="523220"/>
          </a:xfrm>
          <a:prstGeom prst="rect">
            <a:avLst/>
          </a:prstGeom>
          <a:noFill/>
        </p:spPr>
        <p:txBody>
          <a:bodyPr wrap="none" rtlCol="0">
            <a:spAutoFit/>
          </a:bodyPr>
          <a:lstStyle/>
          <a:p>
            <a:r>
              <a:rPr lang="en-US" sz="2800" b="1" dirty="0"/>
              <a:t>Reflections</a:t>
            </a:r>
          </a:p>
        </p:txBody>
      </p:sp>
      <p:pic>
        <p:nvPicPr>
          <p:cNvPr id="1027" name="Picture 3">
            <a:extLst>
              <a:ext uri="{FF2B5EF4-FFF2-40B4-BE49-F238E27FC236}">
                <a16:creationId xmlns:a16="http://schemas.microsoft.com/office/drawing/2014/main" id="{996F5E3D-5C46-7CAC-D472-136936E7DB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0228" y="106180"/>
            <a:ext cx="4774510" cy="668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2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53ACF-B983-89FF-3246-71B3C754760B}"/>
              </a:ext>
            </a:extLst>
          </p:cNvPr>
          <p:cNvSpPr txBox="1"/>
          <p:nvPr/>
        </p:nvSpPr>
        <p:spPr>
          <a:xfrm>
            <a:off x="181897" y="976675"/>
            <a:ext cx="5914103" cy="4741554"/>
          </a:xfrm>
          <a:prstGeom prst="rect">
            <a:avLst/>
          </a:prstGeom>
          <a:noFill/>
        </p:spPr>
        <p:txBody>
          <a:bodyPr wrap="square">
            <a:spAutoFit/>
          </a:bodyPr>
          <a:lstStyle/>
          <a:p>
            <a:pPr marL="342900" indent="-342900">
              <a:lnSpc>
                <a:spcPts val="2820"/>
              </a:lnSpc>
              <a:buFont typeface="Arial" panose="020B0604020202020204" pitchFamily="34" charset="0"/>
              <a:buChar char="•"/>
            </a:pPr>
            <a:r>
              <a:rPr lang="en-US" sz="2100" b="0" i="0" u="none" strike="noStrike" dirty="0">
                <a:solidFill>
                  <a:srgbClr val="343A40"/>
                </a:solidFill>
                <a:effectLst/>
              </a:rPr>
              <a:t>Rauschenberg’s later work continued the spirit of invention and the quest for new materials and new technologies that were characteristic of his work throughout his career. </a:t>
            </a:r>
          </a:p>
          <a:p>
            <a:pPr marL="342900" indent="-342900">
              <a:lnSpc>
                <a:spcPts val="2820"/>
              </a:lnSpc>
              <a:buFont typeface="Arial" panose="020B0604020202020204" pitchFamily="34" charset="0"/>
              <a:buChar char="•"/>
            </a:pPr>
            <a:endParaRPr lang="en-US" sz="2100" dirty="0">
              <a:solidFill>
                <a:srgbClr val="343A40"/>
              </a:solidFill>
            </a:endParaRPr>
          </a:p>
          <a:p>
            <a:pPr marL="342900" indent="-342900">
              <a:lnSpc>
                <a:spcPts val="2820"/>
              </a:lnSpc>
              <a:buFont typeface="Arial" panose="020B0604020202020204" pitchFamily="34" charset="0"/>
              <a:buChar char="•"/>
            </a:pPr>
            <a:r>
              <a:rPr lang="en-US" sz="2100" b="0" i="0" u="none" strike="noStrike" dirty="0">
                <a:solidFill>
                  <a:srgbClr val="343A40"/>
                </a:solidFill>
                <a:effectLst/>
              </a:rPr>
              <a:t>Following a stroke in 2002 that left his right hand partially paralyzed, Rauschenberg continued to work, but now with his left hand. </a:t>
            </a:r>
          </a:p>
          <a:p>
            <a:pPr marL="342900" indent="-342900">
              <a:lnSpc>
                <a:spcPts val="2820"/>
              </a:lnSpc>
              <a:buFont typeface="Arial" panose="020B0604020202020204" pitchFamily="34" charset="0"/>
              <a:buChar char="•"/>
            </a:pPr>
            <a:endParaRPr lang="en-US" sz="2100" dirty="0">
              <a:solidFill>
                <a:srgbClr val="343A40"/>
              </a:solidFill>
            </a:endParaRPr>
          </a:p>
          <a:p>
            <a:pPr marL="342900" indent="-342900">
              <a:lnSpc>
                <a:spcPts val="2820"/>
              </a:lnSpc>
              <a:buFont typeface="Arial" panose="020B0604020202020204" pitchFamily="34" charset="0"/>
              <a:buChar char="•"/>
            </a:pPr>
            <a:r>
              <a:rPr lang="en-US" sz="2100" b="0" i="0" u="none" strike="noStrike" dirty="0">
                <a:solidFill>
                  <a:srgbClr val="343A40"/>
                </a:solidFill>
                <a:effectLst/>
              </a:rPr>
              <a:t>During his final decade, he continued the collaborations with performers and printmakers and furthered his commitment to humanitarian causes. </a:t>
            </a:r>
          </a:p>
        </p:txBody>
      </p:sp>
      <p:sp>
        <p:nvSpPr>
          <p:cNvPr id="5" name="TextBox 4">
            <a:extLst>
              <a:ext uri="{FF2B5EF4-FFF2-40B4-BE49-F238E27FC236}">
                <a16:creationId xmlns:a16="http://schemas.microsoft.com/office/drawing/2014/main" id="{A65B05A3-3710-B50D-56AD-39D96E68266A}"/>
              </a:ext>
            </a:extLst>
          </p:cNvPr>
          <p:cNvSpPr txBox="1"/>
          <p:nvPr/>
        </p:nvSpPr>
        <p:spPr>
          <a:xfrm>
            <a:off x="0" y="111916"/>
            <a:ext cx="12192000" cy="430887"/>
          </a:xfrm>
          <a:prstGeom prst="rect">
            <a:avLst/>
          </a:prstGeom>
          <a:noFill/>
        </p:spPr>
        <p:txBody>
          <a:bodyPr wrap="square">
            <a:spAutoFit/>
          </a:bodyPr>
          <a:lstStyle/>
          <a:p>
            <a:pPr algn="ctr"/>
            <a:r>
              <a:rPr lang="en-US" sz="2200" b="1" i="0" u="none" strike="noStrike" dirty="0">
                <a:solidFill>
                  <a:srgbClr val="343A40"/>
                </a:solidFill>
                <a:effectLst/>
              </a:rPr>
              <a:t>Robert Rauschenberg’s art has always been one of thoughtful inclusion and invention </a:t>
            </a:r>
          </a:p>
        </p:txBody>
      </p:sp>
      <p:sp>
        <p:nvSpPr>
          <p:cNvPr id="9" name="TextBox 8">
            <a:extLst>
              <a:ext uri="{FF2B5EF4-FFF2-40B4-BE49-F238E27FC236}">
                <a16:creationId xmlns:a16="http://schemas.microsoft.com/office/drawing/2014/main" id="{8BBBAB2A-78B3-8CF6-5911-8A8812ED11EE}"/>
              </a:ext>
            </a:extLst>
          </p:cNvPr>
          <p:cNvSpPr txBox="1"/>
          <p:nvPr/>
        </p:nvSpPr>
        <p:spPr>
          <a:xfrm>
            <a:off x="181897" y="6005125"/>
            <a:ext cx="11253019" cy="810478"/>
          </a:xfrm>
          <a:prstGeom prst="rect">
            <a:avLst/>
          </a:prstGeom>
          <a:noFill/>
        </p:spPr>
        <p:txBody>
          <a:bodyPr wrap="square">
            <a:spAutoFit/>
          </a:bodyPr>
          <a:lstStyle/>
          <a:p>
            <a:pPr algn="ctr">
              <a:lnSpc>
                <a:spcPts val="2820"/>
              </a:lnSpc>
            </a:pPr>
            <a:r>
              <a:rPr lang="en-US" sz="2400" b="1" dirty="0">
                <a:solidFill>
                  <a:srgbClr val="343A40"/>
                </a:solidFill>
              </a:rPr>
              <a:t>Rauschenberg changed the art world forever and with this made an indelible mark in the entire world</a:t>
            </a:r>
            <a:endParaRPr lang="en-US" sz="2400" b="1" dirty="0"/>
          </a:p>
        </p:txBody>
      </p:sp>
      <p:pic>
        <p:nvPicPr>
          <p:cNvPr id="10" name="Picture 9">
            <a:extLst>
              <a:ext uri="{FF2B5EF4-FFF2-40B4-BE49-F238E27FC236}">
                <a16:creationId xmlns:a16="http://schemas.microsoft.com/office/drawing/2014/main" id="{EBB32993-3AC3-3BBD-B4FA-8F54D98DB2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8012" y="616544"/>
            <a:ext cx="3679625" cy="5209069"/>
          </a:xfrm>
          <a:prstGeom prst="rect">
            <a:avLst/>
          </a:prstGeom>
        </p:spPr>
      </p:pic>
    </p:spTree>
    <p:extLst>
      <p:ext uri="{BB962C8B-B14F-4D97-AF65-F5344CB8AC3E}">
        <p14:creationId xmlns:p14="http://schemas.microsoft.com/office/powerpoint/2010/main" val="2227673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0778A-CAED-F556-644C-D1ED57421DC5}"/>
              </a:ext>
            </a:extLst>
          </p:cNvPr>
          <p:cNvSpPr txBox="1"/>
          <p:nvPr/>
        </p:nvSpPr>
        <p:spPr>
          <a:xfrm>
            <a:off x="0" y="34551"/>
            <a:ext cx="12081444" cy="40011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2000" dirty="0"/>
              <a:t>Activity 2: Create a COMBINE inspired by someone important to you and as a collaboration with materials</a:t>
            </a:r>
          </a:p>
        </p:txBody>
      </p:sp>
      <p:sp>
        <p:nvSpPr>
          <p:cNvPr id="4" name="TextBox 3">
            <a:extLst>
              <a:ext uri="{FF2B5EF4-FFF2-40B4-BE49-F238E27FC236}">
                <a16:creationId xmlns:a16="http://schemas.microsoft.com/office/drawing/2014/main" id="{80FBCAB0-31B1-E847-46BD-6B25AE5EA61A}"/>
              </a:ext>
            </a:extLst>
          </p:cNvPr>
          <p:cNvSpPr txBox="1"/>
          <p:nvPr/>
        </p:nvSpPr>
        <p:spPr>
          <a:xfrm>
            <a:off x="0" y="553854"/>
            <a:ext cx="12081444" cy="1682897"/>
          </a:xfrm>
          <a:prstGeom prst="rect">
            <a:avLst/>
          </a:prstGeom>
          <a:noFill/>
        </p:spPr>
        <p:txBody>
          <a:bodyPr wrap="square">
            <a:spAutoFit/>
          </a:bodyPr>
          <a:lstStyle/>
          <a:p>
            <a:pPr algn="ctr">
              <a:lnSpc>
                <a:spcPts val="2460"/>
              </a:lnSpc>
            </a:pPr>
            <a:r>
              <a:rPr lang="en-US" sz="2000" b="1" dirty="0"/>
              <a:t>Rauschenberg reinvented the collage that was begun by Braque and Picasso, as well as that of Dadaist assemblage. Rauschenberg gave these practices new impact in his </a:t>
            </a:r>
            <a:r>
              <a:rPr lang="en-US" sz="2000" b="1" i="1" dirty="0"/>
              <a:t>Combines</a:t>
            </a:r>
            <a:r>
              <a:rPr lang="en-US" sz="2000" b="1" dirty="0"/>
              <a:t>. </a:t>
            </a:r>
          </a:p>
          <a:p>
            <a:pPr algn="ctr">
              <a:lnSpc>
                <a:spcPts val="2460"/>
              </a:lnSpc>
            </a:pPr>
            <a:endParaRPr lang="en-US" sz="1000" dirty="0"/>
          </a:p>
          <a:p>
            <a:pPr algn="ctr">
              <a:lnSpc>
                <a:spcPts val="2460"/>
              </a:lnSpc>
            </a:pPr>
            <a:r>
              <a:rPr lang="en-US" dirty="0"/>
              <a:t>A </a:t>
            </a:r>
            <a:r>
              <a:rPr lang="en-US" b="1" i="1" dirty="0"/>
              <a:t>Combine</a:t>
            </a:r>
            <a:r>
              <a:rPr lang="en-US" b="1" dirty="0"/>
              <a:t> </a:t>
            </a:r>
            <a:r>
              <a:rPr lang="en-US" dirty="0"/>
              <a:t>is a term coined by Rauschenberg. </a:t>
            </a:r>
            <a:r>
              <a:rPr lang="en-US" b="1" i="1" dirty="0"/>
              <a:t>Combines</a:t>
            </a:r>
            <a:r>
              <a:rPr lang="en-US" b="1" dirty="0"/>
              <a:t> </a:t>
            </a:r>
            <a:r>
              <a:rPr lang="en-US" dirty="0"/>
              <a:t>merged aspects of painting and sculpture to become an entirely new artistic category</a:t>
            </a:r>
            <a:r>
              <a:rPr lang="en-US" sz="2000" dirty="0"/>
              <a:t>. </a:t>
            </a:r>
          </a:p>
        </p:txBody>
      </p:sp>
      <p:sp>
        <p:nvSpPr>
          <p:cNvPr id="8" name="TextBox 7">
            <a:extLst>
              <a:ext uri="{FF2B5EF4-FFF2-40B4-BE49-F238E27FC236}">
                <a16:creationId xmlns:a16="http://schemas.microsoft.com/office/drawing/2014/main" id="{3A4B7CED-4D5E-897B-5F5D-1E1870FBC6D2}"/>
              </a:ext>
            </a:extLst>
          </p:cNvPr>
          <p:cNvSpPr txBox="1"/>
          <p:nvPr/>
        </p:nvSpPr>
        <p:spPr>
          <a:xfrm>
            <a:off x="110556" y="2237578"/>
            <a:ext cx="7460975" cy="4585871"/>
          </a:xfrm>
          <a:prstGeom prst="rect">
            <a:avLst/>
          </a:prstGeom>
          <a:noFill/>
          <a:ln w="28575">
            <a:solidFill>
              <a:srgbClr val="FF9300"/>
            </a:solidFill>
          </a:ln>
        </p:spPr>
        <p:txBody>
          <a:bodyPr wrap="square">
            <a:spAutoFit/>
          </a:bodyPr>
          <a:lstStyle/>
          <a:p>
            <a:r>
              <a:rPr lang="en-US" sz="2000" b="1" dirty="0">
                <a:solidFill>
                  <a:srgbClr val="FF9300"/>
                </a:solidFill>
              </a:rPr>
              <a:t>CONSIDERATIONS for a Subject:</a:t>
            </a:r>
          </a:p>
          <a:p>
            <a:endParaRPr lang="en-US" sz="1000" b="1" dirty="0">
              <a:solidFill>
                <a:srgbClr val="FF9300"/>
              </a:solidFill>
            </a:endParaRPr>
          </a:p>
          <a:p>
            <a:r>
              <a:rPr lang="en-US" dirty="0"/>
              <a:t>To make a unique work of art: </a:t>
            </a:r>
          </a:p>
          <a:p>
            <a:pPr marL="342900" indent="-342900">
              <a:buFont typeface="+mj-lt"/>
              <a:buAutoNum type="arabicPeriod"/>
            </a:pPr>
            <a:endParaRPr lang="en-US" sz="1000" dirty="0"/>
          </a:p>
          <a:p>
            <a:pPr marL="342900" indent="-342900">
              <a:buFont typeface="+mj-lt"/>
              <a:buAutoNum type="arabicPeriod"/>
            </a:pPr>
            <a:r>
              <a:rPr lang="en-US" dirty="0"/>
              <a:t>Think about who inspires or is important to you. </a:t>
            </a:r>
          </a:p>
          <a:p>
            <a:pPr marL="342900" indent="-342900">
              <a:buFont typeface="+mj-lt"/>
              <a:buAutoNum type="arabicPeriod"/>
            </a:pPr>
            <a:endParaRPr lang="en-US" dirty="0"/>
          </a:p>
          <a:p>
            <a:pPr marL="342900" indent="-342900">
              <a:buFont typeface="+mj-lt"/>
              <a:buAutoNum type="arabicPeriod"/>
            </a:pPr>
            <a:r>
              <a:rPr lang="en-US" dirty="0"/>
              <a:t>Gather objects, images, and other materials inspired by that individual.</a:t>
            </a:r>
          </a:p>
          <a:p>
            <a:pPr marL="342900" indent="-342900">
              <a:buFont typeface="+mj-lt"/>
              <a:buAutoNum type="arabicPeriod"/>
            </a:pPr>
            <a:endParaRPr lang="en-US" dirty="0"/>
          </a:p>
          <a:p>
            <a:pPr marL="342900" indent="-342900">
              <a:buFont typeface="+mj-lt"/>
              <a:buAutoNum type="arabicPeriod"/>
            </a:pPr>
            <a:r>
              <a:rPr lang="en-US" dirty="0"/>
              <a:t>It could be a friend, a family member, a favorite artist, a personal hero, a pet, or a character.  You are “metaphorically” collaborating with this being.</a:t>
            </a:r>
          </a:p>
          <a:p>
            <a:pPr marL="342900" indent="-342900">
              <a:buFont typeface="+mj-lt"/>
              <a:buAutoNum type="arabicPeriod"/>
            </a:pPr>
            <a:endParaRPr lang="en-US" dirty="0"/>
          </a:p>
          <a:p>
            <a:pPr marL="342900" indent="-342900">
              <a:buFont typeface="+mj-lt"/>
              <a:buAutoNum type="arabicPeriod"/>
            </a:pPr>
            <a:r>
              <a:rPr lang="en-US" dirty="0">
                <a:solidFill>
                  <a:srgbClr val="000000"/>
                </a:solidFill>
                <a:effectLst/>
              </a:rPr>
              <a:t>Think also about your collaboration with the materials(what kind of meaning do your materials bring) rather than any consciously manipulating or controlling the materials or the imagery.</a:t>
            </a:r>
          </a:p>
          <a:p>
            <a:pPr marL="342900" indent="-342900">
              <a:buFont typeface="+mj-lt"/>
              <a:buAutoNum type="arabicPeriod"/>
            </a:pPr>
            <a:endParaRPr lang="en-US" dirty="0">
              <a:solidFill>
                <a:srgbClr val="000000"/>
              </a:solidFill>
              <a:effectLst/>
            </a:endParaRPr>
          </a:p>
          <a:p>
            <a:pPr marL="342900" indent="-342900">
              <a:buFont typeface="+mj-lt"/>
              <a:buAutoNum type="arabicPeriod"/>
            </a:pPr>
            <a:r>
              <a:rPr lang="en-US" dirty="0"/>
              <a:t>Let each element and image maintain its integrity without obscuring the others.</a:t>
            </a:r>
          </a:p>
        </p:txBody>
      </p:sp>
      <p:pic>
        <p:nvPicPr>
          <p:cNvPr id="14346" name="Picture 10">
            <a:hlinkClick r:id="rId3"/>
            <a:extLst>
              <a:ext uri="{FF2B5EF4-FFF2-40B4-BE49-F238E27FC236}">
                <a16:creationId xmlns:a16="http://schemas.microsoft.com/office/drawing/2014/main" id="{298E925F-E885-7962-95BB-131846D99E9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86261" y="1993667"/>
            <a:ext cx="4280452" cy="468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16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0778A-CAED-F556-644C-D1ED57421DC5}"/>
              </a:ext>
            </a:extLst>
          </p:cNvPr>
          <p:cNvSpPr txBox="1"/>
          <p:nvPr/>
        </p:nvSpPr>
        <p:spPr>
          <a:xfrm>
            <a:off x="0" y="71393"/>
            <a:ext cx="12192000" cy="40011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ctr"/>
            <a:r>
              <a:rPr lang="en-US" sz="2000" dirty="0"/>
              <a:t>Activity 2: Create a COMBINE inspired by someone important to you and as a collaboration with materials</a:t>
            </a:r>
          </a:p>
        </p:txBody>
      </p:sp>
      <p:sp>
        <p:nvSpPr>
          <p:cNvPr id="8" name="TextBox 7">
            <a:extLst>
              <a:ext uri="{FF2B5EF4-FFF2-40B4-BE49-F238E27FC236}">
                <a16:creationId xmlns:a16="http://schemas.microsoft.com/office/drawing/2014/main" id="{3A4B7CED-4D5E-897B-5F5D-1E1870FBC6D2}"/>
              </a:ext>
            </a:extLst>
          </p:cNvPr>
          <p:cNvSpPr txBox="1"/>
          <p:nvPr/>
        </p:nvSpPr>
        <p:spPr>
          <a:xfrm>
            <a:off x="132736" y="664192"/>
            <a:ext cx="5220929" cy="4093428"/>
          </a:xfrm>
          <a:prstGeom prst="rect">
            <a:avLst/>
          </a:prstGeom>
          <a:noFill/>
          <a:ln w="28575">
            <a:solidFill>
              <a:srgbClr val="FF9300"/>
            </a:solidFill>
          </a:ln>
        </p:spPr>
        <p:txBody>
          <a:bodyPr wrap="square">
            <a:spAutoFit/>
          </a:bodyPr>
          <a:lstStyle/>
          <a:p>
            <a:r>
              <a:rPr lang="en-US" sz="2200" b="1" dirty="0">
                <a:solidFill>
                  <a:srgbClr val="FF9300"/>
                </a:solidFill>
              </a:rPr>
              <a:t>TO BEGIN:</a:t>
            </a:r>
          </a:p>
          <a:p>
            <a:endParaRPr lang="en-US" sz="1200" b="1" dirty="0"/>
          </a:p>
          <a:p>
            <a:r>
              <a:rPr lang="en-US" b="1" dirty="0"/>
              <a:t>Look closely at Rauschenberg’s Combines. </a:t>
            </a:r>
          </a:p>
          <a:p>
            <a:pPr marL="342900" indent="-342900">
              <a:buFont typeface="+mj-lt"/>
              <a:buAutoNum type="arabicPeriod"/>
            </a:pPr>
            <a:r>
              <a:rPr lang="en-US" dirty="0"/>
              <a:t>Let your eyes wander across the artwork. What do you see? </a:t>
            </a:r>
          </a:p>
          <a:p>
            <a:pPr marL="342900" indent="-342900">
              <a:buFont typeface="+mj-lt"/>
              <a:buAutoNum type="arabicPeriod"/>
            </a:pPr>
            <a:r>
              <a:rPr lang="en-US" dirty="0"/>
              <a:t>Describe the materials, the shapes, and the colors. </a:t>
            </a:r>
          </a:p>
          <a:p>
            <a:pPr marL="342900" indent="-342900">
              <a:buFont typeface="+mj-lt"/>
              <a:buAutoNum type="arabicPeriod"/>
            </a:pPr>
            <a:r>
              <a:rPr lang="en-US" dirty="0"/>
              <a:t>Are there any items that look familiar to you?</a:t>
            </a:r>
          </a:p>
          <a:p>
            <a:pPr marL="342900" indent="-342900">
              <a:buFont typeface="+mj-lt"/>
              <a:buAutoNum type="arabicPeriod"/>
            </a:pPr>
            <a:r>
              <a:rPr lang="en-US" dirty="0"/>
              <a:t>How many different materials and/or processes were used?</a:t>
            </a:r>
          </a:p>
          <a:p>
            <a:pPr marL="342900" indent="-342900">
              <a:buFont typeface="+mj-lt"/>
              <a:buAutoNum type="arabicPeriod"/>
            </a:pPr>
            <a:endParaRPr lang="en-US" dirty="0"/>
          </a:p>
          <a:p>
            <a:pPr algn="l"/>
            <a:r>
              <a:rPr lang="en-US" i="0" u="none" strike="noStrike" dirty="0">
                <a:solidFill>
                  <a:srgbClr val="333333"/>
                </a:solidFill>
                <a:effectLst/>
              </a:rPr>
              <a:t>For</a:t>
            </a:r>
            <a:r>
              <a:rPr lang="en-US" b="1" i="0" u="none" strike="noStrike" dirty="0">
                <a:solidFill>
                  <a:srgbClr val="333333"/>
                </a:solidFill>
                <a:effectLst/>
              </a:rPr>
              <a:t> </a:t>
            </a:r>
            <a:r>
              <a:rPr lang="en-US" b="1" i="1" u="none" strike="noStrike" dirty="0">
                <a:solidFill>
                  <a:srgbClr val="333333"/>
                </a:solidFill>
                <a:effectLst/>
              </a:rPr>
              <a:t>Bantam</a:t>
            </a:r>
            <a:r>
              <a:rPr lang="en-US" b="1" i="0" u="none" strike="noStrike" dirty="0">
                <a:solidFill>
                  <a:srgbClr val="333333"/>
                </a:solidFill>
                <a:effectLst/>
              </a:rPr>
              <a:t> (Combine)-</a:t>
            </a:r>
            <a:r>
              <a:rPr lang="en-US" i="0" u="none" strike="noStrike" dirty="0">
                <a:solidFill>
                  <a:srgbClr val="333333"/>
                </a:solidFill>
                <a:effectLst/>
              </a:rPr>
              <a:t>1955</a:t>
            </a:r>
          </a:p>
          <a:p>
            <a:pPr algn="l"/>
            <a:r>
              <a:rPr lang="en-US" dirty="0">
                <a:solidFill>
                  <a:srgbClr val="333333"/>
                </a:solidFill>
              </a:rPr>
              <a:t>Rauschenberg used: Oil, paper, printed reproductions (solvent transfers), cardboard, fabric , and graphite on canvas</a:t>
            </a:r>
            <a:endParaRPr lang="en-US" i="0" u="none" strike="noStrike" dirty="0">
              <a:solidFill>
                <a:srgbClr val="333333"/>
              </a:solidFill>
              <a:effectLst/>
            </a:endParaRPr>
          </a:p>
        </p:txBody>
      </p:sp>
      <p:pic>
        <p:nvPicPr>
          <p:cNvPr id="10" name="Picture 9">
            <a:extLst>
              <a:ext uri="{FF2B5EF4-FFF2-40B4-BE49-F238E27FC236}">
                <a16:creationId xmlns:a16="http://schemas.microsoft.com/office/drawing/2014/main" id="{2C4A7B9E-F024-EC41-02B1-5E5180024AD9}"/>
              </a:ext>
            </a:extLst>
          </p:cNvPr>
          <p:cNvPicPr>
            <a:picLocks noChangeAspect="1"/>
          </p:cNvPicPr>
          <p:nvPr/>
        </p:nvPicPr>
        <p:blipFill>
          <a:blip r:embed="rId3"/>
          <a:stretch>
            <a:fillRect/>
          </a:stretch>
        </p:blipFill>
        <p:spPr>
          <a:xfrm>
            <a:off x="6255564" y="729431"/>
            <a:ext cx="5729960" cy="4607905"/>
          </a:xfrm>
          <a:prstGeom prst="rect">
            <a:avLst/>
          </a:prstGeom>
        </p:spPr>
      </p:pic>
      <p:sp>
        <p:nvSpPr>
          <p:cNvPr id="12" name="TextBox 11">
            <a:extLst>
              <a:ext uri="{FF2B5EF4-FFF2-40B4-BE49-F238E27FC236}">
                <a16:creationId xmlns:a16="http://schemas.microsoft.com/office/drawing/2014/main" id="{9DED5D1E-A184-A3E3-BEBA-CA9CF72C4C1C}"/>
              </a:ext>
            </a:extLst>
          </p:cNvPr>
          <p:cNvSpPr txBox="1"/>
          <p:nvPr/>
        </p:nvSpPr>
        <p:spPr>
          <a:xfrm>
            <a:off x="88492" y="5595264"/>
            <a:ext cx="11897032" cy="1034899"/>
          </a:xfrm>
          <a:prstGeom prst="rect">
            <a:avLst/>
          </a:prstGeom>
          <a:noFill/>
          <a:ln w="28575">
            <a:solidFill>
              <a:srgbClr val="FF9300"/>
            </a:solidFill>
          </a:ln>
        </p:spPr>
        <p:txBody>
          <a:bodyPr wrap="square">
            <a:spAutoFit/>
          </a:bodyPr>
          <a:lstStyle/>
          <a:p>
            <a:pPr>
              <a:lnSpc>
                <a:spcPts val="2460"/>
              </a:lnSpc>
            </a:pPr>
            <a:r>
              <a:rPr lang="en-US" sz="2200" b="1" dirty="0">
                <a:solidFill>
                  <a:srgbClr val="FF9300"/>
                </a:solidFill>
              </a:rPr>
              <a:t>MAKE IT:</a:t>
            </a:r>
          </a:p>
          <a:p>
            <a:pPr>
              <a:lnSpc>
                <a:spcPts val="2460"/>
              </a:lnSpc>
            </a:pPr>
            <a:r>
              <a:rPr lang="en-US" b="1" dirty="0"/>
              <a:t>Gather your materials: </a:t>
            </a:r>
            <a:r>
              <a:rPr lang="en-US" dirty="0"/>
              <a:t>As you gather materials, think about the individual you are making the work for or about and find colors, images, and objects related to them. Take one last scavenger hunt to find a combination of materials! </a:t>
            </a:r>
          </a:p>
        </p:txBody>
      </p:sp>
    </p:spTree>
    <p:extLst>
      <p:ext uri="{BB962C8B-B14F-4D97-AF65-F5344CB8AC3E}">
        <p14:creationId xmlns:p14="http://schemas.microsoft.com/office/powerpoint/2010/main" val="2710984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ED5AD-FDB1-E7A1-EE89-9BE4044745A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378E301-D3F9-08A1-4661-F8ED8934052D}"/>
              </a:ext>
            </a:extLst>
          </p:cNvPr>
          <p:cNvSpPr txBox="1"/>
          <p:nvPr/>
        </p:nvSpPr>
        <p:spPr>
          <a:xfrm>
            <a:off x="0" y="71393"/>
            <a:ext cx="12192000" cy="40011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ctr"/>
            <a:r>
              <a:rPr lang="en-US" sz="2000" dirty="0"/>
              <a:t>Activity 2: Create a COMBINE inspired by someone important to you and as a collaboration with materials</a:t>
            </a:r>
          </a:p>
        </p:txBody>
      </p:sp>
      <p:sp>
        <p:nvSpPr>
          <p:cNvPr id="6" name="TextBox 5">
            <a:extLst>
              <a:ext uri="{FF2B5EF4-FFF2-40B4-BE49-F238E27FC236}">
                <a16:creationId xmlns:a16="http://schemas.microsoft.com/office/drawing/2014/main" id="{76D54553-C2DF-C181-4CD2-FA5BCBC06276}"/>
              </a:ext>
            </a:extLst>
          </p:cNvPr>
          <p:cNvSpPr txBox="1"/>
          <p:nvPr/>
        </p:nvSpPr>
        <p:spPr>
          <a:xfrm>
            <a:off x="147484" y="496534"/>
            <a:ext cx="1173719" cy="430887"/>
          </a:xfrm>
          <a:prstGeom prst="rect">
            <a:avLst/>
          </a:prstGeom>
          <a:noFill/>
        </p:spPr>
        <p:txBody>
          <a:bodyPr wrap="none" rtlCol="0">
            <a:spAutoFit/>
          </a:bodyPr>
          <a:lstStyle/>
          <a:p>
            <a:r>
              <a:rPr lang="en-US" sz="2200" b="1" dirty="0">
                <a:solidFill>
                  <a:srgbClr val="FF9300"/>
                </a:solidFill>
              </a:rPr>
              <a:t>MAKE IT</a:t>
            </a:r>
          </a:p>
        </p:txBody>
      </p:sp>
      <p:sp>
        <p:nvSpPr>
          <p:cNvPr id="9" name="TextBox 8">
            <a:extLst>
              <a:ext uri="{FF2B5EF4-FFF2-40B4-BE49-F238E27FC236}">
                <a16:creationId xmlns:a16="http://schemas.microsoft.com/office/drawing/2014/main" id="{D1766A6F-AAF2-4953-E84B-D10E76413BEF}"/>
              </a:ext>
            </a:extLst>
          </p:cNvPr>
          <p:cNvSpPr txBox="1"/>
          <p:nvPr/>
        </p:nvSpPr>
        <p:spPr>
          <a:xfrm>
            <a:off x="147484" y="927421"/>
            <a:ext cx="7064477" cy="5843907"/>
          </a:xfrm>
          <a:prstGeom prst="rect">
            <a:avLst/>
          </a:prstGeom>
          <a:noFill/>
          <a:ln w="28575">
            <a:solidFill>
              <a:srgbClr val="FF9300"/>
            </a:solidFill>
          </a:ln>
        </p:spPr>
        <p:txBody>
          <a:bodyPr wrap="square">
            <a:spAutoFit/>
          </a:bodyPr>
          <a:lstStyle/>
          <a:p>
            <a:pPr>
              <a:lnSpc>
                <a:spcPts val="2460"/>
              </a:lnSpc>
            </a:pPr>
            <a:r>
              <a:rPr lang="en-US" b="1" dirty="0"/>
              <a:t>Gather your materials: </a:t>
            </a:r>
            <a:r>
              <a:rPr lang="en-US" dirty="0"/>
              <a:t>As you gather materials, think about the individual you’re making the work for or about and begin with your colors, images, and objects related to them. </a:t>
            </a:r>
          </a:p>
          <a:p>
            <a:pPr>
              <a:lnSpc>
                <a:spcPts val="2460"/>
              </a:lnSpc>
            </a:pPr>
            <a:r>
              <a:rPr lang="en-US" dirty="0"/>
              <a:t>Some materials you may need: </a:t>
            </a:r>
          </a:p>
          <a:p>
            <a:pPr marL="342900" indent="-342900">
              <a:lnSpc>
                <a:spcPts val="2460"/>
              </a:lnSpc>
              <a:buFont typeface="+mj-lt"/>
              <a:buAutoNum type="arabicPeriod"/>
            </a:pPr>
            <a:r>
              <a:rPr lang="en-US" dirty="0"/>
              <a:t>A surface for your artwork (like a large poster board, piece of cardboard, canvas board and/or paper) </a:t>
            </a:r>
          </a:p>
          <a:p>
            <a:pPr marL="342900" indent="-342900">
              <a:lnSpc>
                <a:spcPts val="2460"/>
              </a:lnSpc>
              <a:buFont typeface="+mj-lt"/>
              <a:buAutoNum type="arabicPeriod"/>
            </a:pPr>
            <a:r>
              <a:rPr lang="en-US" dirty="0"/>
              <a:t>Scissors, glue, and tape </a:t>
            </a:r>
          </a:p>
          <a:p>
            <a:pPr marL="342900" indent="-342900">
              <a:lnSpc>
                <a:spcPts val="2460"/>
              </a:lnSpc>
              <a:buFont typeface="+mj-lt"/>
              <a:buAutoNum type="arabicPeriod"/>
            </a:pPr>
            <a:r>
              <a:rPr lang="en-US" dirty="0"/>
              <a:t>Found objects: items from your junk drawer, playing cards, old toys, fabric, sticks, and other natural objects</a:t>
            </a:r>
          </a:p>
          <a:p>
            <a:pPr marL="342900" indent="-342900">
              <a:lnSpc>
                <a:spcPts val="2460"/>
              </a:lnSpc>
              <a:buFont typeface="+mj-lt"/>
              <a:buAutoNum type="arabicPeriod"/>
            </a:pPr>
            <a:r>
              <a:rPr lang="en-US" dirty="0"/>
              <a:t>Found images: magazine images, old greeting cards, newspaper clippings, photographs </a:t>
            </a:r>
          </a:p>
          <a:p>
            <a:pPr marL="342900" indent="-342900">
              <a:lnSpc>
                <a:spcPts val="2460"/>
              </a:lnSpc>
              <a:buFont typeface="+mj-lt"/>
              <a:buAutoNum type="arabicPeriod"/>
            </a:pPr>
            <a:r>
              <a:rPr lang="en-US" dirty="0"/>
              <a:t>Materials that connect objects: string, twigs, chopsticks, small details or pieces of furniture </a:t>
            </a:r>
          </a:p>
          <a:p>
            <a:pPr marL="342900" indent="-342900">
              <a:lnSpc>
                <a:spcPts val="2460"/>
              </a:lnSpc>
              <a:buFont typeface="+mj-lt"/>
              <a:buAutoNum type="arabicPeriod"/>
            </a:pPr>
            <a:r>
              <a:rPr lang="en-US" dirty="0"/>
              <a:t>Materials that bend or move: paper chains, wire, rubber bands </a:t>
            </a:r>
          </a:p>
          <a:p>
            <a:pPr marL="342900" indent="-342900">
              <a:lnSpc>
                <a:spcPts val="2460"/>
              </a:lnSpc>
              <a:buFont typeface="+mj-lt"/>
              <a:buAutoNum type="arabicPeriod"/>
            </a:pPr>
            <a:r>
              <a:rPr lang="en-US" dirty="0"/>
              <a:t>Personal materials: drawings and paintings you’ve made, doodles on scrap paper</a:t>
            </a:r>
          </a:p>
          <a:p>
            <a:pPr marL="342900" indent="-342900">
              <a:lnSpc>
                <a:spcPts val="2460"/>
              </a:lnSpc>
              <a:buFont typeface="+mj-lt"/>
              <a:buAutoNum type="arabicPeriod"/>
            </a:pPr>
            <a:r>
              <a:rPr lang="en-US" dirty="0"/>
              <a:t>Paints, inks, markers, pencils, colored pencils</a:t>
            </a:r>
          </a:p>
          <a:p>
            <a:pPr marL="342900" indent="-342900">
              <a:lnSpc>
                <a:spcPts val="2460"/>
              </a:lnSpc>
              <a:buFont typeface="+mj-lt"/>
              <a:buAutoNum type="arabicPeriod"/>
            </a:pPr>
            <a:r>
              <a:rPr lang="en-US" dirty="0"/>
              <a:t>Solvent if you want to create a solvent transfer</a:t>
            </a:r>
          </a:p>
        </p:txBody>
      </p:sp>
      <p:pic>
        <p:nvPicPr>
          <p:cNvPr id="7" name="Picture 6">
            <a:extLst>
              <a:ext uri="{FF2B5EF4-FFF2-40B4-BE49-F238E27FC236}">
                <a16:creationId xmlns:a16="http://schemas.microsoft.com/office/drawing/2014/main" id="{F463CCDC-853C-5DED-2328-8E0D9A2A3B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4826" y="2154357"/>
            <a:ext cx="2193137" cy="1441387"/>
          </a:xfrm>
          <a:prstGeom prst="rect">
            <a:avLst/>
          </a:prstGeom>
        </p:spPr>
      </p:pic>
      <p:pic>
        <p:nvPicPr>
          <p:cNvPr id="11" name="Picture 10">
            <a:extLst>
              <a:ext uri="{FF2B5EF4-FFF2-40B4-BE49-F238E27FC236}">
                <a16:creationId xmlns:a16="http://schemas.microsoft.com/office/drawing/2014/main" id="{FA88CF76-EC54-AA67-6577-0CAB0FDC11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4826" y="3873431"/>
            <a:ext cx="2320569" cy="1534302"/>
          </a:xfrm>
          <a:prstGeom prst="rect">
            <a:avLst/>
          </a:prstGeom>
        </p:spPr>
      </p:pic>
      <p:pic>
        <p:nvPicPr>
          <p:cNvPr id="12" name="Picture 11">
            <a:extLst>
              <a:ext uri="{FF2B5EF4-FFF2-40B4-BE49-F238E27FC236}">
                <a16:creationId xmlns:a16="http://schemas.microsoft.com/office/drawing/2014/main" id="{3C149D45-ED65-C6B0-7C4E-ADA0C8F562A7}"/>
              </a:ext>
            </a:extLst>
          </p:cNvPr>
          <p:cNvPicPr>
            <a:picLocks noChangeAspect="1"/>
          </p:cNvPicPr>
          <p:nvPr/>
        </p:nvPicPr>
        <p:blipFill>
          <a:blip r:embed="rId5"/>
          <a:stretch>
            <a:fillRect/>
          </a:stretch>
        </p:blipFill>
        <p:spPr>
          <a:xfrm>
            <a:off x="10528857" y="3595744"/>
            <a:ext cx="1478525" cy="1391553"/>
          </a:xfrm>
          <a:prstGeom prst="rect">
            <a:avLst/>
          </a:prstGeom>
        </p:spPr>
      </p:pic>
      <p:pic>
        <p:nvPicPr>
          <p:cNvPr id="14" name="Picture 13">
            <a:extLst>
              <a:ext uri="{FF2B5EF4-FFF2-40B4-BE49-F238E27FC236}">
                <a16:creationId xmlns:a16="http://schemas.microsoft.com/office/drawing/2014/main" id="{5F781221-40FB-3DCF-CD08-E9C04F758F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04826" y="5572555"/>
            <a:ext cx="4080864" cy="1050765"/>
          </a:xfrm>
          <a:prstGeom prst="rect">
            <a:avLst/>
          </a:prstGeom>
        </p:spPr>
      </p:pic>
      <p:pic>
        <p:nvPicPr>
          <p:cNvPr id="15" name="Picture 14">
            <a:extLst>
              <a:ext uri="{FF2B5EF4-FFF2-40B4-BE49-F238E27FC236}">
                <a16:creationId xmlns:a16="http://schemas.microsoft.com/office/drawing/2014/main" id="{E479D52F-BBFA-37BA-3A54-6A976B98116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66146" y="804306"/>
            <a:ext cx="2208526" cy="1164003"/>
          </a:xfrm>
          <a:prstGeom prst="rect">
            <a:avLst/>
          </a:prstGeom>
        </p:spPr>
      </p:pic>
      <p:pic>
        <p:nvPicPr>
          <p:cNvPr id="16" name="Picture 15">
            <a:extLst>
              <a:ext uri="{FF2B5EF4-FFF2-40B4-BE49-F238E27FC236}">
                <a16:creationId xmlns:a16="http://schemas.microsoft.com/office/drawing/2014/main" id="{1D24D812-DDCC-F481-43ED-1C8EE2AE4E4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718397" y="1072754"/>
            <a:ext cx="824674" cy="2290102"/>
          </a:xfrm>
          <a:prstGeom prst="rect">
            <a:avLst/>
          </a:prstGeom>
        </p:spPr>
      </p:pic>
    </p:spTree>
    <p:extLst>
      <p:ext uri="{BB962C8B-B14F-4D97-AF65-F5344CB8AC3E}">
        <p14:creationId xmlns:p14="http://schemas.microsoft.com/office/powerpoint/2010/main" val="1730566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6923A-0A7C-3178-4C3B-259CDE18EB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FE790B-D9D9-E3A6-497D-724748152560}"/>
              </a:ext>
            </a:extLst>
          </p:cNvPr>
          <p:cNvSpPr txBox="1"/>
          <p:nvPr/>
        </p:nvSpPr>
        <p:spPr>
          <a:xfrm>
            <a:off x="0" y="71393"/>
            <a:ext cx="12192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000" dirty="0"/>
              <a:t>Activity 2: Create a COMBINE inspired by someone important to you and as a collaboration with materials</a:t>
            </a:r>
          </a:p>
        </p:txBody>
      </p:sp>
      <p:sp>
        <p:nvSpPr>
          <p:cNvPr id="6" name="TextBox 5">
            <a:extLst>
              <a:ext uri="{FF2B5EF4-FFF2-40B4-BE49-F238E27FC236}">
                <a16:creationId xmlns:a16="http://schemas.microsoft.com/office/drawing/2014/main" id="{A1FB9B9A-D1F3-EA46-78BE-67DB7C92F229}"/>
              </a:ext>
            </a:extLst>
          </p:cNvPr>
          <p:cNvSpPr txBox="1"/>
          <p:nvPr/>
        </p:nvSpPr>
        <p:spPr>
          <a:xfrm>
            <a:off x="167345" y="506497"/>
            <a:ext cx="1173719" cy="430887"/>
          </a:xfrm>
          <a:prstGeom prst="rect">
            <a:avLst/>
          </a:prstGeom>
          <a:noFill/>
        </p:spPr>
        <p:txBody>
          <a:bodyPr wrap="none" rtlCol="0">
            <a:spAutoFit/>
          </a:bodyPr>
          <a:lstStyle/>
          <a:p>
            <a:r>
              <a:rPr lang="en-US" sz="2200" b="1" dirty="0">
                <a:solidFill>
                  <a:srgbClr val="FF9300"/>
                </a:solidFill>
              </a:rPr>
              <a:t>MAKE IT</a:t>
            </a:r>
          </a:p>
        </p:txBody>
      </p:sp>
      <p:sp>
        <p:nvSpPr>
          <p:cNvPr id="9" name="TextBox 8">
            <a:extLst>
              <a:ext uri="{FF2B5EF4-FFF2-40B4-BE49-F238E27FC236}">
                <a16:creationId xmlns:a16="http://schemas.microsoft.com/office/drawing/2014/main" id="{2C08D188-E3CA-9AA5-845E-9BC2BBD7CF62}"/>
              </a:ext>
            </a:extLst>
          </p:cNvPr>
          <p:cNvSpPr txBox="1"/>
          <p:nvPr/>
        </p:nvSpPr>
        <p:spPr>
          <a:xfrm>
            <a:off x="167345" y="935903"/>
            <a:ext cx="7398578" cy="5847370"/>
          </a:xfrm>
          <a:prstGeom prst="rect">
            <a:avLst/>
          </a:prstGeom>
          <a:noFill/>
          <a:ln w="28575">
            <a:solidFill>
              <a:srgbClr val="FF9300"/>
            </a:solidFill>
          </a:ln>
        </p:spPr>
        <p:txBody>
          <a:bodyPr wrap="square">
            <a:spAutoFit/>
          </a:bodyPr>
          <a:lstStyle/>
          <a:p>
            <a:pPr>
              <a:lnSpc>
                <a:spcPts val="2460"/>
              </a:lnSpc>
            </a:pPr>
            <a:r>
              <a:rPr lang="en-US" sz="2000" b="1" dirty="0"/>
              <a:t>Plan your composition</a:t>
            </a:r>
          </a:p>
          <a:p>
            <a:pPr marL="342900" indent="-342900">
              <a:lnSpc>
                <a:spcPts val="2460"/>
              </a:lnSpc>
              <a:buFont typeface="+mj-lt"/>
              <a:buAutoNum type="arabicPeriod"/>
            </a:pPr>
            <a:r>
              <a:rPr lang="en-US" sz="1900" i="0" u="none" strike="noStrike" dirty="0">
                <a:solidFill>
                  <a:srgbClr val="000000"/>
                </a:solidFill>
                <a:effectLst/>
              </a:rPr>
              <a:t>Experiment with the placement of your materials.</a:t>
            </a:r>
          </a:p>
          <a:p>
            <a:pPr marL="342900" indent="-342900">
              <a:lnSpc>
                <a:spcPts val="2460"/>
              </a:lnSpc>
              <a:buFont typeface="+mj-lt"/>
              <a:buAutoNum type="arabicPeriod"/>
            </a:pPr>
            <a:r>
              <a:rPr lang="en-US" sz="1900" i="0" u="none" strike="noStrike" dirty="0">
                <a:solidFill>
                  <a:srgbClr val="000000"/>
                </a:solidFill>
                <a:effectLst/>
              </a:rPr>
              <a:t>Sometimes it helps to draw out your ideas</a:t>
            </a:r>
            <a:endParaRPr lang="en-US" sz="1900" dirty="0">
              <a:solidFill>
                <a:srgbClr val="000000"/>
              </a:solidFill>
            </a:endParaRPr>
          </a:p>
          <a:p>
            <a:pPr marL="342900" indent="-342900">
              <a:lnSpc>
                <a:spcPts val="2460"/>
              </a:lnSpc>
              <a:buFont typeface="+mj-lt"/>
              <a:buAutoNum type="arabicPeriod"/>
            </a:pPr>
            <a:r>
              <a:rPr lang="en-US" sz="1900" dirty="0">
                <a:solidFill>
                  <a:srgbClr val="000000"/>
                </a:solidFill>
              </a:rPr>
              <a:t>How is your composition inspired by the person you have in mind</a:t>
            </a:r>
          </a:p>
          <a:p>
            <a:pPr marL="342900" indent="-342900">
              <a:lnSpc>
                <a:spcPts val="2460"/>
              </a:lnSpc>
              <a:buFont typeface="+mj-lt"/>
              <a:buAutoNum type="arabicPeriod"/>
            </a:pPr>
            <a:r>
              <a:rPr lang="en-US" sz="1900" dirty="0">
                <a:solidFill>
                  <a:srgbClr val="000000"/>
                </a:solidFill>
              </a:rPr>
              <a:t>How are the materials and images working to tell the story you desire</a:t>
            </a:r>
          </a:p>
          <a:p>
            <a:pPr marL="342900" indent="-342900">
              <a:lnSpc>
                <a:spcPts val="2460"/>
              </a:lnSpc>
              <a:buFont typeface="+mj-lt"/>
              <a:buAutoNum type="arabicPeriod"/>
            </a:pPr>
            <a:r>
              <a:rPr lang="en-US" sz="1900" dirty="0">
                <a:solidFill>
                  <a:srgbClr val="000000"/>
                </a:solidFill>
              </a:rPr>
              <a:t>Cut out your images and text</a:t>
            </a:r>
          </a:p>
          <a:p>
            <a:pPr marL="342900" indent="-342900">
              <a:lnSpc>
                <a:spcPts val="2460"/>
              </a:lnSpc>
              <a:buFont typeface="+mj-lt"/>
              <a:buAutoNum type="arabicPeriod"/>
            </a:pPr>
            <a:r>
              <a:rPr lang="en-US" sz="1900" dirty="0">
                <a:solidFill>
                  <a:srgbClr val="000000"/>
                </a:solidFill>
              </a:rPr>
              <a:t>Plan where or if you want to add a solvent transfer (advanced technique)</a:t>
            </a:r>
          </a:p>
          <a:p>
            <a:pPr marL="342900" indent="-342900">
              <a:lnSpc>
                <a:spcPts val="2460"/>
              </a:lnSpc>
              <a:buFont typeface="+mj-lt"/>
              <a:buAutoNum type="arabicPeriod"/>
            </a:pPr>
            <a:endParaRPr lang="en-US" sz="1200" dirty="0">
              <a:solidFill>
                <a:srgbClr val="000000"/>
              </a:solidFill>
            </a:endParaRPr>
          </a:p>
          <a:p>
            <a:pPr>
              <a:lnSpc>
                <a:spcPts val="2460"/>
              </a:lnSpc>
            </a:pPr>
            <a:r>
              <a:rPr lang="en-US" sz="2000" b="1" dirty="0">
                <a:solidFill>
                  <a:srgbClr val="000000"/>
                </a:solidFill>
              </a:rPr>
              <a:t>Create your Combine</a:t>
            </a:r>
          </a:p>
          <a:p>
            <a:pPr marL="342900" indent="-342900">
              <a:lnSpc>
                <a:spcPts val="2460"/>
              </a:lnSpc>
              <a:buFont typeface="+mj-lt"/>
              <a:buAutoNum type="arabicPeriod"/>
            </a:pPr>
            <a:r>
              <a:rPr lang="en-US" sz="1900" dirty="0">
                <a:solidFill>
                  <a:srgbClr val="000000"/>
                </a:solidFill>
              </a:rPr>
              <a:t>Once you have your composition in mind begin to collage your materials together to the substrate and/or to each other</a:t>
            </a:r>
          </a:p>
          <a:p>
            <a:pPr marL="342900" indent="-342900">
              <a:lnSpc>
                <a:spcPts val="2460"/>
              </a:lnSpc>
              <a:buFont typeface="+mj-lt"/>
              <a:buAutoNum type="arabicPeriod"/>
            </a:pPr>
            <a:r>
              <a:rPr lang="en-US" sz="1900" dirty="0">
                <a:solidFill>
                  <a:srgbClr val="000000"/>
                </a:solidFill>
              </a:rPr>
              <a:t>Use your glue and tape to attach your pieces to the substrate</a:t>
            </a:r>
          </a:p>
          <a:p>
            <a:pPr marL="342900" indent="-342900">
              <a:lnSpc>
                <a:spcPts val="2460"/>
              </a:lnSpc>
              <a:buFont typeface="+mj-lt"/>
              <a:buAutoNum type="arabicPeriod"/>
            </a:pPr>
            <a:r>
              <a:rPr lang="en-US" sz="1900" dirty="0">
                <a:solidFill>
                  <a:srgbClr val="000000"/>
                </a:solidFill>
              </a:rPr>
              <a:t>Let some things join through overlapping</a:t>
            </a:r>
          </a:p>
          <a:p>
            <a:pPr marL="342900" indent="-342900">
              <a:lnSpc>
                <a:spcPts val="2460"/>
              </a:lnSpc>
              <a:buFont typeface="+mj-lt"/>
              <a:buAutoNum type="arabicPeriod"/>
            </a:pPr>
            <a:r>
              <a:rPr lang="en-US" sz="1900" dirty="0">
                <a:solidFill>
                  <a:srgbClr val="000000"/>
                </a:solidFill>
              </a:rPr>
              <a:t>Remember you can paint over any portion, rip something or make visual connections through your materials, images, lines, or color</a:t>
            </a:r>
          </a:p>
          <a:p>
            <a:pPr marL="342900" indent="-342900">
              <a:lnSpc>
                <a:spcPts val="2460"/>
              </a:lnSpc>
              <a:buFont typeface="+mj-lt"/>
              <a:buAutoNum type="arabicPeriod"/>
            </a:pPr>
            <a:endParaRPr lang="en-US" sz="1900" dirty="0">
              <a:solidFill>
                <a:srgbClr val="000000"/>
              </a:solidFill>
            </a:endParaRPr>
          </a:p>
          <a:p>
            <a:pPr algn="ctr">
              <a:lnSpc>
                <a:spcPts val="2460"/>
              </a:lnSpc>
            </a:pPr>
            <a:r>
              <a:rPr lang="en-US" sz="1900" b="1" i="0" u="none" strike="noStrike" dirty="0">
                <a:solidFill>
                  <a:srgbClr val="000000"/>
                </a:solidFill>
                <a:effectLst/>
              </a:rPr>
              <a:t>Keep working until you’re happy with your Combine! </a:t>
            </a:r>
            <a:endParaRPr lang="en-US" sz="1900" dirty="0"/>
          </a:p>
        </p:txBody>
      </p:sp>
      <p:pic>
        <p:nvPicPr>
          <p:cNvPr id="5" name="Picture 4">
            <a:extLst>
              <a:ext uri="{FF2B5EF4-FFF2-40B4-BE49-F238E27FC236}">
                <a16:creationId xmlns:a16="http://schemas.microsoft.com/office/drawing/2014/main" id="{5C9147F3-F64B-B573-D9F2-9DA2A7EC78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24" y="559505"/>
            <a:ext cx="3916831" cy="5803722"/>
          </a:xfrm>
          <a:prstGeom prst="rect">
            <a:avLst/>
          </a:prstGeom>
        </p:spPr>
      </p:pic>
      <p:sp>
        <p:nvSpPr>
          <p:cNvPr id="10" name="TextBox 9">
            <a:extLst>
              <a:ext uri="{FF2B5EF4-FFF2-40B4-BE49-F238E27FC236}">
                <a16:creationId xmlns:a16="http://schemas.microsoft.com/office/drawing/2014/main" id="{11A5FBE6-52A8-F339-7DF0-D1F39BE027EA}"/>
              </a:ext>
            </a:extLst>
          </p:cNvPr>
          <p:cNvSpPr txBox="1"/>
          <p:nvPr/>
        </p:nvSpPr>
        <p:spPr>
          <a:xfrm>
            <a:off x="8322810" y="6417275"/>
            <a:ext cx="3701845" cy="369332"/>
          </a:xfrm>
          <a:prstGeom prst="rect">
            <a:avLst/>
          </a:prstGeom>
          <a:noFill/>
        </p:spPr>
        <p:txBody>
          <a:bodyPr wrap="square">
            <a:spAutoFit/>
          </a:bodyPr>
          <a:lstStyle/>
          <a:p>
            <a:pPr algn="l"/>
            <a:r>
              <a:rPr lang="en-US" sz="900" b="1" i="0" u="none" strike="noStrike" dirty="0">
                <a:solidFill>
                  <a:srgbClr val="333333"/>
                </a:solidFill>
                <a:effectLst/>
              </a:rPr>
              <a:t>Talisman-</a:t>
            </a:r>
            <a:r>
              <a:rPr lang="en-US" sz="900" b="0" i="0" u="none" strike="noStrike" dirty="0">
                <a:solidFill>
                  <a:srgbClr val="333333"/>
                </a:solidFill>
                <a:effectLst/>
              </a:rPr>
              <a:t>1958</a:t>
            </a:r>
            <a:r>
              <a:rPr lang="en-US" sz="900" dirty="0">
                <a:solidFill>
                  <a:srgbClr val="333333"/>
                </a:solidFill>
              </a:rPr>
              <a:t>-</a:t>
            </a:r>
            <a:r>
              <a:rPr lang="en-US" sz="900" b="0" i="0" u="none" strike="noStrike" dirty="0">
                <a:solidFill>
                  <a:srgbClr val="343A40"/>
                </a:solidFill>
                <a:effectLst/>
              </a:rPr>
              <a:t>Combine: oil, paper, printed paper, printed reproductions, wood, glass jar on metal chain and fabric on canvas</a:t>
            </a:r>
          </a:p>
        </p:txBody>
      </p:sp>
    </p:spTree>
    <p:extLst>
      <p:ext uri="{BB962C8B-B14F-4D97-AF65-F5344CB8AC3E}">
        <p14:creationId xmlns:p14="http://schemas.microsoft.com/office/powerpoint/2010/main" val="402764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C56B5-4B5F-9F69-2118-F5024F1F4F24}"/>
              </a:ext>
            </a:extLst>
          </p:cNvPr>
          <p:cNvSpPr txBox="1"/>
          <p:nvPr/>
        </p:nvSpPr>
        <p:spPr>
          <a:xfrm>
            <a:off x="76200" y="1351763"/>
            <a:ext cx="5764344" cy="6227346"/>
          </a:xfrm>
          <a:prstGeom prst="rect">
            <a:avLst/>
          </a:prstGeom>
          <a:noFill/>
        </p:spPr>
        <p:txBody>
          <a:bodyPr wrap="square" rtlCol="0">
            <a:spAutoFit/>
          </a:bodyPr>
          <a:lstStyle/>
          <a:p>
            <a:pPr marL="342900" indent="-342900">
              <a:lnSpc>
                <a:spcPts val="2820"/>
              </a:lnSpc>
              <a:buFont typeface="Arial" panose="020B0604020202020204" pitchFamily="34" charset="0"/>
              <a:buChar char="•"/>
            </a:pPr>
            <a:r>
              <a:rPr lang="en-US" sz="2000" b="1" dirty="0"/>
              <a:t>Artist collaborations </a:t>
            </a:r>
            <a:r>
              <a:rPr lang="en-US" sz="2000" dirty="0"/>
              <a:t>were multidisciplinary and rallied around notions of social change </a:t>
            </a:r>
            <a:endParaRPr lang="en-US" sz="2000" b="1" dirty="0"/>
          </a:p>
          <a:p>
            <a:pPr marL="342900" indent="-342900">
              <a:lnSpc>
                <a:spcPts val="2820"/>
              </a:lnSpc>
              <a:buFont typeface="Arial" panose="020B0604020202020204" pitchFamily="34" charset="0"/>
              <a:buChar char="•"/>
            </a:pPr>
            <a:endParaRPr lang="en-US" sz="2000" dirty="0"/>
          </a:p>
          <a:p>
            <a:pPr marL="342900" indent="-342900">
              <a:lnSpc>
                <a:spcPts val="2820"/>
              </a:lnSpc>
              <a:buFont typeface="Arial" panose="020B0604020202020204" pitchFamily="34" charset="0"/>
              <a:buChar char="•"/>
            </a:pPr>
            <a:r>
              <a:rPr lang="en-US" sz="2000" dirty="0"/>
              <a:t>Closing the “gap” between art and life included all the senses: sound, dance, theater, and a mashup of materials and images. </a:t>
            </a:r>
          </a:p>
          <a:p>
            <a:pPr marL="342900" indent="-342900">
              <a:lnSpc>
                <a:spcPts val="2820"/>
              </a:lnSpc>
              <a:buFont typeface="Arial" panose="020B0604020202020204" pitchFamily="34" charset="0"/>
              <a:buChar char="•"/>
            </a:pPr>
            <a:endParaRPr lang="en-US" sz="2000" dirty="0"/>
          </a:p>
          <a:p>
            <a:pPr marL="342900" indent="-342900">
              <a:lnSpc>
                <a:spcPts val="2820"/>
              </a:lnSpc>
              <a:buFont typeface="Arial" panose="020B0604020202020204" pitchFamily="34" charset="0"/>
              <a:buChar char="•"/>
            </a:pPr>
            <a:r>
              <a:rPr lang="en-US" sz="2000" dirty="0"/>
              <a:t>For Rauschenberg, Art functioned as a way of “working WITH other people.” Exploration was paramount </a:t>
            </a:r>
          </a:p>
          <a:p>
            <a:pPr>
              <a:lnSpc>
                <a:spcPts val="2820"/>
              </a:lnSpc>
            </a:pPr>
            <a:endParaRPr lang="en-US" sz="2000" dirty="0"/>
          </a:p>
          <a:p>
            <a:pPr marL="285750" indent="-285750">
              <a:lnSpc>
                <a:spcPts val="2820"/>
              </a:lnSpc>
              <a:buFont typeface="Arial" panose="020B0604020202020204" pitchFamily="34" charset="0"/>
              <a:buChar char="•"/>
            </a:pPr>
            <a:r>
              <a:rPr lang="en-US" sz="2000" dirty="0"/>
              <a:t>The collaborations were egalitarian giving equal attention and treatment to ideas, mediums, and their exchange.</a:t>
            </a:r>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r>
              <a:rPr lang="en-US" dirty="0"/>
              <a:t> </a:t>
            </a:r>
          </a:p>
        </p:txBody>
      </p:sp>
      <p:sp>
        <p:nvSpPr>
          <p:cNvPr id="4" name="TextBox 3">
            <a:extLst>
              <a:ext uri="{FF2B5EF4-FFF2-40B4-BE49-F238E27FC236}">
                <a16:creationId xmlns:a16="http://schemas.microsoft.com/office/drawing/2014/main" id="{70D57F36-0E38-0FC5-5B1B-99720873943A}"/>
              </a:ext>
            </a:extLst>
          </p:cNvPr>
          <p:cNvSpPr txBox="1"/>
          <p:nvPr/>
        </p:nvSpPr>
        <p:spPr>
          <a:xfrm>
            <a:off x="0" y="97971"/>
            <a:ext cx="12115800" cy="907428"/>
          </a:xfrm>
          <a:prstGeom prst="rect">
            <a:avLst/>
          </a:prstGeom>
          <a:noFill/>
        </p:spPr>
        <p:txBody>
          <a:bodyPr wrap="square">
            <a:spAutoFit/>
          </a:bodyPr>
          <a:lstStyle/>
          <a:p>
            <a:pPr algn="ctr">
              <a:lnSpc>
                <a:spcPts val="3280"/>
              </a:lnSpc>
            </a:pPr>
            <a:r>
              <a:rPr lang="en-US" sz="2200" b="1" dirty="0"/>
              <a:t>Rauschenberg</a:t>
            </a:r>
            <a:r>
              <a:rPr lang="en-US" sz="2200" b="1" dirty="0">
                <a:effectLst/>
                <a:ea typeface="Calibri" panose="020F0502020204030204" pitchFamily="34" charset="0"/>
                <a:cs typeface="Times New Roman" panose="02020603050405020304" pitchFamily="18" charset="0"/>
              </a:rPr>
              <a:t> was a gifted collaborator, breaking disciplinary boundaries by experimenting with scientists, performers, composers, and visual artists. </a:t>
            </a:r>
          </a:p>
        </p:txBody>
      </p:sp>
      <p:pic>
        <p:nvPicPr>
          <p:cNvPr id="5" name="Picture 4">
            <a:extLst>
              <a:ext uri="{FF2B5EF4-FFF2-40B4-BE49-F238E27FC236}">
                <a16:creationId xmlns:a16="http://schemas.microsoft.com/office/drawing/2014/main" id="{113F3B20-D702-4859-6B51-0DC7504BFB97}"/>
              </a:ext>
            </a:extLst>
          </p:cNvPr>
          <p:cNvPicPr>
            <a:picLocks noChangeAspect="1"/>
          </p:cNvPicPr>
          <p:nvPr/>
        </p:nvPicPr>
        <p:blipFill>
          <a:blip r:embed="rId3"/>
          <a:stretch>
            <a:fillRect/>
          </a:stretch>
        </p:blipFill>
        <p:spPr>
          <a:xfrm>
            <a:off x="6047686" y="1690255"/>
            <a:ext cx="6049893" cy="4059587"/>
          </a:xfrm>
          <a:prstGeom prst="rect">
            <a:avLst/>
          </a:prstGeom>
        </p:spPr>
      </p:pic>
      <p:sp>
        <p:nvSpPr>
          <p:cNvPr id="7" name="TextBox 6">
            <a:extLst>
              <a:ext uri="{FF2B5EF4-FFF2-40B4-BE49-F238E27FC236}">
                <a16:creationId xmlns:a16="http://schemas.microsoft.com/office/drawing/2014/main" id="{299E4113-7AEE-AF79-84EC-DA133A5F49DC}"/>
              </a:ext>
            </a:extLst>
          </p:cNvPr>
          <p:cNvSpPr txBox="1"/>
          <p:nvPr/>
        </p:nvSpPr>
        <p:spPr>
          <a:xfrm>
            <a:off x="5840544" y="6396335"/>
            <a:ext cx="6275256" cy="461665"/>
          </a:xfrm>
          <a:prstGeom prst="rect">
            <a:avLst/>
          </a:prstGeom>
          <a:noFill/>
        </p:spPr>
        <p:txBody>
          <a:bodyPr wrap="square">
            <a:spAutoFit/>
          </a:bodyPr>
          <a:lstStyle/>
          <a:p>
            <a:pPr algn="l"/>
            <a:r>
              <a:rPr lang="en-US" sz="800" b="0" i="0" u="none" strike="noStrike" dirty="0">
                <a:solidFill>
                  <a:srgbClr val="343A40"/>
                </a:solidFill>
                <a:effectLst/>
              </a:rPr>
              <a:t>Deborah Hay, Alex Hay, and Simone Forti in Robert Rauschenberg’s “Linoleum” (1966) at the NOW Festival, National Arena roller-skating rink, Washington, D.C., United States, April 26, 1966. Photo: Peter Moore © Barbara Moore. Photograph Collection. Robert Rauschenberg Foundation Archives, New York</a:t>
            </a:r>
          </a:p>
        </p:txBody>
      </p:sp>
    </p:spTree>
    <p:extLst>
      <p:ext uri="{BB962C8B-B14F-4D97-AF65-F5344CB8AC3E}">
        <p14:creationId xmlns:p14="http://schemas.microsoft.com/office/powerpoint/2010/main" val="370417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a:extLst>
              <a:ext uri="{FF2B5EF4-FFF2-40B4-BE49-F238E27FC236}">
                <a16:creationId xmlns:a16="http://schemas.microsoft.com/office/drawing/2014/main" id="{071FDD69-8BF2-E352-357F-4C76299447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818089"/>
            <a:ext cx="5999173" cy="56706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EB507C0-13D2-D369-2C5C-E98FD4945D30}"/>
              </a:ext>
            </a:extLst>
          </p:cNvPr>
          <p:cNvSpPr txBox="1"/>
          <p:nvPr/>
        </p:nvSpPr>
        <p:spPr>
          <a:xfrm>
            <a:off x="7985760" y="6537522"/>
            <a:ext cx="3889248" cy="230832"/>
          </a:xfrm>
          <a:prstGeom prst="rect">
            <a:avLst/>
          </a:prstGeom>
          <a:noFill/>
        </p:spPr>
        <p:txBody>
          <a:bodyPr wrap="square">
            <a:spAutoFit/>
          </a:bodyPr>
          <a:lstStyle/>
          <a:p>
            <a:r>
              <a:rPr lang="en-US" sz="900" i="1" dirty="0"/>
              <a:t>Tantric Geography </a:t>
            </a:r>
            <a:r>
              <a:rPr lang="en-US" sz="900" dirty="0"/>
              <a:t>Photo: Charles Atlas</a:t>
            </a:r>
          </a:p>
        </p:txBody>
      </p:sp>
      <p:sp>
        <p:nvSpPr>
          <p:cNvPr id="5" name="TextBox 4">
            <a:extLst>
              <a:ext uri="{FF2B5EF4-FFF2-40B4-BE49-F238E27FC236}">
                <a16:creationId xmlns:a16="http://schemas.microsoft.com/office/drawing/2014/main" id="{9C82B93D-8424-F842-3666-E990B857E42C}"/>
              </a:ext>
            </a:extLst>
          </p:cNvPr>
          <p:cNvSpPr txBox="1"/>
          <p:nvPr/>
        </p:nvSpPr>
        <p:spPr>
          <a:xfrm>
            <a:off x="96827" y="804499"/>
            <a:ext cx="5523685" cy="5632311"/>
          </a:xfrm>
          <a:prstGeom prst="rect">
            <a:avLst/>
          </a:prstGeom>
          <a:noFill/>
        </p:spPr>
        <p:txBody>
          <a:bodyPr wrap="square">
            <a:spAutoFit/>
          </a:bodyPr>
          <a:lstStyle/>
          <a:p>
            <a:pPr marL="285750" indent="-285750">
              <a:lnSpc>
                <a:spcPts val="2360"/>
              </a:lnSpc>
              <a:buFont typeface="Arial" panose="020B0604020202020204" pitchFamily="34" charset="0"/>
              <a:buChar char="•"/>
            </a:pPr>
            <a:r>
              <a:rPr lang="en-US" sz="2000" dirty="0"/>
              <a:t>Costumes and set, entitled </a:t>
            </a:r>
            <a:r>
              <a:rPr lang="en-US" sz="2000" i="1" dirty="0"/>
              <a:t>Tantric Geography </a:t>
            </a:r>
            <a:r>
              <a:rPr lang="en-US" sz="2000" dirty="0"/>
              <a:t>were</a:t>
            </a:r>
            <a:r>
              <a:rPr lang="en-US" sz="2000" i="1" dirty="0"/>
              <a:t> </a:t>
            </a:r>
            <a:r>
              <a:rPr lang="en-US" sz="2000" dirty="0"/>
              <a:t>designed by Rauschenberg for Merce Cunningham Dance Company’s performance </a:t>
            </a:r>
            <a:r>
              <a:rPr lang="en-US" sz="2000" i="1" dirty="0"/>
              <a:t>Travelogue</a:t>
            </a:r>
            <a:r>
              <a:rPr lang="en-US" sz="2000" dirty="0"/>
              <a:t> (1977)</a:t>
            </a:r>
          </a:p>
          <a:p>
            <a:pPr marL="285750" indent="-285750">
              <a:lnSpc>
                <a:spcPts val="2360"/>
              </a:lnSpc>
              <a:buFont typeface="Arial" panose="020B0604020202020204" pitchFamily="34" charset="0"/>
              <a:buChar char="•"/>
            </a:pPr>
            <a:endParaRPr lang="en-US" sz="2000" dirty="0"/>
          </a:p>
          <a:p>
            <a:pPr marL="285750" indent="-285750">
              <a:lnSpc>
                <a:spcPts val="2360"/>
              </a:lnSpc>
              <a:buFont typeface="Arial" panose="020B0604020202020204" pitchFamily="34" charset="0"/>
              <a:buChar char="•"/>
            </a:pPr>
            <a:r>
              <a:rPr lang="en-US" sz="2000" dirty="0"/>
              <a:t>Cunningham provided little information, only that the dancers “were going to travel around the stage at different points and in different ways”.</a:t>
            </a:r>
          </a:p>
          <a:p>
            <a:pPr marL="285750" indent="-285750">
              <a:lnSpc>
                <a:spcPts val="2360"/>
              </a:lnSpc>
              <a:buFont typeface="Arial" panose="020B0604020202020204" pitchFamily="34" charset="0"/>
              <a:buChar char="•"/>
            </a:pPr>
            <a:endParaRPr lang="en-US" sz="2000" dirty="0"/>
          </a:p>
          <a:p>
            <a:pPr marL="285750" indent="-285750">
              <a:lnSpc>
                <a:spcPts val="2360"/>
              </a:lnSpc>
              <a:buFont typeface="Arial" panose="020B0604020202020204" pitchFamily="34" charset="0"/>
              <a:buChar char="•"/>
            </a:pPr>
            <a:r>
              <a:rPr lang="en-US" sz="2000" dirty="0"/>
              <a:t>The soundtrack, “Telephones and Birds,” was composed by John Cage and was not revealed to the dancers before the performance.</a:t>
            </a:r>
          </a:p>
          <a:p>
            <a:pPr>
              <a:lnSpc>
                <a:spcPts val="2360"/>
              </a:lnSpc>
            </a:pPr>
            <a:endParaRPr lang="en-US" sz="2000" dirty="0"/>
          </a:p>
          <a:p>
            <a:pPr marL="285750" indent="-285750">
              <a:lnSpc>
                <a:spcPts val="2360"/>
              </a:lnSpc>
              <a:buFont typeface="Arial" panose="020B0604020202020204" pitchFamily="34" charset="0"/>
              <a:buChar char="•"/>
            </a:pPr>
            <a:r>
              <a:rPr lang="en-US" sz="2000" dirty="0"/>
              <a:t> Each component of the collaboration was an integral and inventive part of the larger experimental, multidisciplinary, creative endeavor</a:t>
            </a:r>
          </a:p>
        </p:txBody>
      </p:sp>
      <p:sp>
        <p:nvSpPr>
          <p:cNvPr id="9" name="TextBox 8">
            <a:extLst>
              <a:ext uri="{FF2B5EF4-FFF2-40B4-BE49-F238E27FC236}">
                <a16:creationId xmlns:a16="http://schemas.microsoft.com/office/drawing/2014/main" id="{A8A72FF9-E917-29E5-B6CB-7CB7E2931DD6}"/>
              </a:ext>
            </a:extLst>
          </p:cNvPr>
          <p:cNvSpPr txBox="1"/>
          <p:nvPr/>
        </p:nvSpPr>
        <p:spPr>
          <a:xfrm>
            <a:off x="-390144" y="42552"/>
            <a:ext cx="12899845" cy="527004"/>
          </a:xfrm>
          <a:prstGeom prst="rect">
            <a:avLst/>
          </a:prstGeom>
          <a:noFill/>
        </p:spPr>
        <p:txBody>
          <a:bodyPr wrap="square">
            <a:spAutoFit/>
          </a:bodyPr>
          <a:lstStyle/>
          <a:p>
            <a:pPr algn="ctr">
              <a:lnSpc>
                <a:spcPct val="150000"/>
              </a:lnSpc>
            </a:pPr>
            <a:r>
              <a:rPr lang="en-US" sz="2100" b="1" dirty="0"/>
              <a:t>“Rauschenberg’s method of collaboration proceeded an exploration of the unknown and uncharted.” </a:t>
            </a:r>
            <a:r>
              <a:rPr lang="en-US" sz="1100" dirty="0"/>
              <a:t>Don </a:t>
            </a:r>
            <a:r>
              <a:rPr lang="en-US" sz="1100" dirty="0" err="1"/>
              <a:t>Saff</a:t>
            </a:r>
            <a:endParaRPr lang="en-US" sz="1100"/>
          </a:p>
        </p:txBody>
      </p:sp>
    </p:spTree>
    <p:extLst>
      <p:ext uri="{BB962C8B-B14F-4D97-AF65-F5344CB8AC3E}">
        <p14:creationId xmlns:p14="http://schemas.microsoft.com/office/powerpoint/2010/main" val="259258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C56B5-4B5F-9F69-2118-F5024F1F4F24}"/>
              </a:ext>
            </a:extLst>
          </p:cNvPr>
          <p:cNvSpPr txBox="1"/>
          <p:nvPr/>
        </p:nvSpPr>
        <p:spPr>
          <a:xfrm>
            <a:off x="330561" y="1623839"/>
            <a:ext cx="5180421" cy="5175776"/>
          </a:xfrm>
          <a:prstGeom prst="rect">
            <a:avLst/>
          </a:prstGeom>
          <a:noFill/>
        </p:spPr>
        <p:txBody>
          <a:bodyPr wrap="square" rtlCol="0">
            <a:spAutoFit/>
          </a:bodyPr>
          <a:lstStyle/>
          <a:p>
            <a:pPr marL="342900" indent="-342900">
              <a:lnSpc>
                <a:spcPts val="3100"/>
              </a:lnSpc>
              <a:buFont typeface="Arial" panose="020B0604020202020204" pitchFamily="34" charset="0"/>
              <a:buChar char="•"/>
            </a:pPr>
            <a:r>
              <a:rPr lang="en-US" sz="2200" dirty="0"/>
              <a:t>Rauschenberg was a pioneer who believed artist </a:t>
            </a:r>
            <a:r>
              <a:rPr lang="en-US" sz="2200" b="1" dirty="0"/>
              <a:t>collaborations</a:t>
            </a:r>
            <a:r>
              <a:rPr lang="en-US" sz="2200" dirty="0"/>
              <a:t> and </a:t>
            </a:r>
            <a:r>
              <a:rPr lang="en-US" sz="2200" b="1" dirty="0"/>
              <a:t>the exchange of ideas</a:t>
            </a:r>
            <a:r>
              <a:rPr lang="en-US" sz="2200" dirty="0"/>
              <a:t> could be a way to assert social change. </a:t>
            </a:r>
          </a:p>
          <a:p>
            <a:pPr marL="342900" indent="-342900">
              <a:lnSpc>
                <a:spcPts val="3100"/>
              </a:lnSpc>
              <a:buFont typeface="Arial" panose="020B0604020202020204" pitchFamily="34" charset="0"/>
              <a:buChar char="•"/>
            </a:pPr>
            <a:endParaRPr lang="en-US" sz="2200" dirty="0"/>
          </a:p>
          <a:p>
            <a:pPr marL="342900" indent="-342900">
              <a:lnSpc>
                <a:spcPts val="3100"/>
              </a:lnSpc>
              <a:buFont typeface="Arial" panose="020B0604020202020204" pitchFamily="34" charset="0"/>
              <a:buChar char="•"/>
            </a:pPr>
            <a:r>
              <a:rPr lang="en-US" sz="2200" dirty="0"/>
              <a:t>“Working with other people” as a catalyst for social change was a </a:t>
            </a:r>
            <a:r>
              <a:rPr lang="en-US" sz="2200" b="1" dirty="0"/>
              <a:t>multidisciplinary </a:t>
            </a:r>
            <a:r>
              <a:rPr lang="en-US" sz="2200" dirty="0"/>
              <a:t>approach to reach a broader public.</a:t>
            </a:r>
          </a:p>
          <a:p>
            <a:pPr marL="342900" indent="-342900">
              <a:lnSpc>
                <a:spcPts val="31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r>
              <a:rPr lang="en-US" dirty="0"/>
              <a:t> </a:t>
            </a:r>
          </a:p>
        </p:txBody>
      </p:sp>
      <p:sp>
        <p:nvSpPr>
          <p:cNvPr id="4" name="TextBox 3">
            <a:extLst>
              <a:ext uri="{FF2B5EF4-FFF2-40B4-BE49-F238E27FC236}">
                <a16:creationId xmlns:a16="http://schemas.microsoft.com/office/drawing/2014/main" id="{70D57F36-0E38-0FC5-5B1B-99720873943A}"/>
              </a:ext>
            </a:extLst>
          </p:cNvPr>
          <p:cNvSpPr txBox="1"/>
          <p:nvPr/>
        </p:nvSpPr>
        <p:spPr>
          <a:xfrm>
            <a:off x="0" y="97971"/>
            <a:ext cx="12115800" cy="1308050"/>
          </a:xfrm>
          <a:prstGeom prst="rect">
            <a:avLst/>
          </a:prstGeom>
          <a:noFill/>
        </p:spPr>
        <p:txBody>
          <a:bodyPr wrap="square">
            <a:spAutoFit/>
          </a:bodyPr>
          <a:lstStyle/>
          <a:p>
            <a:pPr algn="ctr">
              <a:lnSpc>
                <a:spcPts val="3280"/>
              </a:lnSpc>
            </a:pPr>
            <a:r>
              <a:rPr lang="en-US" sz="2400" b="1" dirty="0"/>
              <a:t>Rauschenberg strongly believed that artists could serve as catalysts for social change. </a:t>
            </a:r>
            <a:r>
              <a:rPr lang="en-US" sz="2400" b="1" dirty="0">
                <a:effectLst/>
              </a:rPr>
              <a:t>His</a:t>
            </a:r>
            <a:r>
              <a:rPr lang="en-US" sz="2400" b="1" dirty="0"/>
              <a:t> collaborations were multidisciplinary.</a:t>
            </a:r>
          </a:p>
          <a:p>
            <a:endParaRPr lang="en-US" sz="2400" b="1" dirty="0"/>
          </a:p>
        </p:txBody>
      </p:sp>
      <p:pic>
        <p:nvPicPr>
          <p:cNvPr id="5" name="Picture 4">
            <a:extLst>
              <a:ext uri="{FF2B5EF4-FFF2-40B4-BE49-F238E27FC236}">
                <a16:creationId xmlns:a16="http://schemas.microsoft.com/office/drawing/2014/main" id="{9E1E0B57-CFCF-EE06-0A1A-B5165BC61BF3}"/>
              </a:ext>
            </a:extLst>
          </p:cNvPr>
          <p:cNvPicPr>
            <a:picLocks noChangeAspect="1"/>
          </p:cNvPicPr>
          <p:nvPr/>
        </p:nvPicPr>
        <p:blipFill>
          <a:blip r:embed="rId3"/>
          <a:stretch>
            <a:fillRect/>
          </a:stretch>
        </p:blipFill>
        <p:spPr>
          <a:xfrm>
            <a:off x="5997676" y="1367744"/>
            <a:ext cx="5863763" cy="4395273"/>
          </a:xfrm>
          <a:prstGeom prst="rect">
            <a:avLst/>
          </a:prstGeom>
        </p:spPr>
      </p:pic>
      <p:sp>
        <p:nvSpPr>
          <p:cNvPr id="7" name="TextBox 6">
            <a:extLst>
              <a:ext uri="{FF2B5EF4-FFF2-40B4-BE49-F238E27FC236}">
                <a16:creationId xmlns:a16="http://schemas.microsoft.com/office/drawing/2014/main" id="{887A3A35-3CEE-88E5-6459-AF42B571C3B7}"/>
              </a:ext>
            </a:extLst>
          </p:cNvPr>
          <p:cNvSpPr txBox="1"/>
          <p:nvPr/>
        </p:nvSpPr>
        <p:spPr>
          <a:xfrm>
            <a:off x="6247513" y="6221260"/>
            <a:ext cx="5364088" cy="369332"/>
          </a:xfrm>
          <a:prstGeom prst="rect">
            <a:avLst/>
          </a:prstGeom>
          <a:noFill/>
        </p:spPr>
        <p:txBody>
          <a:bodyPr wrap="square">
            <a:spAutoFit/>
          </a:bodyPr>
          <a:lstStyle/>
          <a:p>
            <a:r>
              <a:rPr lang="en-US" sz="900" b="0" i="0" u="none" strike="noStrike">
                <a:solidFill>
                  <a:srgbClr val="343A40"/>
                </a:solidFill>
                <a:effectLst/>
                <a:latin typeface="din-2014"/>
              </a:rPr>
              <a:t>Rehearsal for Rauschenberg’s </a:t>
            </a:r>
            <a:r>
              <a:rPr lang="en-US" sz="900" b="0" i="1" u="none" strike="noStrike">
                <a:solidFill>
                  <a:srgbClr val="343A40"/>
                </a:solidFill>
                <a:effectLst/>
                <a:latin typeface="din-2014"/>
              </a:rPr>
              <a:t>Spring Training</a:t>
            </a:r>
            <a:r>
              <a:rPr lang="en-US" sz="900" b="0" i="0" u="none" strike="noStrike">
                <a:solidFill>
                  <a:srgbClr val="343A40"/>
                </a:solidFill>
                <a:effectLst/>
                <a:latin typeface="din-2014"/>
              </a:rPr>
              <a:t> (1965) in his Broadway studio, New York, 1965. Pictured: Alex Hay, Rauschenberg, Steve Paxton, and Trisha Brown. Photo: Ugo </a:t>
            </a:r>
            <a:r>
              <a:rPr lang="en-US" sz="900" b="0" i="0" u="none" strike="noStrike" err="1">
                <a:solidFill>
                  <a:srgbClr val="343A40"/>
                </a:solidFill>
                <a:effectLst/>
                <a:latin typeface="din-2014"/>
              </a:rPr>
              <a:t>Mulas</a:t>
            </a:r>
            <a:r>
              <a:rPr lang="en-US" sz="900" b="0" i="0" u="none" strike="noStrike">
                <a:solidFill>
                  <a:srgbClr val="343A40"/>
                </a:solidFill>
                <a:effectLst/>
                <a:latin typeface="din-2014"/>
              </a:rPr>
              <a:t> © Ugo </a:t>
            </a:r>
            <a:r>
              <a:rPr lang="en-US" sz="900" b="0" i="0" u="none" strike="noStrike" err="1">
                <a:solidFill>
                  <a:srgbClr val="343A40"/>
                </a:solidFill>
                <a:effectLst/>
                <a:latin typeface="din-2014"/>
              </a:rPr>
              <a:t>Mulas</a:t>
            </a:r>
            <a:r>
              <a:rPr lang="en-US" sz="900" b="0" i="0" u="none" strike="noStrike">
                <a:solidFill>
                  <a:srgbClr val="343A40"/>
                </a:solidFill>
                <a:effectLst/>
                <a:latin typeface="din-2014"/>
              </a:rPr>
              <a:t> Heirs. All rights reserved</a:t>
            </a:r>
            <a:endParaRPr lang="en-US" sz="900"/>
          </a:p>
        </p:txBody>
      </p:sp>
    </p:spTree>
    <p:extLst>
      <p:ext uri="{BB962C8B-B14F-4D97-AF65-F5344CB8AC3E}">
        <p14:creationId xmlns:p14="http://schemas.microsoft.com/office/powerpoint/2010/main" val="211547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C56B5-4B5F-9F69-2118-F5024F1F4F24}"/>
              </a:ext>
            </a:extLst>
          </p:cNvPr>
          <p:cNvSpPr txBox="1"/>
          <p:nvPr/>
        </p:nvSpPr>
        <p:spPr>
          <a:xfrm>
            <a:off x="198949" y="925711"/>
            <a:ext cx="6702753" cy="704038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100" dirty="0"/>
              <a:t>Some of these artists become tremendous world talents like Jasper Johns and Cy Twombly, composers John Cage and Morton Feldman, and choreographers Merce Cunningham and Trisha Brown.</a:t>
            </a:r>
          </a:p>
          <a:p>
            <a:pPr marL="285750" indent="-285750">
              <a:lnSpc>
                <a:spcPct val="150000"/>
              </a:lnSpc>
              <a:buFont typeface="Arial" panose="020B0604020202020204" pitchFamily="34" charset="0"/>
              <a:buChar char="•"/>
            </a:pPr>
            <a:endParaRPr lang="en-US" sz="2100" dirty="0"/>
          </a:p>
          <a:p>
            <a:pPr marL="285750" indent="-285750">
              <a:lnSpc>
                <a:spcPct val="150000"/>
              </a:lnSpc>
              <a:buFont typeface="Arial" panose="020B0604020202020204" pitchFamily="34" charset="0"/>
              <a:buChar char="•"/>
            </a:pPr>
            <a:r>
              <a:rPr lang="en-US" sz="2100" dirty="0"/>
              <a:t>Part of working within the “gap” between art and life was removing the barriers between creative practices and thus remove the barriers between the art world and life.</a:t>
            </a:r>
          </a:p>
          <a:p>
            <a:pPr marL="285750" indent="-285750">
              <a:lnSpc>
                <a:spcPct val="150000"/>
              </a:lnSpc>
              <a:buFont typeface="Arial" panose="020B0604020202020204" pitchFamily="34" charset="0"/>
              <a:buChar char="•"/>
            </a:pPr>
            <a:endParaRPr lang="en-US" sz="2100" dirty="0"/>
          </a:p>
          <a:p>
            <a:pPr marL="285750" indent="-285750">
              <a:lnSpc>
                <a:spcPct val="150000"/>
              </a:lnSpc>
              <a:buFont typeface="Arial" panose="020B0604020202020204" pitchFamily="34" charset="0"/>
              <a:buChar char="•"/>
            </a:pPr>
            <a:r>
              <a:rPr lang="en-US" sz="2100" dirty="0"/>
              <a:t>These collaborations were a multidisciplinary approach that often addressed pertinent issues within of their day. </a:t>
            </a:r>
          </a:p>
          <a:p>
            <a:pPr marL="285750" indent="-285750">
              <a:lnSpc>
                <a:spcPct val="150000"/>
              </a:lnSpc>
              <a:buFont typeface="Arial" panose="020B0604020202020204" pitchFamily="34" charset="0"/>
              <a:buChar char="•"/>
            </a:pPr>
            <a:endParaRPr lang="en-US" sz="2200"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r>
              <a:rPr lang="en-US" dirty="0"/>
              <a:t> </a:t>
            </a:r>
          </a:p>
        </p:txBody>
      </p:sp>
      <p:sp>
        <p:nvSpPr>
          <p:cNvPr id="4" name="TextBox 3">
            <a:extLst>
              <a:ext uri="{FF2B5EF4-FFF2-40B4-BE49-F238E27FC236}">
                <a16:creationId xmlns:a16="http://schemas.microsoft.com/office/drawing/2014/main" id="{70D57F36-0E38-0FC5-5B1B-99720873943A}"/>
              </a:ext>
            </a:extLst>
          </p:cNvPr>
          <p:cNvSpPr txBox="1"/>
          <p:nvPr/>
        </p:nvSpPr>
        <p:spPr>
          <a:xfrm>
            <a:off x="0" y="97971"/>
            <a:ext cx="12115800" cy="884858"/>
          </a:xfrm>
          <a:prstGeom prst="rect">
            <a:avLst/>
          </a:prstGeom>
          <a:noFill/>
        </p:spPr>
        <p:txBody>
          <a:bodyPr wrap="square">
            <a:spAutoFit/>
          </a:bodyPr>
          <a:lstStyle/>
          <a:p>
            <a:pPr algn="ctr">
              <a:lnSpc>
                <a:spcPts val="3280"/>
              </a:lnSpc>
            </a:pPr>
            <a:r>
              <a:rPr lang="en-US" sz="2400" b="1" dirty="0"/>
              <a:t>Rauschenberg closely collaborated with many innovative forward-thinking artists of the time</a:t>
            </a:r>
          </a:p>
          <a:p>
            <a:endParaRPr lang="en-US" sz="2400" b="1" dirty="0"/>
          </a:p>
        </p:txBody>
      </p:sp>
      <p:sp>
        <p:nvSpPr>
          <p:cNvPr id="7" name="TextBox 6">
            <a:extLst>
              <a:ext uri="{FF2B5EF4-FFF2-40B4-BE49-F238E27FC236}">
                <a16:creationId xmlns:a16="http://schemas.microsoft.com/office/drawing/2014/main" id="{887A3A35-3CEE-88E5-6459-AF42B571C3B7}"/>
              </a:ext>
            </a:extLst>
          </p:cNvPr>
          <p:cNvSpPr txBox="1"/>
          <p:nvPr/>
        </p:nvSpPr>
        <p:spPr>
          <a:xfrm>
            <a:off x="6682575" y="6321471"/>
            <a:ext cx="5364088" cy="338554"/>
          </a:xfrm>
          <a:prstGeom prst="rect">
            <a:avLst/>
          </a:prstGeom>
          <a:noFill/>
        </p:spPr>
        <p:txBody>
          <a:bodyPr wrap="square">
            <a:spAutoFit/>
          </a:bodyPr>
          <a:lstStyle/>
          <a:p>
            <a:r>
              <a:rPr lang="en-US" sz="800" dirty="0"/>
              <a:t>Letter from Trisha Brown to Rauschenberg, undated, with Brown’s costume sketch probably for If you couldn’t see me (1994), undated. Creator: Trisha Brown. Robert Rauschenberg papers. Robert Rauschenberg Foundation Archives, New York</a:t>
            </a:r>
          </a:p>
        </p:txBody>
      </p:sp>
      <p:pic>
        <p:nvPicPr>
          <p:cNvPr id="12290" name="Picture 2">
            <a:hlinkClick r:id="rId3"/>
            <a:extLst>
              <a:ext uri="{FF2B5EF4-FFF2-40B4-BE49-F238E27FC236}">
                <a16:creationId xmlns:a16="http://schemas.microsoft.com/office/drawing/2014/main" id="{F4C407EE-1BAE-2452-076A-AB3B84DEA0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00651" y="805716"/>
            <a:ext cx="4744986" cy="524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69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3F01AD-8FCC-7D8A-A90F-35B0BEE973B5}"/>
              </a:ext>
            </a:extLst>
          </p:cNvPr>
          <p:cNvSpPr txBox="1"/>
          <p:nvPr/>
        </p:nvSpPr>
        <p:spPr>
          <a:xfrm>
            <a:off x="430506" y="1745496"/>
            <a:ext cx="4488873" cy="4302524"/>
          </a:xfrm>
          <a:prstGeom prst="rect">
            <a:avLst/>
          </a:prstGeom>
          <a:noFill/>
        </p:spPr>
        <p:txBody>
          <a:bodyPr wrap="square">
            <a:spAutoFit/>
          </a:bodyPr>
          <a:lstStyle/>
          <a:p>
            <a:pPr marL="342900" indent="-342900">
              <a:lnSpc>
                <a:spcPts val="3040"/>
              </a:lnSpc>
              <a:buFont typeface="Arial" panose="020B0604020202020204" pitchFamily="34" charset="0"/>
              <a:buChar char="•"/>
            </a:pPr>
            <a:r>
              <a:rPr lang="en-US" sz="2200" b="0" i="0" u="none" strike="noStrike" dirty="0">
                <a:solidFill>
                  <a:srgbClr val="343A40"/>
                </a:solidFill>
                <a:effectLst/>
              </a:rPr>
              <a:t>During his travels, Rauschenberg collected materials to use including photographs, local objects, textiles, and printed matter. </a:t>
            </a:r>
          </a:p>
          <a:p>
            <a:pPr marL="285750" indent="-285750">
              <a:lnSpc>
                <a:spcPts val="3040"/>
              </a:lnSpc>
              <a:buFont typeface="Arial" panose="020B0604020202020204" pitchFamily="34" charset="0"/>
              <a:buChar char="•"/>
            </a:pPr>
            <a:endParaRPr lang="en-US" sz="2200" b="0" i="0" u="none" strike="noStrike" dirty="0">
              <a:solidFill>
                <a:srgbClr val="343A40"/>
              </a:solidFill>
              <a:effectLst/>
            </a:endParaRPr>
          </a:p>
          <a:p>
            <a:pPr marL="285750" indent="-285750">
              <a:lnSpc>
                <a:spcPts val="3040"/>
              </a:lnSpc>
              <a:buFont typeface="Arial" panose="020B0604020202020204" pitchFamily="34" charset="0"/>
              <a:buChar char="•"/>
            </a:pPr>
            <a:r>
              <a:rPr lang="en-US" sz="2200" b="0" i="0" u="none" strike="noStrike" dirty="0">
                <a:solidFill>
                  <a:srgbClr val="343A40"/>
                </a:solidFill>
                <a:effectLst/>
              </a:rPr>
              <a:t>The resulting works were informed by his new understanding of another culture, yet the admixture of imagery and materials was distinctly </a:t>
            </a:r>
            <a:r>
              <a:rPr lang="en-US" sz="2200" b="0" i="0" u="none" strike="noStrike" dirty="0" err="1">
                <a:solidFill>
                  <a:srgbClr val="343A40"/>
                </a:solidFill>
                <a:effectLst/>
              </a:rPr>
              <a:t>Rauschenbergian</a:t>
            </a:r>
            <a:r>
              <a:rPr lang="en-US" sz="2200" b="0" i="0" u="none" strike="noStrike" dirty="0">
                <a:solidFill>
                  <a:srgbClr val="343A40"/>
                </a:solidFill>
                <a:effectLst/>
              </a:rPr>
              <a:t>.</a:t>
            </a:r>
            <a:endParaRPr lang="en-US" sz="2200" dirty="0"/>
          </a:p>
        </p:txBody>
      </p:sp>
      <p:pic>
        <p:nvPicPr>
          <p:cNvPr id="4" name="Picture 3">
            <a:extLst>
              <a:ext uri="{FF2B5EF4-FFF2-40B4-BE49-F238E27FC236}">
                <a16:creationId xmlns:a16="http://schemas.microsoft.com/office/drawing/2014/main" id="{223DD2EF-4686-00CE-D3C4-3E3BF83C4309}"/>
              </a:ext>
            </a:extLst>
          </p:cNvPr>
          <p:cNvPicPr>
            <a:picLocks noChangeAspect="1"/>
          </p:cNvPicPr>
          <p:nvPr/>
        </p:nvPicPr>
        <p:blipFill>
          <a:blip r:embed="rId3"/>
          <a:stretch>
            <a:fillRect/>
          </a:stretch>
        </p:blipFill>
        <p:spPr>
          <a:xfrm>
            <a:off x="6345383" y="1023705"/>
            <a:ext cx="5014330" cy="5682035"/>
          </a:xfrm>
          <a:prstGeom prst="rect">
            <a:avLst/>
          </a:prstGeom>
        </p:spPr>
      </p:pic>
      <p:sp>
        <p:nvSpPr>
          <p:cNvPr id="6" name="TextBox 5">
            <a:extLst>
              <a:ext uri="{FF2B5EF4-FFF2-40B4-BE49-F238E27FC236}">
                <a16:creationId xmlns:a16="http://schemas.microsoft.com/office/drawing/2014/main" id="{DAEE3168-F32F-DFBE-43B1-961BEF61CEC8}"/>
              </a:ext>
            </a:extLst>
          </p:cNvPr>
          <p:cNvSpPr txBox="1"/>
          <p:nvPr/>
        </p:nvSpPr>
        <p:spPr>
          <a:xfrm>
            <a:off x="695936" y="6443501"/>
            <a:ext cx="1422793" cy="230832"/>
          </a:xfrm>
          <a:prstGeom prst="rect">
            <a:avLst/>
          </a:prstGeom>
          <a:noFill/>
        </p:spPr>
        <p:txBody>
          <a:bodyPr wrap="square">
            <a:spAutoFit/>
          </a:bodyPr>
          <a:lstStyle/>
          <a:p>
            <a:r>
              <a:rPr lang="en-US" sz="900" b="0" i="1" u="none" strike="noStrike" dirty="0">
                <a:solidFill>
                  <a:srgbClr val="343A40"/>
                </a:solidFill>
                <a:effectLst/>
                <a:latin typeface="din-2014"/>
              </a:rPr>
              <a:t>Link (Fuses)</a:t>
            </a:r>
            <a:r>
              <a:rPr lang="en-US" sz="900" b="0" i="0" u="none" strike="noStrike" dirty="0">
                <a:solidFill>
                  <a:srgbClr val="343A40"/>
                </a:solidFill>
                <a:effectLst/>
                <a:latin typeface="din-2014"/>
              </a:rPr>
              <a:t>, 1974</a:t>
            </a:r>
            <a:endParaRPr lang="en-US" sz="900" dirty="0"/>
          </a:p>
        </p:txBody>
      </p:sp>
      <p:sp>
        <p:nvSpPr>
          <p:cNvPr id="5" name="TextBox 4">
            <a:extLst>
              <a:ext uri="{FF2B5EF4-FFF2-40B4-BE49-F238E27FC236}">
                <a16:creationId xmlns:a16="http://schemas.microsoft.com/office/drawing/2014/main" id="{890F7C95-6198-5AA3-81F9-3159AB4B2784}"/>
              </a:ext>
            </a:extLst>
          </p:cNvPr>
          <p:cNvSpPr txBox="1"/>
          <p:nvPr/>
        </p:nvSpPr>
        <p:spPr>
          <a:xfrm>
            <a:off x="0" y="183667"/>
            <a:ext cx="12192000" cy="840038"/>
          </a:xfrm>
          <a:prstGeom prst="rect">
            <a:avLst/>
          </a:prstGeom>
          <a:noFill/>
        </p:spPr>
        <p:txBody>
          <a:bodyPr wrap="square">
            <a:spAutoFit/>
          </a:bodyPr>
          <a:lstStyle/>
          <a:p>
            <a:pPr algn="ctr">
              <a:lnSpc>
                <a:spcPts val="3040"/>
              </a:lnSpc>
            </a:pPr>
            <a:r>
              <a:rPr lang="en-US" sz="2400" i="0" u="none" strike="noStrike" dirty="0">
                <a:solidFill>
                  <a:srgbClr val="343A40"/>
                </a:solidFill>
                <a:effectLst/>
              </a:rPr>
              <a:t>In the </a:t>
            </a:r>
            <a:r>
              <a:rPr lang="en-US" sz="2400" b="1" i="0" u="none" strike="noStrike" dirty="0">
                <a:solidFill>
                  <a:srgbClr val="343A40"/>
                </a:solidFill>
                <a:effectLst/>
              </a:rPr>
              <a:t>1970s-early 1980s,</a:t>
            </a:r>
            <a:r>
              <a:rPr lang="en-US" sz="2400" b="1" dirty="0">
                <a:solidFill>
                  <a:srgbClr val="343A40"/>
                </a:solidFill>
              </a:rPr>
              <a:t> </a:t>
            </a:r>
            <a:r>
              <a:rPr lang="en-US" sz="2400" b="0" i="0" u="none" strike="noStrike" dirty="0">
                <a:solidFill>
                  <a:srgbClr val="343A40"/>
                </a:solidFill>
                <a:effectLst/>
              </a:rPr>
              <a:t>Rauschenberg collaborated with papermakers in France, India, and China, as well as with artisans at a ceramic factory in Japan. </a:t>
            </a:r>
          </a:p>
        </p:txBody>
      </p:sp>
    </p:spTree>
    <p:extLst>
      <p:ext uri="{BB962C8B-B14F-4D97-AF65-F5344CB8AC3E}">
        <p14:creationId xmlns:p14="http://schemas.microsoft.com/office/powerpoint/2010/main" val="387948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0138B-229A-BDA8-28F7-02C88528B511}"/>
              </a:ext>
            </a:extLst>
          </p:cNvPr>
          <p:cNvSpPr txBox="1"/>
          <p:nvPr/>
        </p:nvSpPr>
        <p:spPr>
          <a:xfrm>
            <a:off x="0" y="2442029"/>
            <a:ext cx="12191999" cy="584775"/>
          </a:xfrm>
          <a:prstGeom prst="rect">
            <a:avLst/>
          </a:prstGeom>
          <a:noFill/>
        </p:spPr>
        <p:txBody>
          <a:bodyPr wrap="square" rtlCol="0">
            <a:spAutoFit/>
          </a:bodyPr>
          <a:lstStyle/>
          <a:p>
            <a:pPr algn="ctr"/>
            <a:r>
              <a:rPr lang="en-US" sz="3200" b="1" dirty="0"/>
              <a:t>Diplomacy and Art</a:t>
            </a:r>
            <a:endParaRPr lang="en-US" sz="3200" dirty="0"/>
          </a:p>
        </p:txBody>
      </p:sp>
    </p:spTree>
    <p:extLst>
      <p:ext uri="{BB962C8B-B14F-4D97-AF65-F5344CB8AC3E}">
        <p14:creationId xmlns:p14="http://schemas.microsoft.com/office/powerpoint/2010/main" val="355875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FE5AE71A-0A0F-91BF-3AD3-42100465B5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0869" y="712653"/>
            <a:ext cx="97409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B8AD6E-9FFC-136A-1B78-79A55FC7B47D}"/>
              </a:ext>
            </a:extLst>
          </p:cNvPr>
          <p:cNvSpPr txBox="1"/>
          <p:nvPr/>
        </p:nvSpPr>
        <p:spPr>
          <a:xfrm>
            <a:off x="3881065" y="6273815"/>
            <a:ext cx="6097656" cy="276999"/>
          </a:xfrm>
          <a:prstGeom prst="rect">
            <a:avLst/>
          </a:prstGeom>
          <a:noFill/>
        </p:spPr>
        <p:txBody>
          <a:bodyPr wrap="square">
            <a:spAutoFit/>
          </a:bodyPr>
          <a:lstStyle/>
          <a:p>
            <a:r>
              <a:rPr lang="en-US" sz="1200"/>
              <a:t>Statement by Rauschenberg</a:t>
            </a:r>
            <a:r>
              <a:rPr lang="en-US" sz="900"/>
              <a:t>, undated, Robert Rauschenberg Foundation</a:t>
            </a:r>
          </a:p>
        </p:txBody>
      </p:sp>
    </p:spTree>
    <p:extLst>
      <p:ext uri="{BB962C8B-B14F-4D97-AF65-F5344CB8AC3E}">
        <p14:creationId xmlns:p14="http://schemas.microsoft.com/office/powerpoint/2010/main" val="3035785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13767</TotalTime>
  <Words>3785</Words>
  <Application>Microsoft Office PowerPoint</Application>
  <PresentationFormat>Widescreen</PresentationFormat>
  <Paragraphs>288</Paragraphs>
  <Slides>27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Barlow</vt:lpstr>
      <vt:lpstr>Calibri</vt:lpstr>
      <vt:lpstr>Calibri Light</vt:lpstr>
      <vt:lpstr>din-2014</vt:lpstr>
      <vt:lpstr>Helvetica Neue</vt:lpstr>
      <vt:lpstr>Times</vt:lpstr>
      <vt:lpstr>Times New Roman</vt:lpstr>
      <vt:lpstr>Office Theme</vt:lpstr>
      <vt:lpstr>Robert Rauschenberg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Rauschenberg</dc:title>
  <dc:creator>Leslie Elsasser</dc:creator>
  <cp:lastModifiedBy>Barbara Cruz</cp:lastModifiedBy>
  <cp:revision>73</cp:revision>
  <dcterms:created xsi:type="dcterms:W3CDTF">2024-01-03T18:56:20Z</dcterms:created>
  <dcterms:modified xsi:type="dcterms:W3CDTF">2024-02-01T21:02:11Z</dcterms:modified>
</cp:coreProperties>
</file>