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Lst>
  <p:notesMasterIdLst>
    <p:notesMasterId r:id="rId15"/>
  </p:notesMasterIdLst>
  <p:handoutMasterIdLst>
    <p:handoutMasterId r:id="rId16"/>
  </p:handoutMasterIdLst>
  <p:sldIdLst>
    <p:sldId id="256" r:id="rId6"/>
    <p:sldId id="276" r:id="rId7"/>
    <p:sldId id="283" r:id="rId8"/>
    <p:sldId id="282" r:id="rId9"/>
    <p:sldId id="277" r:id="rId10"/>
    <p:sldId id="279" r:id="rId11"/>
    <p:sldId id="281" r:id="rId12"/>
    <p:sldId id="278" r:id="rId13"/>
    <p:sldId id="28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0723" autoAdjust="0"/>
  </p:normalViewPr>
  <p:slideViewPr>
    <p:cSldViewPr snapToGrid="0" showGuides="1">
      <p:cViewPr varScale="1">
        <p:scale>
          <a:sx n="54" d="100"/>
          <a:sy n="54" d="100"/>
        </p:scale>
        <p:origin x="1148" y="52"/>
      </p:cViewPr>
      <p:guideLst>
        <p:guide pos="3840"/>
        <p:guide orient="horz" pos="216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t>1/24/2023</a:t>
            </a:fld>
            <a:endParaRPr lang="en-US" dirty="0"/>
          </a:p>
        </p:txBody>
      </p:sp>
      <p:sp>
        <p:nvSpPr>
          <p:cNvPr id="4" name="Footer Placeholder 3">
            <a:extLst>
              <a:ext uri="{FF2B5EF4-FFF2-40B4-BE49-F238E27FC236}">
                <a16:creationId xmlns:a16="http://schemas.microsoft.com/office/drawing/2014/main"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t>‹#›</a:t>
            </a:fld>
            <a:endParaRPr lang="en-US" dirty="0"/>
          </a:p>
        </p:txBody>
      </p:sp>
    </p:spTree>
    <p:extLst>
      <p:ext uri="{BB962C8B-B14F-4D97-AF65-F5344CB8AC3E}">
        <p14:creationId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1/24/2023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HGrKEBq7ki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hDlgWQOxo68&amp;t=105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othamtogo.com/firehouse-the-photography-of-jill-freedman-at-nyc-fire-museum-in-soho/"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jillfreedman.com/firehouse/ktg2wr227oc7v6ujimdqzmpuiteve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illfreedman.com/about-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1</a:t>
            </a:fld>
            <a:endParaRPr lang="en-US" noProof="0" dirty="0"/>
          </a:p>
        </p:txBody>
      </p:sp>
    </p:spTree>
    <p:extLst>
      <p:ext uri="{BB962C8B-B14F-4D97-AF65-F5344CB8AC3E}">
        <p14:creationId xmlns:p14="http://schemas.microsoft.com/office/powerpoint/2010/main" val="320971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Image source: https://www.nearbycafe.com/artandphoto/photocritic/2019/10/15/jill-freedman-1939-2019-a-farewell/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Quote can retrieved from: https://www.nytimes.com/2019/10/09/arts/jill-freedman-dead.html</a:t>
            </a:r>
            <a:endParaRPr lang="en-US" sz="1200" b="0" i="0" dirty="0">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Think-Pair-Share: Using the quote below, ask students to individually think about what Jill Freedman is trying to express. Have students pair up and discuss their ideas. Then, have each pair share out and engage in a class discussion. Quote: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 put a lot of time into being invisible,” she said. “When I was a kid, I always wished I had one of those rings or cloaks that made you invisible. Then I realized years later, I am invisible behind a camera. I am a camera.”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r" fontAlgn="base"/>
            <a:r>
              <a:rPr lang="en-US" sz="1200" dirty="0">
                <a:latin typeface="Calibri" panose="020F0502020204030204" pitchFamily="34" charset="0"/>
                <a:cs typeface="Calibri" panose="020F0502020204030204" pitchFamily="34" charset="0"/>
              </a:rPr>
              <a:t>--Jill Freedman</a:t>
            </a:r>
            <a:endParaRPr lang="en-US" sz="1200" b="0" i="0" dirty="0">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2</a:t>
            </a:fld>
            <a:endParaRPr lang="en-US" noProof="0" dirty="0"/>
          </a:p>
        </p:txBody>
      </p:sp>
    </p:spTree>
    <p:extLst>
      <p:ext uri="{BB962C8B-B14F-4D97-AF65-F5344CB8AC3E}">
        <p14:creationId xmlns:p14="http://schemas.microsoft.com/office/powerpoint/2010/main" val="341449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http://www.jillfreedman.com/about</a:t>
            </a: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3</a:t>
            </a:fld>
            <a:endParaRPr lang="en-US" noProof="0" dirty="0"/>
          </a:p>
        </p:txBody>
      </p:sp>
    </p:spTree>
    <p:extLst>
      <p:ext uri="{BB962C8B-B14F-4D97-AF65-F5344CB8AC3E}">
        <p14:creationId xmlns:p14="http://schemas.microsoft.com/office/powerpoint/2010/main" val="343976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a:ea typeface="+mn-lt"/>
                <a:cs typeface="+mn-lt"/>
              </a:rPr>
              <a:t>One of the most important postwar documentary photographers, and one of the few women shutterbugs of the era, Freedman captured it all, with a artist's eye and a passionate interest in the individuals she depicted.</a:t>
            </a:r>
            <a:br>
              <a:rPr lang="en-US" sz="1200" dirty="0">
                <a:ea typeface="+mn-lt"/>
                <a:cs typeface="+mn-lt"/>
              </a:rPr>
            </a:br>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4</a:t>
            </a:fld>
            <a:endParaRPr lang="en-US" noProof="0" dirty="0"/>
          </a:p>
        </p:txBody>
      </p:sp>
    </p:spTree>
    <p:extLst>
      <p:ext uri="{BB962C8B-B14F-4D97-AF65-F5344CB8AC3E}">
        <p14:creationId xmlns:p14="http://schemas.microsoft.com/office/powerpoint/2010/main" val="285689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https://www.youtube.com/watch?v=HGrKEBq7kiI</a:t>
            </a:r>
            <a:r>
              <a:rPr lang="en-US" dirty="0">
                <a:effectLst/>
              </a:rPr>
              <a:t> </a:t>
            </a:r>
          </a:p>
          <a:p>
            <a:endParaRPr lang="en-US" dirty="0"/>
          </a:p>
          <a:p>
            <a:r>
              <a:rPr lang="en-US" sz="1800" dirty="0">
                <a:effectLst/>
                <a:latin typeface="Arial" panose="020B0604020202020204" pitchFamily="34" charset="0"/>
                <a:ea typeface="Times New Roman" panose="02020603050405020304" pitchFamily="18" charset="0"/>
              </a:rPr>
              <a:t>Have students watch the interview from NY1 News in 2008.</a:t>
            </a:r>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5</a:t>
            </a:fld>
            <a:endParaRPr lang="en-US" noProof="0" dirty="0"/>
          </a:p>
        </p:txBody>
      </p:sp>
    </p:spTree>
    <p:extLst>
      <p:ext uri="{BB962C8B-B14F-4D97-AF65-F5344CB8AC3E}">
        <p14:creationId xmlns:p14="http://schemas.microsoft.com/office/powerpoint/2010/main" val="133462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Website: </a:t>
            </a:r>
            <a:r>
              <a:rPr lang="en-US" sz="1800" u="sng" dirty="0">
                <a:solidFill>
                  <a:srgbClr val="6666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https://www.youtube.com/watch?v=hDlgWQOxo68&amp;t=105s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dirty="0">
                <a:solidFill>
                  <a:srgbClr val="000000"/>
                </a:solidFill>
                <a:effectLst/>
                <a:latin typeface="Arial" panose="020B0604020202020204" pitchFamily="34" charset="0"/>
                <a:ea typeface="Calibri" panose="020F0502020204030204" pitchFamily="34" charset="0"/>
              </a:rPr>
              <a:t>Have students watch the video highlighting Jill Freedman’s work photographing firefighters in New York City.</a:t>
            </a:r>
          </a:p>
          <a:p>
            <a:endParaRPr lang="en-US" sz="180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in pairs, have students take turns reading aloud to their partner the article titled, “Firehouse.” </a:t>
            </a:r>
            <a:r>
              <a:rPr lang="en-US"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4"/>
              </a:rPr>
              <a:t>https://gothamtogo.com/firehouse-the-photography-of-jill-freedman-at-nyc-fire-museum-in-soho/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6</a:t>
            </a:fld>
            <a:endParaRPr lang="en-US" noProof="0" dirty="0"/>
          </a:p>
        </p:txBody>
      </p:sp>
    </p:spTree>
    <p:extLst>
      <p:ext uri="{BB962C8B-B14F-4D97-AF65-F5344CB8AC3E}">
        <p14:creationId xmlns:p14="http://schemas.microsoft.com/office/powerpoint/2010/main" val="2785307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http://</a:t>
            </a:r>
            <a:r>
              <a:rPr lang="en-US" dirty="0" err="1"/>
              <a:t>www.jillfreedman.com</a:t>
            </a:r>
            <a:r>
              <a:rPr lang="en-US" dirty="0"/>
              <a:t>/firehouse/ktg2wr227oc7v6ujimdqzmpuitevev</a:t>
            </a:r>
          </a:p>
          <a:p>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VTS: Draw Students’ attention to the screen as you click through a series of photographs taken by Jill Freedman as part of her Fireman series located on the following website: </a:t>
            </a:r>
            <a:r>
              <a:rPr lang="en-US" sz="12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http://www.jillfreedman.com/firehouse/ktg2wr227oc7v6ujimdqzmpuitevev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Stop on a picture of your/student choice and engage the class in the Visual Thinking Strategy protocol. 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What’s going on in this picture?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makes you say that?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more can you find?</a:t>
            </a:r>
          </a:p>
          <a:p>
            <a:pPr marL="457200" marR="0" lvl="1" indent="0">
              <a:lnSpc>
                <a:spcPct val="115000"/>
              </a:lnSpc>
              <a:spcBef>
                <a:spcPts val="0"/>
              </a:spcBef>
              <a:spcAft>
                <a:spcPts val="0"/>
              </a:spcAft>
              <a:buFont typeface="+mj-lt"/>
              <a:buNone/>
            </a:pP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Once you go through multiple images, ask student pairs to discuss what they believe Jill Freedman is attempting to capture and communicate in this collection of work (e.g., the way she conducted her work, the artistic elements, social issues). Have pairs share their responses with the class.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7</a:t>
            </a:fld>
            <a:endParaRPr lang="en-US" noProof="0" dirty="0"/>
          </a:p>
        </p:txBody>
      </p:sp>
    </p:spTree>
    <p:extLst>
      <p:ext uri="{BB962C8B-B14F-4D97-AF65-F5344CB8AC3E}">
        <p14:creationId xmlns:p14="http://schemas.microsoft.com/office/powerpoint/2010/main" val="98582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Image source: http://www.jillfreedman.com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cs typeface="Calibri" panose="020F0502020204030204" pitchFamily="34" charset="0"/>
              </a:rPr>
              <a:t>Quote can retrieved from: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http://www.jillfreedman.com/about-1</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Think-Pair-Share: Based on the what students have learned about Jill Freedman so far, ask students to individually think about what Jill Freedman is trying to express about photography in the quote below. Have students pair up and discuss their ideas. Then, have each pair share out and engage in a class discussion. Quote: </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“Photography is magic. You can stop time itself. Catch slivers of moments to savor and share time and again. Tell beautiful silver stories, one photo alone, or many playing together to form a book. A photograph is a sharing, it says “Hey, look at this!”, it’s a miracle, is what it is. And when you’re going good and you get a new picture you love, there’s nothing better. That’s the joy of photography, and the fun.”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8</a:t>
            </a:fld>
            <a:endParaRPr lang="en-US" noProof="0" dirty="0"/>
          </a:p>
        </p:txBody>
      </p:sp>
    </p:spTree>
    <p:extLst>
      <p:ext uri="{BB962C8B-B14F-4D97-AF65-F5344CB8AC3E}">
        <p14:creationId xmlns:p14="http://schemas.microsoft.com/office/powerpoint/2010/main" val="51918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Exit Card: Jill Freedman describes photography as “magic.” What are your thoughts about this artistic medium? Do you find taking photographs fun? Why or why not?</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Arial" panose="020B0604020202020204" pitchFamily="34" charset="0"/>
                <a:ea typeface="Arial Unicode MS" panose="020B0604020202020204" pitchFamily="34" charset="-128"/>
                <a:cs typeface="Times New Roman" panose="02020603050405020304" pitchFamily="18" charset="0"/>
              </a:rPr>
              <a:t>For homework, have students gather or take a collection of photographs (4-8) that focus on something significant to their life and/or community that mimics the style of Freedman’s work.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9</a:t>
            </a:fld>
            <a:endParaRPr lang="en-US" noProof="0" dirty="0"/>
          </a:p>
        </p:txBody>
      </p:sp>
    </p:spTree>
    <p:extLst>
      <p:ext uri="{BB962C8B-B14F-4D97-AF65-F5344CB8AC3E}">
        <p14:creationId xmlns:p14="http://schemas.microsoft.com/office/powerpoint/2010/main" val="318401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pic>
        <p:nvPicPr>
          <p:cNvPr id="1026" name="Picture 2" descr="Aerial view of the Washington Monument and Jefferson Memorial, Washington,  D.C. - PICRYL - Public Domain Media Search Engine Public Domain Search">
            <a:extLst>
              <a:ext uri="{FF2B5EF4-FFF2-40B4-BE49-F238E27FC236}">
                <a16:creationId xmlns:a16="http://schemas.microsoft.com/office/drawing/2014/main" id="{0CE17A66-C946-E9F6-CCF7-615F266CEAC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73" b="1009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odern Love Caps" panose="04070805081001020A01" pitchFamily="82" charset="0"/>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8800" b="0">
                <a:solidFill>
                  <a:schemeClr val="bg1"/>
                </a:solidFill>
                <a:latin typeface="Modern Love Grunge" panose="04070805081005020601" pitchFamily="82" charset="0"/>
                <a:cs typeface="Myanmar Text" panose="020B0502040204020203" pitchFamily="34" charset="0"/>
              </a:defRPr>
            </a:lvl1pPr>
          </a:lstStyle>
          <a:p>
            <a:r>
              <a:rPr lang="en-US" noProof="0" dirty="0"/>
              <a:t>Presentation Title    </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odern Love Caps" panose="04070805081001020A01" pitchFamily="82" charset="0"/>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latin typeface="Modern Love Caps" panose="04070805081001020A01" pitchFamily="82" charset="0"/>
              </a:defRPr>
            </a:lvl1pPr>
          </a:lstStyle>
          <a:p>
            <a:pPr lvl="0"/>
            <a:r>
              <a:rPr lang="en-US" noProof="0" dirty="0"/>
              <a:t>PRESENTATION TAGLINE</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lvl1pPr>
              <a:defRPr>
                <a:solidFill>
                  <a:schemeClr val="tx2"/>
                </a:solidFill>
              </a:defRPr>
            </a:lvl1p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a16="http://schemas.microsoft.com/office/drawing/2014/main"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F891442-6C1A-4969-A4A2-EFCF20E7917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6609-6A41-45F4-9B8B-9A6DEABB9A21}"/>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65C0E450-E490-45F1-909F-5831583C56B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5B3E-9C3B-48E3-BA88-7B18BAC8BCD5}"/>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37814494-7E7B-41F9-984C-51671FC7B60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a:t>Click icon to add picture</a:t>
            </a:r>
            <a:endParaRPr lang="ru-RU"/>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336D-E3BE-45DB-B625-753732F9F7F0}"/>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pic>
        <p:nvPicPr>
          <p:cNvPr id="1026" name="Picture 2" descr="Aerial view of the Washington Monument and Jefferson Memorial, Washington,  D.C. - PICRYL - Public Domain Media Search Engine Public Domain Search">
            <a:extLst>
              <a:ext uri="{FF2B5EF4-FFF2-40B4-BE49-F238E27FC236}">
                <a16:creationId xmlns:a16="http://schemas.microsoft.com/office/drawing/2014/main" id="{0CE17A66-C946-E9F6-CCF7-615F266CEAC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73" b="1009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odern Love Caps" panose="04070805081001020A01" pitchFamily="82" charset="0"/>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8800" b="0">
                <a:solidFill>
                  <a:schemeClr val="bg1"/>
                </a:solidFill>
                <a:latin typeface="Modern Love Grunge" panose="04070805081005020601" pitchFamily="82" charset="0"/>
                <a:cs typeface="Myanmar Text" panose="020B0502040204020203" pitchFamily="34" charset="0"/>
              </a:defRPr>
            </a:lvl1pPr>
          </a:lstStyle>
          <a:p>
            <a:r>
              <a:rPr lang="en-US" noProof="0" dirty="0"/>
              <a:t>Presentation Title    </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odern Love Caps" panose="04070805081001020A01" pitchFamily="82" charset="0"/>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latin typeface="Modern Love Caps" panose="04070805081001020A01" pitchFamily="82" charset="0"/>
              </a:defRPr>
            </a:lvl1pPr>
          </a:lstStyle>
          <a:p>
            <a:pPr lvl="0"/>
            <a:r>
              <a:rPr lang="en-US" noProof="0" dirty="0"/>
              <a:t>PRESENTATION TAGLINE</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1064295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a:t>Click icon to add picture</a:t>
            </a:r>
            <a:endParaRPr lang="ru-RU"/>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285363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306982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4" name="Footer Placeholder 3">
            <a:extLst>
              <a:ext uri="{FF2B5EF4-FFF2-40B4-BE49-F238E27FC236}">
                <a16:creationId xmlns:a16="http://schemas.microsoft.com/office/drawing/2014/main" id="{C97E3AD6-C295-45C8-8FC7-AD342840364A}"/>
              </a:ext>
            </a:extLst>
          </p:cNvPr>
          <p:cNvSpPr>
            <a:spLocks noGrp="1"/>
          </p:cNvSpPr>
          <p:nvPr>
            <p:ph type="ftr" sz="quarter" idx="11"/>
          </p:nvPr>
        </p:nvSpPr>
        <p:spPr/>
        <p:txBody>
          <a:bodyPr/>
          <a:lstStyle/>
          <a:p>
            <a:r>
              <a:rPr lang="en-US" noProof="0" dirty="0"/>
              <a:t>ADD A FOOTER</a:t>
            </a:r>
          </a:p>
        </p:txBody>
      </p:sp>
      <p:sp>
        <p:nvSpPr>
          <p:cNvPr id="6" name="Text Placeholder 14">
            <a:extLst>
              <a:ext uri="{FF2B5EF4-FFF2-40B4-BE49-F238E27FC236}">
                <a16:creationId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3080791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3BDB2FC-0867-44DF-98D6-C443802B8C26}"/>
              </a:ext>
            </a:extLst>
          </p:cNvPr>
          <p:cNvSpPr>
            <a:spLocks noGrp="1"/>
          </p:cNvSpPr>
          <p:nvPr>
            <p:ph type="ftr" sz="quarter" idx="11"/>
          </p:nvPr>
        </p:nvSpPr>
        <p:spPr/>
        <p:txBody>
          <a:bodyPr/>
          <a:lstStyle/>
          <a:p>
            <a:r>
              <a:rPr lang="en-US" noProof="0" dirty="0"/>
              <a:t>ADD A FOOTER</a:t>
            </a:r>
          </a:p>
        </p:txBody>
      </p:sp>
      <p:sp>
        <p:nvSpPr>
          <p:cNvPr id="7" name="Picture Placeholder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9" name="Graphic 13">
            <a:extLst>
              <a:ext uri="{FF2B5EF4-FFF2-40B4-BE49-F238E27FC236}">
                <a16:creationId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129344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1E8D827-86E9-4228-B43C-616FE3F73BC2}"/>
              </a:ext>
            </a:extLst>
          </p:cNvPr>
          <p:cNvSpPr>
            <a:spLocks noGrp="1"/>
          </p:cNvSpPr>
          <p:nvPr>
            <p:ph type="ftr" sz="quarter" idx="11"/>
          </p:nvPr>
        </p:nvSpPr>
        <p:spPr/>
        <p:txBody>
          <a:bodyPr/>
          <a:lstStyle/>
          <a:p>
            <a:r>
              <a:rPr lang="en-US" noProof="0" dirty="0"/>
              <a:t>ADD A FOOTER</a:t>
            </a:r>
          </a:p>
        </p:txBody>
      </p:sp>
      <p:sp>
        <p:nvSpPr>
          <p:cNvPr id="7" name="Text Placeholder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420540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5F47FDA8-53F5-4098-B6D5-32456ABFAE67}"/>
              </a:ext>
            </a:extLst>
          </p:cNvPr>
          <p:cNvSpPr>
            <a:spLocks noGrp="1"/>
          </p:cNvSpPr>
          <p:nvPr>
            <p:ph type="ftr" sz="quarter" idx="11"/>
          </p:nvPr>
        </p:nvSpPr>
        <p:spPr/>
        <p:txBody>
          <a:bodyPr/>
          <a:lstStyle/>
          <a:p>
            <a:r>
              <a:rPr lang="en-US" noProof="0" dirty="0"/>
              <a:t>ADD A FOOTER</a:t>
            </a:r>
          </a:p>
        </p:txBody>
      </p:sp>
      <p:sp>
        <p:nvSpPr>
          <p:cNvPr id="6" name="Chart Placeholder 18">
            <a:extLst>
              <a:ext uri="{FF2B5EF4-FFF2-40B4-BE49-F238E27FC236}">
                <a16:creationId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
        <p:nvSpPr>
          <p:cNvPr id="8" name="Graphic 13">
            <a:extLst>
              <a:ext uri="{FF2B5EF4-FFF2-40B4-BE49-F238E27FC236}">
                <a16:creationId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4205746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BADBAE1-8416-4A24-B332-BA35F9D581F0}"/>
              </a:ext>
            </a:extLst>
          </p:cNvPr>
          <p:cNvSpPr>
            <a:spLocks noGrp="1"/>
          </p:cNvSpPr>
          <p:nvPr>
            <p:ph type="ftr" sz="quarter" idx="11"/>
          </p:nvPr>
        </p:nvSpPr>
        <p:spPr/>
        <p:txBody>
          <a:bodyPr/>
          <a:lstStyle/>
          <a:p>
            <a:r>
              <a:rPr lang="en-US" noProof="0" dirty="0"/>
              <a:t>ADD A FOOTER</a:t>
            </a:r>
          </a:p>
        </p:txBody>
      </p:sp>
      <p:sp>
        <p:nvSpPr>
          <p:cNvPr id="7" name="Text Placeholder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671642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9" name="Oval 8">
            <a:extLst>
              <a:ext uri="{FF2B5EF4-FFF2-40B4-BE49-F238E27FC236}">
                <a16:creationId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30043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36842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lvl1pPr>
              <a:defRPr>
                <a:solidFill>
                  <a:schemeClr val="tx2"/>
                </a:solidFill>
              </a:defRPr>
            </a:lvl1p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1503866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3493702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211596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209215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0305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4" name="Footer Placeholder 3">
            <a:extLst>
              <a:ext uri="{FF2B5EF4-FFF2-40B4-BE49-F238E27FC236}">
                <a16:creationId xmlns:a16="http://schemas.microsoft.com/office/drawing/2014/main" id="{C97E3AD6-C295-45C8-8FC7-AD342840364A}"/>
              </a:ext>
            </a:extLst>
          </p:cNvPr>
          <p:cNvSpPr>
            <a:spLocks noGrp="1"/>
          </p:cNvSpPr>
          <p:nvPr>
            <p:ph type="ftr" sz="quarter" idx="11"/>
          </p:nvPr>
        </p:nvSpPr>
        <p:spPr/>
        <p:txBody>
          <a:bodyPr/>
          <a:lstStyle/>
          <a:p>
            <a:r>
              <a:rPr lang="en-US" noProof="0" dirty="0"/>
              <a:t>ADD A FOOTER</a:t>
            </a:r>
          </a:p>
        </p:txBody>
      </p:sp>
      <p:sp>
        <p:nvSpPr>
          <p:cNvPr id="6" name="Text Placeholder 14">
            <a:extLst>
              <a:ext uri="{FF2B5EF4-FFF2-40B4-BE49-F238E27FC236}">
                <a16:creationId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a16="http://schemas.microsoft.com/office/drawing/2014/main"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1344261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F891442-6C1A-4969-A4A2-EFCF20E7917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42040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6609-6A41-45F4-9B8B-9A6DEABB9A21}"/>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65C0E450-E490-45F1-909F-5831583C56B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2555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5B3E-9C3B-48E3-BA88-7B18BAC8BCD5}"/>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37814494-7E7B-41F9-984C-51671FC7B60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5757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85462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963145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336D-E3BE-45DB-B625-753732F9F7F0}"/>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541002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120159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256739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3BDB2FC-0867-44DF-98D6-C443802B8C26}"/>
              </a:ext>
            </a:extLst>
          </p:cNvPr>
          <p:cNvSpPr>
            <a:spLocks noGrp="1"/>
          </p:cNvSpPr>
          <p:nvPr>
            <p:ph type="ftr" sz="quarter" idx="11"/>
          </p:nvPr>
        </p:nvSpPr>
        <p:spPr/>
        <p:txBody>
          <a:bodyPr/>
          <a:lstStyle/>
          <a:p>
            <a:r>
              <a:rPr lang="en-US" noProof="0" dirty="0"/>
              <a:t>ADD A FOOTER</a:t>
            </a:r>
          </a:p>
        </p:txBody>
      </p:sp>
      <p:sp>
        <p:nvSpPr>
          <p:cNvPr id="7" name="Picture Placeholder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9" name="Graphic 13">
            <a:extLst>
              <a:ext uri="{FF2B5EF4-FFF2-40B4-BE49-F238E27FC236}">
                <a16:creationId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1E8D827-86E9-4228-B43C-616FE3F73BC2}"/>
              </a:ext>
            </a:extLst>
          </p:cNvPr>
          <p:cNvSpPr>
            <a:spLocks noGrp="1"/>
          </p:cNvSpPr>
          <p:nvPr>
            <p:ph type="ftr" sz="quarter" idx="11"/>
          </p:nvPr>
        </p:nvSpPr>
        <p:spPr/>
        <p:txBody>
          <a:bodyPr/>
          <a:lstStyle/>
          <a:p>
            <a:r>
              <a:rPr lang="en-US" noProof="0" dirty="0"/>
              <a:t>ADD A FOOTER</a:t>
            </a:r>
          </a:p>
        </p:txBody>
      </p:sp>
      <p:sp>
        <p:nvSpPr>
          <p:cNvPr id="7" name="Text Placeholder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5F47FDA8-53F5-4098-B6D5-32456ABFAE67}"/>
              </a:ext>
            </a:extLst>
          </p:cNvPr>
          <p:cNvSpPr>
            <a:spLocks noGrp="1"/>
          </p:cNvSpPr>
          <p:nvPr>
            <p:ph type="ftr" sz="quarter" idx="11"/>
          </p:nvPr>
        </p:nvSpPr>
        <p:spPr/>
        <p:txBody>
          <a:bodyPr/>
          <a:lstStyle/>
          <a:p>
            <a:r>
              <a:rPr lang="en-US" noProof="0" dirty="0"/>
              <a:t>ADD A FOOTER</a:t>
            </a:r>
          </a:p>
        </p:txBody>
      </p:sp>
      <p:sp>
        <p:nvSpPr>
          <p:cNvPr id="6" name="Chart Placeholder 18">
            <a:extLst>
              <a:ext uri="{FF2B5EF4-FFF2-40B4-BE49-F238E27FC236}">
                <a16:creationId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
        <p:nvSpPr>
          <p:cNvPr id="8" name="Graphic 13">
            <a:extLst>
              <a:ext uri="{FF2B5EF4-FFF2-40B4-BE49-F238E27FC236}">
                <a16:creationId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BADBAE1-8416-4A24-B332-BA35F9D581F0}"/>
              </a:ext>
            </a:extLst>
          </p:cNvPr>
          <p:cNvSpPr>
            <a:spLocks noGrp="1"/>
          </p:cNvSpPr>
          <p:nvPr>
            <p:ph type="ftr" sz="quarter" idx="11"/>
          </p:nvPr>
        </p:nvSpPr>
        <p:spPr/>
        <p:txBody>
          <a:bodyPr/>
          <a:lstStyle/>
          <a:p>
            <a:r>
              <a:rPr lang="en-US" noProof="0" dirty="0"/>
              <a:t>ADD A FOOTER</a:t>
            </a:r>
          </a:p>
        </p:txBody>
      </p:sp>
      <p:sp>
        <p:nvSpPr>
          <p:cNvPr id="7" name="Text Placeholder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9" name="Oval 8">
            <a:extLst>
              <a:ext uri="{FF2B5EF4-FFF2-40B4-BE49-F238E27FC236}">
                <a16:creationId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a16="http://schemas.microsoft.com/office/drawing/2014/main"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76" r:id="rId23"/>
    <p:sldLayoutId id="2147483687"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6287395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video" Target="https://www.youtube.com/embed/HGrKEBq7kiI?feature=oembed"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ideo" Target="https://www.youtube.com/embed/hDlgWQOxo68?start=105&amp;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www.jillfreedman.com/firehouse/ktg2wr227oc7v6ujimdqzmpuitevev" TargetMode="External"/><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A672-E2C9-49A3-B8D1-665F05ADB8BC}"/>
              </a:ext>
            </a:extLst>
          </p:cNvPr>
          <p:cNvSpPr>
            <a:spLocks noGrp="1"/>
          </p:cNvSpPr>
          <p:nvPr>
            <p:ph type="title"/>
          </p:nvPr>
        </p:nvSpPr>
        <p:spPr bwMode="grayWhite">
          <a:xfrm>
            <a:off x="1037020" y="2104138"/>
            <a:ext cx="10117959" cy="1517356"/>
          </a:xfrm>
        </p:spPr>
        <p:txBody>
          <a:bodyPr/>
          <a:lstStyle/>
          <a:p>
            <a:r>
              <a:rPr lang="en-US" dirty="0"/>
              <a:t>Jill Freedman</a:t>
            </a:r>
            <a:endParaRPr lang="ru-RU" dirty="0"/>
          </a:p>
        </p:txBody>
      </p:sp>
      <p:sp>
        <p:nvSpPr>
          <p:cNvPr id="8" name="Text Placeholder 7">
            <a:extLst>
              <a:ext uri="{FF2B5EF4-FFF2-40B4-BE49-F238E27FC236}">
                <a16:creationId xmlns:a16="http://schemas.microsoft.com/office/drawing/2014/main" id="{63743191-2C84-41E1-BD1D-4C35155B99CD}"/>
              </a:ext>
            </a:extLst>
          </p:cNvPr>
          <p:cNvSpPr>
            <a:spLocks noGrp="1"/>
          </p:cNvSpPr>
          <p:nvPr>
            <p:ph type="body" sz="quarter" idx="21"/>
          </p:nvPr>
        </p:nvSpPr>
        <p:spPr bwMode="grayWhite">
          <a:xfrm>
            <a:off x="3920195" y="5442259"/>
            <a:ext cx="4367531" cy="324417"/>
          </a:xfrm>
        </p:spPr>
        <p:txBody>
          <a:bodyPr/>
          <a:lstStyle/>
          <a:p>
            <a:r>
              <a:rPr lang="en-US" sz="3600" dirty="0"/>
              <a:t>1939-2019</a:t>
            </a:r>
            <a:endParaRPr lang="ru-RU" sz="3600" dirty="0"/>
          </a:p>
        </p:txBody>
      </p:sp>
      <p:sp>
        <p:nvSpPr>
          <p:cNvPr id="3" name="TextBox 2">
            <a:extLst>
              <a:ext uri="{FF2B5EF4-FFF2-40B4-BE49-F238E27FC236}">
                <a16:creationId xmlns:a16="http://schemas.microsoft.com/office/drawing/2014/main" id="{CFE1E4EC-D519-2787-7794-0A3480ABE376}"/>
              </a:ext>
            </a:extLst>
          </p:cNvPr>
          <p:cNvSpPr txBox="1"/>
          <p:nvPr/>
        </p:nvSpPr>
        <p:spPr>
          <a:xfrm>
            <a:off x="2319646" y="3931712"/>
            <a:ext cx="7552705" cy="1200329"/>
          </a:xfrm>
          <a:prstGeom prst="rect">
            <a:avLst/>
          </a:prstGeom>
          <a:noFill/>
        </p:spPr>
        <p:txBody>
          <a:bodyPr wrap="square" rtlCol="0">
            <a:spAutoFit/>
          </a:bodyPr>
          <a:lstStyle/>
          <a:p>
            <a:pPr algn="ctr"/>
            <a:r>
              <a:rPr lang="en-US" sz="3600" b="0" i="0" dirty="0">
                <a:solidFill>
                  <a:schemeClr val="bg1"/>
                </a:solidFill>
                <a:effectLst/>
                <a:latin typeface="Modern Love Grunge" panose="04070805081005020601" pitchFamily="82" charset="0"/>
              </a:rPr>
              <a:t>Photographer of the People, photographing social </a:t>
            </a:r>
            <a:r>
              <a:rPr lang="en-US" sz="3600" b="0" i="0" dirty="0" err="1">
                <a:solidFill>
                  <a:schemeClr val="bg1"/>
                </a:solidFill>
                <a:effectLst/>
                <a:latin typeface="Modern Love Grunge" panose="04070805081005020601" pitchFamily="82" charset="0"/>
              </a:rPr>
              <a:t>unjustice</a:t>
            </a:r>
            <a:endParaRPr lang="en-US" sz="3600" dirty="0">
              <a:solidFill>
                <a:schemeClr val="bg1"/>
              </a:solidFill>
              <a:latin typeface="Modern Love Grunge" panose="04070805081005020601" pitchFamily="82" charset="0"/>
            </a:endParaRPr>
          </a:p>
        </p:txBody>
      </p:sp>
    </p:spTree>
    <p:extLst>
      <p:ext uri="{BB962C8B-B14F-4D97-AF65-F5344CB8AC3E}">
        <p14:creationId xmlns:p14="http://schemas.microsoft.com/office/powerpoint/2010/main" val="297159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3F57E7-09F2-7AB3-C318-10010B8D3BF4}"/>
              </a:ext>
            </a:extLst>
          </p:cNvPr>
          <p:cNvSpPr>
            <a:spLocks noGrp="1"/>
          </p:cNvSpPr>
          <p:nvPr>
            <p:ph type="sldNum" sz="quarter" idx="12"/>
          </p:nvPr>
        </p:nvSpPr>
        <p:spPr/>
        <p:txBody>
          <a:bodyPr/>
          <a:lstStyle/>
          <a:p>
            <a:fld id="{D495E168-DA5E-4888-8D8A-92B118324C14}" type="slidenum">
              <a:rPr lang="en-US" noProof="0" smtClean="0"/>
              <a:pPr/>
              <a:t>2</a:t>
            </a:fld>
            <a:endParaRPr lang="en-US" noProof="0" dirty="0"/>
          </a:p>
        </p:txBody>
      </p:sp>
      <p:sp>
        <p:nvSpPr>
          <p:cNvPr id="4" name="TextBox 3">
            <a:extLst>
              <a:ext uri="{FF2B5EF4-FFF2-40B4-BE49-F238E27FC236}">
                <a16:creationId xmlns:a16="http://schemas.microsoft.com/office/drawing/2014/main" id="{8DA01157-7E71-1AA6-9C49-5C7AEACE7C8D}"/>
              </a:ext>
            </a:extLst>
          </p:cNvPr>
          <p:cNvSpPr txBox="1"/>
          <p:nvPr/>
        </p:nvSpPr>
        <p:spPr>
          <a:xfrm>
            <a:off x="6255327" y="0"/>
            <a:ext cx="5845627" cy="6863417"/>
          </a:xfrm>
          <a:prstGeom prst="rect">
            <a:avLst/>
          </a:prstGeom>
          <a:noFill/>
        </p:spPr>
        <p:txBody>
          <a:bodyPr wrap="square">
            <a:spAutoFit/>
          </a:bodyPr>
          <a:lstStyle/>
          <a:p>
            <a:pPr algn="l" fontAlgn="base"/>
            <a:r>
              <a:rPr lang="en-US" sz="4000" b="0" i="0" dirty="0">
                <a:effectLst/>
                <a:latin typeface="Calibri" panose="020F0502020204030204" pitchFamily="34" charset="0"/>
                <a:cs typeface="Calibri" panose="020F0502020204030204" pitchFamily="34" charset="0"/>
              </a:rPr>
              <a:t>“I put a lot of time into being invisible,” she said. “When I was a kid, I always wished I had one of those rings or cloaks that made you invisible. Then I realized years later, I am invisible behind a camera. I am a camera.”</a:t>
            </a:r>
          </a:p>
          <a:p>
            <a:pPr algn="l" fontAlgn="base"/>
            <a:endParaRPr lang="en-US" sz="4000" b="0" i="0" dirty="0">
              <a:effectLst/>
              <a:latin typeface="Calibri" panose="020F0502020204030204" pitchFamily="34" charset="0"/>
              <a:cs typeface="Calibri" panose="020F0502020204030204" pitchFamily="34" charset="0"/>
            </a:endParaRPr>
          </a:p>
          <a:p>
            <a:pPr algn="r" fontAlgn="base"/>
            <a:r>
              <a:rPr lang="en-US" sz="4000" dirty="0">
                <a:latin typeface="Calibri" panose="020F0502020204030204" pitchFamily="34" charset="0"/>
                <a:cs typeface="Calibri" panose="020F0502020204030204" pitchFamily="34" charset="0"/>
              </a:rPr>
              <a:t>--Jill Freedman</a:t>
            </a:r>
            <a:endParaRPr lang="en-US" sz="4000" b="0" i="0" dirty="0">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26F3BEB-40F2-27E0-4675-7B1BFBBCB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66" y="0"/>
            <a:ext cx="4824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15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21AEC3-C3A6-F5D1-4045-0D84A2BE2C4A}"/>
              </a:ext>
            </a:extLst>
          </p:cNvPr>
          <p:cNvSpPr>
            <a:spLocks noGrp="1"/>
          </p:cNvSpPr>
          <p:nvPr>
            <p:ph type="sldNum" sz="quarter" idx="12"/>
          </p:nvPr>
        </p:nvSpPr>
        <p:spPr/>
        <p:txBody>
          <a:bodyPr/>
          <a:lstStyle/>
          <a:p>
            <a:fld id="{D495E168-DA5E-4888-8D8A-92B118324C14}" type="slidenum">
              <a:rPr lang="en-US" noProof="0" smtClean="0"/>
              <a:pPr/>
              <a:t>3</a:t>
            </a:fld>
            <a:endParaRPr lang="en-US" noProof="0" dirty="0"/>
          </a:p>
        </p:txBody>
      </p:sp>
      <p:sp>
        <p:nvSpPr>
          <p:cNvPr id="9" name="Content Placeholder 8">
            <a:extLst>
              <a:ext uri="{FF2B5EF4-FFF2-40B4-BE49-F238E27FC236}">
                <a16:creationId xmlns:a16="http://schemas.microsoft.com/office/drawing/2014/main" id="{61D87B21-5718-6F48-03D0-077667BA81EF}"/>
              </a:ext>
            </a:extLst>
          </p:cNvPr>
          <p:cNvSpPr>
            <a:spLocks noGrp="1"/>
          </p:cNvSpPr>
          <p:nvPr>
            <p:ph idx="1"/>
          </p:nvPr>
        </p:nvSpPr>
        <p:spPr>
          <a:xfrm>
            <a:off x="5821279" y="1175657"/>
            <a:ext cx="6244051" cy="5463128"/>
          </a:xfrm>
        </p:spPr>
        <p:txBody>
          <a:bodyPr>
            <a:normAutofit/>
          </a:bodyPr>
          <a:lstStyle/>
          <a:p>
            <a:r>
              <a:rPr lang="en-US" b="0" i="0" dirty="0">
                <a:solidFill>
                  <a:srgbClr val="555555"/>
                </a:solidFill>
                <a:effectLst/>
                <a:latin typeface="proxima-nova"/>
              </a:rPr>
              <a:t>1939: b. in Pittsburgh</a:t>
            </a:r>
          </a:p>
          <a:p>
            <a:r>
              <a:rPr lang="en-US" b="0" i="0" dirty="0">
                <a:solidFill>
                  <a:srgbClr val="555555"/>
                </a:solidFill>
                <a:effectLst/>
                <a:latin typeface="proxima-nova"/>
              </a:rPr>
              <a:t>In 1964 came </a:t>
            </a:r>
            <a:r>
              <a:rPr lang="en-US" dirty="0">
                <a:solidFill>
                  <a:srgbClr val="555555"/>
                </a:solidFill>
                <a:latin typeface="proxima-nova"/>
              </a:rPr>
              <a:t>to New York City, living </a:t>
            </a:r>
            <a:r>
              <a:rPr lang="en-US" b="0" i="0" dirty="0">
                <a:solidFill>
                  <a:srgbClr val="555555"/>
                </a:solidFill>
                <a:effectLst/>
                <a:latin typeface="proxima-nova"/>
              </a:rPr>
              <a:t>and working on the Upper West Side</a:t>
            </a:r>
          </a:p>
          <a:p>
            <a:r>
              <a:rPr lang="en-US" dirty="0">
                <a:solidFill>
                  <a:srgbClr val="555555"/>
                </a:solidFill>
                <a:latin typeface="proxima-nova"/>
              </a:rPr>
              <a:t>discovered photography while experimenting with a friend’s camera</a:t>
            </a:r>
            <a:endParaRPr lang="en-US" b="0" i="0" dirty="0">
              <a:solidFill>
                <a:srgbClr val="555555"/>
              </a:solidFill>
              <a:effectLst/>
              <a:latin typeface="proxima-nova"/>
            </a:endParaRPr>
          </a:p>
          <a:p>
            <a:r>
              <a:rPr lang="en-US" b="0" i="0" dirty="0">
                <a:solidFill>
                  <a:srgbClr val="555555"/>
                </a:solidFill>
                <a:effectLst/>
                <a:latin typeface="proxima-nova"/>
              </a:rPr>
              <a:t>published seven books</a:t>
            </a:r>
            <a:endParaRPr lang="en-US" dirty="0">
              <a:solidFill>
                <a:srgbClr val="555555"/>
              </a:solidFill>
              <a:latin typeface="proxima-nova"/>
            </a:endParaRPr>
          </a:p>
          <a:p>
            <a:r>
              <a:rPr lang="en-US" dirty="0">
                <a:solidFill>
                  <a:srgbClr val="555555"/>
                </a:solidFill>
                <a:latin typeface="proxima-nova"/>
              </a:rPr>
              <a:t>her work is</a:t>
            </a:r>
            <a:r>
              <a:rPr lang="en-US" b="0" i="0" dirty="0">
                <a:solidFill>
                  <a:srgbClr val="555555"/>
                </a:solidFill>
                <a:effectLst/>
                <a:latin typeface="proxima-nova"/>
              </a:rPr>
              <a:t> in the permanent collections of The Museum of Modern Art, the International Center of Photography, George Eastman House, the Smithsonian American Art Museum, the New York Public Library, among others</a:t>
            </a:r>
            <a:endParaRPr lang="en-US" dirty="0"/>
          </a:p>
        </p:txBody>
      </p:sp>
      <p:sp>
        <p:nvSpPr>
          <p:cNvPr id="3" name="TextBox 2">
            <a:extLst>
              <a:ext uri="{FF2B5EF4-FFF2-40B4-BE49-F238E27FC236}">
                <a16:creationId xmlns:a16="http://schemas.microsoft.com/office/drawing/2014/main" id="{FFF3053F-A51F-3D6A-2179-E926593D2509}"/>
              </a:ext>
            </a:extLst>
          </p:cNvPr>
          <p:cNvSpPr txBox="1"/>
          <p:nvPr/>
        </p:nvSpPr>
        <p:spPr>
          <a:xfrm>
            <a:off x="724395" y="357459"/>
            <a:ext cx="104859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Modern Love Grunge" panose="04070805081005020601" pitchFamily="82" charset="0"/>
                <a:cs typeface="Calibri"/>
              </a:rPr>
              <a:t>Jill Freedman: Background</a:t>
            </a:r>
          </a:p>
        </p:txBody>
      </p:sp>
      <p:pic>
        <p:nvPicPr>
          <p:cNvPr id="4" name="Picture 2" descr="Jill Freedman (1939-2019): A Farewell « Photocritic International">
            <a:extLst>
              <a:ext uri="{FF2B5EF4-FFF2-40B4-BE49-F238E27FC236}">
                <a16:creationId xmlns:a16="http://schemas.microsoft.com/office/drawing/2014/main" id="{A732D16E-FA9D-DC64-8FAD-E5C097D9F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9423"/>
            <a:ext cx="5676287" cy="39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91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6AA709-0F10-D615-CDBD-5E7C914F1431}"/>
              </a:ext>
            </a:extLst>
          </p:cNvPr>
          <p:cNvSpPr>
            <a:spLocks noGrp="1"/>
          </p:cNvSpPr>
          <p:nvPr>
            <p:ph type="sldNum" sz="quarter" idx="12"/>
          </p:nvPr>
        </p:nvSpPr>
        <p:spPr/>
        <p:txBody>
          <a:bodyPr/>
          <a:lstStyle/>
          <a:p>
            <a:fld id="{D495E168-DA5E-4888-8D8A-92B118324C14}" type="slidenum">
              <a:rPr lang="en-US" noProof="0" smtClean="0"/>
              <a:pPr/>
              <a:t>4</a:t>
            </a:fld>
            <a:endParaRPr lang="en-US" noProof="0" dirty="0"/>
          </a:p>
        </p:txBody>
      </p:sp>
      <p:sp>
        <p:nvSpPr>
          <p:cNvPr id="3" name="TextBox 2">
            <a:extLst>
              <a:ext uri="{FF2B5EF4-FFF2-40B4-BE49-F238E27FC236}">
                <a16:creationId xmlns:a16="http://schemas.microsoft.com/office/drawing/2014/main" id="{CE3D3478-A9E4-FA19-DABE-7A19DA6C280E}"/>
              </a:ext>
            </a:extLst>
          </p:cNvPr>
          <p:cNvSpPr txBox="1"/>
          <p:nvPr/>
        </p:nvSpPr>
        <p:spPr>
          <a:xfrm>
            <a:off x="142504" y="248425"/>
            <a:ext cx="5678775"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Calibri"/>
                <a:ea typeface="+mn-lt"/>
                <a:cs typeface="+mn-lt"/>
              </a:rPr>
              <a:t>Spring of 1968, the young street</a:t>
            </a:r>
            <a:br>
              <a:rPr lang="en-US" sz="3000" dirty="0">
                <a:latin typeface="Calibri"/>
                <a:ea typeface="+mn-lt"/>
                <a:cs typeface="+mn-lt"/>
              </a:rPr>
            </a:br>
            <a:r>
              <a:rPr lang="en-US" sz="3000" dirty="0">
                <a:latin typeface="Calibri"/>
                <a:ea typeface="+mn-lt"/>
                <a:cs typeface="+mn-lt"/>
              </a:rPr>
              <a:t>photographer Jill Freedman quit her day job  in NYC to join the Poor People’s March on Washington. </a:t>
            </a:r>
          </a:p>
          <a:p>
            <a:endParaRPr lang="en-US" sz="3000" dirty="0">
              <a:latin typeface="Calibri"/>
              <a:ea typeface="+mn-lt"/>
              <a:cs typeface="+mn-lt"/>
            </a:endParaRPr>
          </a:p>
          <a:p>
            <a:r>
              <a:rPr lang="en-US" sz="3000" dirty="0">
                <a:latin typeface="Calibri"/>
                <a:ea typeface="+mn-lt"/>
                <a:cs typeface="+mn-lt"/>
              </a:rPr>
              <a:t>Freedman lived in Resurrection City photographing the daily life of its residents as they rallied, made speeches, protested in front of government buildings, confronted police, built makeshift kitchens, organized clothing swaps and dealt with flooding, petty crime, and illness. </a:t>
            </a:r>
            <a:r>
              <a:rPr lang="en-US" sz="3000" dirty="0">
                <a:ea typeface="+mn-lt"/>
                <a:cs typeface="+mn-lt"/>
              </a:rPr>
              <a:t> </a:t>
            </a:r>
            <a:endParaRPr lang="en-US" sz="3000" dirty="0"/>
          </a:p>
        </p:txBody>
      </p:sp>
      <p:pic>
        <p:nvPicPr>
          <p:cNvPr id="4" name="Picture 4" descr="A picture containing outdoor, sky, black, white&#10;&#10;Description automatically generated">
            <a:extLst>
              <a:ext uri="{FF2B5EF4-FFF2-40B4-BE49-F238E27FC236}">
                <a16:creationId xmlns:a16="http://schemas.microsoft.com/office/drawing/2014/main" id="{EFFF33FE-BE45-988A-2D45-312ECB07DDB8}"/>
              </a:ext>
            </a:extLst>
          </p:cNvPr>
          <p:cNvPicPr>
            <a:picLocks noChangeAspect="1"/>
          </p:cNvPicPr>
          <p:nvPr/>
        </p:nvPicPr>
        <p:blipFill>
          <a:blip r:embed="rId3"/>
          <a:stretch>
            <a:fillRect/>
          </a:stretch>
        </p:blipFill>
        <p:spPr>
          <a:xfrm>
            <a:off x="5879785" y="1214001"/>
            <a:ext cx="6312215" cy="4225189"/>
          </a:xfrm>
          <a:prstGeom prst="rect">
            <a:avLst/>
          </a:prstGeom>
        </p:spPr>
      </p:pic>
      <p:sp>
        <p:nvSpPr>
          <p:cNvPr id="5" name="TextBox 4">
            <a:extLst>
              <a:ext uri="{FF2B5EF4-FFF2-40B4-BE49-F238E27FC236}">
                <a16:creationId xmlns:a16="http://schemas.microsoft.com/office/drawing/2014/main" id="{E48AAD66-D881-8C9C-6163-D86420922EA8}"/>
              </a:ext>
            </a:extLst>
          </p:cNvPr>
          <p:cNvSpPr txBox="1"/>
          <p:nvPr/>
        </p:nvSpPr>
        <p:spPr>
          <a:xfrm>
            <a:off x="6614556" y="5723906"/>
            <a:ext cx="4774058" cy="523220"/>
          </a:xfrm>
          <a:prstGeom prst="rect">
            <a:avLst/>
          </a:prstGeom>
          <a:noFill/>
        </p:spPr>
        <p:txBody>
          <a:bodyPr wrap="square" rtlCol="0">
            <a:spAutoFit/>
          </a:bodyPr>
          <a:lstStyle/>
          <a:p>
            <a:pPr algn="ctr"/>
            <a:r>
              <a:rPr lang="en-US" sz="2800" dirty="0"/>
              <a:t>Washington, DC, 1968</a:t>
            </a:r>
          </a:p>
        </p:txBody>
      </p:sp>
    </p:spTree>
    <p:extLst>
      <p:ext uri="{BB962C8B-B14F-4D97-AF65-F5344CB8AC3E}">
        <p14:creationId xmlns:p14="http://schemas.microsoft.com/office/powerpoint/2010/main" val="316989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NY1 Interview Jill Freedman April 2008">
            <a:hlinkClick r:id="" action="ppaction://media"/>
            <a:extLst>
              <a:ext uri="{FF2B5EF4-FFF2-40B4-BE49-F238E27FC236}">
                <a16:creationId xmlns:a16="http://schemas.microsoft.com/office/drawing/2014/main" id="{B2777582-45EF-63F3-64D1-516D25D7EEC4}"/>
              </a:ext>
            </a:extLst>
          </p:cNvPr>
          <p:cNvPicPr>
            <a:picLocks noRot="1" noChangeAspect="1"/>
          </p:cNvPicPr>
          <p:nvPr>
            <a:videoFile r:link="rId1"/>
          </p:nvPr>
        </p:nvPicPr>
        <p:blipFill>
          <a:blip r:embed="rId4"/>
          <a:stretch>
            <a:fillRect/>
          </a:stretch>
        </p:blipFill>
        <p:spPr>
          <a:xfrm>
            <a:off x="1615017" y="68263"/>
            <a:ext cx="8961966" cy="6721475"/>
          </a:xfrm>
          <a:prstGeom prst="rect">
            <a:avLst/>
          </a:prstGeom>
          <a:noFill/>
        </p:spPr>
      </p:pic>
      <p:sp>
        <p:nvSpPr>
          <p:cNvPr id="2" name="Slide Number Placeholder 1" hidden="1">
            <a:extLst>
              <a:ext uri="{FF2B5EF4-FFF2-40B4-BE49-F238E27FC236}">
                <a16:creationId xmlns:a16="http://schemas.microsoft.com/office/drawing/2014/main" id="{E26EC21B-3AD3-D06A-30DD-4751604880A9}"/>
              </a:ext>
            </a:extLst>
          </p:cNvPr>
          <p:cNvSpPr>
            <a:spLocks noGrp="1"/>
          </p:cNvSpPr>
          <p:nvPr>
            <p:ph type="sldNum" sz="quarter" idx="4294967295"/>
          </p:nvPr>
        </p:nvSpPr>
        <p:spPr>
          <a:xfrm>
            <a:off x="5821279" y="6273660"/>
            <a:ext cx="549442" cy="365125"/>
          </a:xfrm>
        </p:spPr>
        <p:txBody>
          <a:bodyPr/>
          <a:lstStyle/>
          <a:p>
            <a:pPr>
              <a:spcAft>
                <a:spcPts val="600"/>
              </a:spcAft>
            </a:pPr>
            <a:fld id="{D495E168-DA5E-4888-8D8A-92B118324C14}" type="slidenum">
              <a:rPr lang="en-US" noProof="0" smtClean="0"/>
              <a:pPr>
                <a:spcAft>
                  <a:spcPts val="600"/>
                </a:spcAft>
              </a:pPr>
              <a:t>5</a:t>
            </a:fld>
            <a:endParaRPr lang="en-US" noProof="0"/>
          </a:p>
        </p:txBody>
      </p:sp>
    </p:spTree>
    <p:extLst>
      <p:ext uri="{BB962C8B-B14F-4D97-AF65-F5344CB8AC3E}">
        <p14:creationId xmlns:p14="http://schemas.microsoft.com/office/powerpoint/2010/main" val="1253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descr="NYC Fire Museum Presents Firehouse: The Photography of Jill Freedman">
            <a:hlinkClick r:id="" action="ppaction://media"/>
            <a:extLst>
              <a:ext uri="{FF2B5EF4-FFF2-40B4-BE49-F238E27FC236}">
                <a16:creationId xmlns:a16="http://schemas.microsoft.com/office/drawing/2014/main" id="{11BF1B75-2E35-4C9F-35D7-C4EACF83CA02}"/>
              </a:ext>
            </a:extLst>
          </p:cNvPr>
          <p:cNvPicPr>
            <a:picLocks noRot="1" noChangeAspect="1"/>
          </p:cNvPicPr>
          <p:nvPr>
            <a:videoFile r:link="rId1"/>
          </p:nvPr>
        </p:nvPicPr>
        <p:blipFill rotWithShape="1">
          <a:blip r:embed="rId4"/>
          <a:srcRect b="443"/>
          <a:stretch/>
        </p:blipFill>
        <p:spPr>
          <a:xfrm>
            <a:off x="20" y="10"/>
            <a:ext cx="12191980" cy="6857990"/>
          </a:xfrm>
          <a:prstGeom prst="rect">
            <a:avLst/>
          </a:prstGeom>
          <a:noFill/>
        </p:spPr>
      </p:pic>
    </p:spTree>
    <p:extLst>
      <p:ext uri="{BB962C8B-B14F-4D97-AF65-F5344CB8AC3E}">
        <p14:creationId xmlns:p14="http://schemas.microsoft.com/office/powerpoint/2010/main" val="412800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6E6DD3-EE3F-4A57-2574-44A8D7FE4404}"/>
              </a:ext>
            </a:extLst>
          </p:cNvPr>
          <p:cNvSpPr txBox="1"/>
          <p:nvPr/>
        </p:nvSpPr>
        <p:spPr>
          <a:xfrm>
            <a:off x="2703871" y="766149"/>
            <a:ext cx="6784258" cy="2554545"/>
          </a:xfrm>
          <a:prstGeom prst="rect">
            <a:avLst/>
          </a:prstGeom>
          <a:noFill/>
        </p:spPr>
        <p:txBody>
          <a:bodyPr wrap="square" rtlCol="0">
            <a:spAutoFit/>
          </a:bodyPr>
          <a:lstStyle/>
          <a:p>
            <a:pPr algn="ctr"/>
            <a:r>
              <a:rPr lang="en-US" sz="8000" dirty="0">
                <a:latin typeface="Calibri" panose="020F0502020204030204" pitchFamily="34" charset="0"/>
                <a:cs typeface="Calibri" panose="020F0502020204030204" pitchFamily="34" charset="0"/>
                <a:hlinkClick r:id="rId3"/>
              </a:rPr>
              <a:t>Images of Firehouse</a:t>
            </a:r>
            <a:endParaRPr lang="en-US" sz="8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B531A07-B973-8858-793D-F531C45187DA}"/>
              </a:ext>
            </a:extLst>
          </p:cNvPr>
          <p:cNvSpPr txBox="1"/>
          <p:nvPr/>
        </p:nvSpPr>
        <p:spPr>
          <a:xfrm>
            <a:off x="1425039" y="4156363"/>
            <a:ext cx="10248405" cy="769441"/>
          </a:xfrm>
          <a:prstGeom prst="rect">
            <a:avLst/>
          </a:prstGeom>
          <a:noFill/>
        </p:spPr>
        <p:txBody>
          <a:bodyPr wrap="square" rtlCol="0">
            <a:spAutoFit/>
          </a:bodyPr>
          <a:lstStyle/>
          <a:p>
            <a:r>
              <a:rPr lang="en-US" sz="2200" dirty="0"/>
              <a:t>View at: http://www.jillfreedman.com/firehouse/ktg2wr227oc7v6ujimdqzmpuitevev</a:t>
            </a:r>
          </a:p>
        </p:txBody>
      </p:sp>
    </p:spTree>
    <p:extLst>
      <p:ext uri="{BB962C8B-B14F-4D97-AF65-F5344CB8AC3E}">
        <p14:creationId xmlns:p14="http://schemas.microsoft.com/office/powerpoint/2010/main" val="309966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3F57E7-09F2-7AB3-C318-10010B8D3BF4}"/>
              </a:ext>
            </a:extLst>
          </p:cNvPr>
          <p:cNvSpPr>
            <a:spLocks noGrp="1"/>
          </p:cNvSpPr>
          <p:nvPr>
            <p:ph type="sldNum" sz="quarter" idx="12"/>
          </p:nvPr>
        </p:nvSpPr>
        <p:spPr/>
        <p:txBody>
          <a:bodyPr/>
          <a:lstStyle/>
          <a:p>
            <a:fld id="{D495E168-DA5E-4888-8D8A-92B118324C14}" type="slidenum">
              <a:rPr lang="en-US" noProof="0" smtClean="0"/>
              <a:pPr/>
              <a:t>8</a:t>
            </a:fld>
            <a:endParaRPr lang="en-US" noProof="0" dirty="0"/>
          </a:p>
        </p:txBody>
      </p:sp>
      <p:sp>
        <p:nvSpPr>
          <p:cNvPr id="4" name="TextBox 3">
            <a:extLst>
              <a:ext uri="{FF2B5EF4-FFF2-40B4-BE49-F238E27FC236}">
                <a16:creationId xmlns:a16="http://schemas.microsoft.com/office/drawing/2014/main" id="{8DA01157-7E71-1AA6-9C49-5C7AEACE7C8D}"/>
              </a:ext>
            </a:extLst>
          </p:cNvPr>
          <p:cNvSpPr txBox="1"/>
          <p:nvPr/>
        </p:nvSpPr>
        <p:spPr>
          <a:xfrm>
            <a:off x="6370721" y="354039"/>
            <a:ext cx="5821279" cy="6597704"/>
          </a:xfrm>
          <a:prstGeom prst="rect">
            <a:avLst/>
          </a:prstGeom>
          <a:noFill/>
        </p:spPr>
        <p:txBody>
          <a:bodyPr wrap="square">
            <a:spAutoFit/>
          </a:bodyPr>
          <a:lstStyle/>
          <a:p>
            <a:pPr marL="0" marR="0">
              <a:lnSpc>
                <a:spcPct val="115000"/>
              </a:lnSpc>
              <a:spcBef>
                <a:spcPts val="0"/>
              </a:spcBef>
              <a:spcAft>
                <a:spcPts val="1000"/>
              </a:spcAft>
              <a:tabLst>
                <a:tab pos="-914400" algn="l"/>
              </a:tabLst>
            </a:pPr>
            <a:r>
              <a:rPr lang="en-US" sz="2800" dirty="0">
                <a:effectLst/>
                <a:latin typeface="Calibri" panose="020F0502020204030204" pitchFamily="34" charset="0"/>
                <a:ea typeface="Times New Roman" panose="02020603050405020304" pitchFamily="18" charset="0"/>
                <a:cs typeface="Calibri" panose="020F0502020204030204" pitchFamily="34" charset="0"/>
              </a:rPr>
              <a:t>“Photography is magic. You can stop time itself. Catch slivers of moments to savor and share time and again. Tell beautiful silver stories, one photo alone, or many playing together to form a book. A photograph is a sharing, it says “Hey, look at this!”, it’s a miracle, is what it is. And when you’re going good and you get a new picture you love, there’s nothing better. That’s the joy of photography, and the fun.”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r" fontAlgn="base"/>
            <a:r>
              <a:rPr lang="en-US" sz="2800" dirty="0">
                <a:latin typeface="Calibri" panose="020F0502020204030204" pitchFamily="34" charset="0"/>
                <a:cs typeface="Calibri" panose="020F0502020204030204" pitchFamily="34" charset="0"/>
              </a:rPr>
              <a:t>--Jill Freedman</a:t>
            </a:r>
            <a:endParaRPr lang="en-US" sz="2800" b="0" i="0" dirty="0">
              <a:effectLst/>
              <a:latin typeface="Calibri" panose="020F0502020204030204" pitchFamily="34" charset="0"/>
              <a:cs typeface="Calibri" panose="020F0502020204030204" pitchFamily="34" charset="0"/>
            </a:endParaRPr>
          </a:p>
        </p:txBody>
      </p:sp>
      <p:pic>
        <p:nvPicPr>
          <p:cNvPr id="1026" name="Picture 2" descr="JILL FREEDMAN">
            <a:extLst>
              <a:ext uri="{FF2B5EF4-FFF2-40B4-BE49-F238E27FC236}">
                <a16:creationId xmlns:a16="http://schemas.microsoft.com/office/drawing/2014/main" id="{311D18F0-493A-5E95-D28E-0469CAFA8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52" y="1499894"/>
            <a:ext cx="5948415" cy="38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4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3F57E7-09F2-7AB3-C318-10010B8D3BF4}"/>
              </a:ext>
            </a:extLst>
          </p:cNvPr>
          <p:cNvSpPr>
            <a:spLocks noGrp="1"/>
          </p:cNvSpPr>
          <p:nvPr>
            <p:ph type="sldNum" sz="quarter" idx="12"/>
          </p:nvPr>
        </p:nvSpPr>
        <p:spPr/>
        <p:txBody>
          <a:bodyPr/>
          <a:lstStyle/>
          <a:p>
            <a:fld id="{D495E168-DA5E-4888-8D8A-92B118324C14}" type="slidenum">
              <a:rPr lang="en-US" noProof="0" smtClean="0"/>
              <a:pPr/>
              <a:t>9</a:t>
            </a:fld>
            <a:endParaRPr lang="en-US" noProof="0" dirty="0"/>
          </a:p>
        </p:txBody>
      </p:sp>
      <p:sp>
        <p:nvSpPr>
          <p:cNvPr id="4" name="TextBox 3">
            <a:extLst>
              <a:ext uri="{FF2B5EF4-FFF2-40B4-BE49-F238E27FC236}">
                <a16:creationId xmlns:a16="http://schemas.microsoft.com/office/drawing/2014/main" id="{8DA01157-7E71-1AA6-9C49-5C7AEACE7C8D}"/>
              </a:ext>
            </a:extLst>
          </p:cNvPr>
          <p:cNvSpPr txBox="1"/>
          <p:nvPr/>
        </p:nvSpPr>
        <p:spPr>
          <a:xfrm>
            <a:off x="271600" y="219215"/>
            <a:ext cx="9798675" cy="6542432"/>
          </a:xfrm>
          <a:prstGeom prst="rect">
            <a:avLst/>
          </a:prstGeom>
          <a:noFill/>
        </p:spPr>
        <p:txBody>
          <a:bodyPr wrap="square" lIns="91440" tIns="45720" rIns="91440" bIns="45720" anchor="t">
            <a:spAutoFit/>
          </a:bodyPr>
          <a:lstStyle/>
          <a:p>
            <a:pPr marL="0" marR="0">
              <a:lnSpc>
                <a:spcPct val="115000"/>
              </a:lnSpc>
              <a:spcBef>
                <a:spcPts val="0"/>
              </a:spcBef>
              <a:spcAft>
                <a:spcPts val="1000"/>
              </a:spcAft>
              <a:tabLst>
                <a:tab pos="-914400" algn="l"/>
              </a:tabLst>
            </a:pPr>
            <a:r>
              <a:rPr lang="en-US" sz="3000" b="1" dirty="0">
                <a:effectLst/>
                <a:latin typeface="Calibri" panose="020F0502020204030204" pitchFamily="34" charset="0"/>
                <a:ea typeface="Times New Roman" panose="02020603050405020304" pitchFamily="18" charset="0"/>
                <a:cs typeface="Calibri" panose="020F0502020204030204" pitchFamily="34" charset="0"/>
              </a:rPr>
              <a:t>Exit Card:</a:t>
            </a:r>
          </a:p>
          <a:p>
            <a:pPr marL="0" marR="0">
              <a:lnSpc>
                <a:spcPct val="115000"/>
              </a:lnSpc>
              <a:spcBef>
                <a:spcPts val="0"/>
              </a:spcBef>
              <a:spcAft>
                <a:spcPts val="1000"/>
              </a:spcAft>
              <a:tabLst>
                <a:tab pos="-914400" algn="l"/>
              </a:tabLst>
            </a:pPr>
            <a:r>
              <a:rPr lang="en-US" sz="3000" dirty="0">
                <a:effectLst/>
                <a:latin typeface="Calibri" panose="020F0502020204030204" pitchFamily="34" charset="0"/>
                <a:ea typeface="Times New Roman" panose="02020603050405020304" pitchFamily="18" charset="0"/>
                <a:cs typeface="Calibri" panose="020F0502020204030204" pitchFamily="34" charset="0"/>
              </a:rPr>
              <a:t>Jill Freedman describes photography as “magic.” What are your thoughts about this artistic medium? Do you find taking photography is fun? Why or why not?</a:t>
            </a:r>
            <a:r>
              <a:rPr lang="en-US" sz="3000" dirty="0">
                <a:effectLst/>
                <a:latin typeface="Calibri" panose="020F0502020204030204" pitchFamily="34" charset="0"/>
                <a:cs typeface="Calibri" panose="020F0502020204030204" pitchFamily="34" charset="0"/>
              </a:rPr>
              <a:t> </a:t>
            </a:r>
          </a:p>
          <a:p>
            <a:pPr marL="0" marR="0">
              <a:lnSpc>
                <a:spcPct val="115000"/>
              </a:lnSpc>
              <a:spcBef>
                <a:spcPts val="0"/>
              </a:spcBef>
              <a:spcAft>
                <a:spcPts val="1000"/>
              </a:spcAft>
              <a:tabLst>
                <a:tab pos="-914400" algn="l"/>
              </a:tabLst>
            </a:pPr>
            <a:endParaRPr lang="en-US" sz="3000" b="0" i="0" dirty="0">
              <a:latin typeface="Calibri" panose="020F0502020204030204" pitchFamily="34" charset="0"/>
              <a:cs typeface="Calibri" panose="020F0502020204030204" pitchFamily="34" charset="0"/>
            </a:endParaRPr>
          </a:p>
          <a:p>
            <a:pPr>
              <a:lnSpc>
                <a:spcPct val="115000"/>
              </a:lnSpc>
              <a:spcAft>
                <a:spcPts val="1000"/>
              </a:spcAft>
              <a:tabLst>
                <a:tab pos="-914400" algn="l"/>
              </a:tabLst>
            </a:pPr>
            <a:r>
              <a:rPr lang="en-US" sz="3000" b="1" dirty="0">
                <a:latin typeface="Calibri" panose="020F0502020204030204" pitchFamily="34" charset="0"/>
                <a:ea typeface="Arial Unicode MS" panose="020B0604020202020204" pitchFamily="34" charset="-128"/>
                <a:cs typeface="Calibri" panose="020F0502020204030204" pitchFamily="34" charset="0"/>
              </a:rPr>
              <a:t>H</a:t>
            </a:r>
            <a:r>
              <a:rPr lang="en-US" sz="3000" b="1" dirty="0">
                <a:effectLst/>
                <a:latin typeface="Calibri" panose="020F0502020204030204" pitchFamily="34" charset="0"/>
                <a:ea typeface="Arial Unicode MS" panose="020B0604020202020204" pitchFamily="34" charset="-128"/>
                <a:cs typeface="Calibri" panose="020F0502020204030204" pitchFamily="34" charset="0"/>
              </a:rPr>
              <a:t>omework: </a:t>
            </a:r>
          </a:p>
          <a:p>
            <a:pPr>
              <a:lnSpc>
                <a:spcPct val="115000"/>
              </a:lnSpc>
              <a:spcAft>
                <a:spcPts val="1000"/>
              </a:spcAft>
              <a:tabLst>
                <a:tab pos="-914400" algn="l"/>
              </a:tabLst>
            </a:pPr>
            <a:r>
              <a:rPr lang="en-US" sz="3000" dirty="0">
                <a:latin typeface="Calibri"/>
                <a:ea typeface="Arial Unicode MS"/>
                <a:cs typeface="Calibri"/>
              </a:rPr>
              <a:t>G</a:t>
            </a:r>
            <a:r>
              <a:rPr lang="en-US" sz="3000" dirty="0">
                <a:effectLst/>
                <a:latin typeface="Calibri"/>
                <a:ea typeface="Arial Unicode MS"/>
                <a:cs typeface="Calibri"/>
              </a:rPr>
              <a:t>ather or take </a:t>
            </a:r>
            <a:r>
              <a:rPr lang="en-US" sz="3000" dirty="0">
                <a:latin typeface="Calibri"/>
                <a:ea typeface="Arial Unicode MS"/>
                <a:cs typeface="Calibri"/>
              </a:rPr>
              <a:t>a collection </a:t>
            </a:r>
            <a:r>
              <a:rPr lang="en-US" sz="3000" dirty="0">
                <a:effectLst/>
                <a:latin typeface="Calibri"/>
                <a:ea typeface="Arial Unicode MS"/>
                <a:cs typeface="Calibri"/>
              </a:rPr>
              <a:t>of photographs (4-8) that focus on something </a:t>
            </a:r>
            <a:r>
              <a:rPr lang="en-US" sz="3000" dirty="0">
                <a:latin typeface="Calibri"/>
                <a:ea typeface="Arial Unicode MS"/>
                <a:cs typeface="Calibri"/>
              </a:rPr>
              <a:t>significant to your life and/or community that is inspired by </a:t>
            </a:r>
            <a:r>
              <a:rPr lang="en-US" sz="3000" dirty="0">
                <a:effectLst/>
                <a:latin typeface="Calibri"/>
                <a:ea typeface="Arial Unicode MS"/>
                <a:cs typeface="Calibri"/>
              </a:rPr>
              <a:t>the style of Freedman’s work. Bring these photographs in to share with your peers.</a:t>
            </a:r>
            <a:r>
              <a:rPr lang="en-US" sz="3000" dirty="0">
                <a:latin typeface="Calibri"/>
                <a:ea typeface="Arial Unicode MS"/>
                <a:cs typeface="Calibri"/>
              </a:rPr>
              <a:t> </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tabLst>
                <a:tab pos="-914400" algn="l"/>
              </a:tabLst>
            </a:pPr>
            <a:endParaRPr lang="en-US" sz="3000" b="0" i="0" dirty="0">
              <a:effectLst/>
              <a:latin typeface="Calibri" panose="020F0502020204030204" pitchFamily="34" charset="0"/>
              <a:cs typeface="Calibri" panose="020F0502020204030204" pitchFamily="34" charset="0"/>
            </a:endParaRPr>
          </a:p>
        </p:txBody>
      </p:sp>
      <p:pic>
        <p:nvPicPr>
          <p:cNvPr id="2050" name="Picture 2" descr="Using video as an 'exit ticket' to promote engagement – A Nurse's Notes on  Teaching &amp; Learning">
            <a:extLst>
              <a:ext uri="{FF2B5EF4-FFF2-40B4-BE49-F238E27FC236}">
                <a16:creationId xmlns:a16="http://schemas.microsoft.com/office/drawing/2014/main" id="{BE23CDEE-B1E4-4E81-2458-4860F03FB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0633">
            <a:off x="8977992" y="2583997"/>
            <a:ext cx="2857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54185"/>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1_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3B73D12-7B2D-4DCB-83EA-85380446C961}">
  <ds:schemaRefs>
    <ds:schemaRef ds:uri="http://schemas.microsoft.com/sharepoint/v3/contenttype/forms"/>
  </ds:schemaRefs>
</ds:datastoreItem>
</file>

<file path=customXml/itemProps2.xml><?xml version="1.0" encoding="utf-8"?>
<ds:datastoreItem xmlns:ds="http://schemas.openxmlformats.org/officeDocument/2006/customXml" ds:itemID="{FD231387-47F6-4916-BE7C-BCBC21D16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680A15-7E49-40AD-A17E-9EA09874786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Vintage presentation</Template>
  <TotalTime>8150</TotalTime>
  <Words>1108</Words>
  <Application>Microsoft Office PowerPoint</Application>
  <PresentationFormat>Widescreen</PresentationFormat>
  <Paragraphs>77</Paragraphs>
  <Slides>9</Slides>
  <Notes>9</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Book Antiqua</vt:lpstr>
      <vt:lpstr>Calibri</vt:lpstr>
      <vt:lpstr>Edwardian Script ITC</vt:lpstr>
      <vt:lpstr>Modern Love Caps</vt:lpstr>
      <vt:lpstr>Modern Love Grunge</vt:lpstr>
      <vt:lpstr>proxima-nova</vt:lpstr>
      <vt:lpstr>Office Theme</vt:lpstr>
      <vt:lpstr>1_Office Theme</vt:lpstr>
      <vt:lpstr>Jill Freedman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Ashlee Highfill</dc:creator>
  <cp:lastModifiedBy>Barbara Cruz</cp:lastModifiedBy>
  <cp:revision>60</cp:revision>
  <dcterms:created xsi:type="dcterms:W3CDTF">2023-01-07T18:23:20Z</dcterms:created>
  <dcterms:modified xsi:type="dcterms:W3CDTF">2023-01-24T18:08:06Z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