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4" r:id="rId3"/>
    <p:sldId id="266" r:id="rId4"/>
    <p:sldId id="267" r:id="rId5"/>
    <p:sldId id="265" r:id="rId6"/>
    <p:sldId id="268" r:id="rId7"/>
    <p:sldId id="279" r:id="rId8"/>
    <p:sldId id="269" r:id="rId9"/>
    <p:sldId id="270" r:id="rId10"/>
    <p:sldId id="271" r:id="rId11"/>
    <p:sldId id="280" r:id="rId12"/>
    <p:sldId id="272" r:id="rId13"/>
    <p:sldId id="273" r:id="rId14"/>
    <p:sldId id="274" r:id="rId15"/>
    <p:sldId id="283" r:id="rId16"/>
    <p:sldId id="275" r:id="rId17"/>
    <p:sldId id="276" r:id="rId18"/>
    <p:sldId id="277" r:id="rId19"/>
    <p:sldId id="282" r:id="rId20"/>
    <p:sldId id="278"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550" autoAdjust="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79C58-2426-4FFB-9832-E1D3FDE3D0F7}"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E9E93-0D6C-41AE-AA6D-5CBC43F1D3DB}" type="slidenum">
              <a:rPr lang="en-US" smtClean="0"/>
              <a:t>‹#›</a:t>
            </a:fld>
            <a:endParaRPr lang="en-US"/>
          </a:p>
        </p:txBody>
      </p:sp>
    </p:spTree>
    <p:extLst>
      <p:ext uri="{BB962C8B-B14F-4D97-AF65-F5344CB8AC3E}">
        <p14:creationId xmlns:p14="http://schemas.microsoft.com/office/powerpoint/2010/main" val="4012269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iguelluciano.com/bi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witter.com/hashtag/YoungLords?src=hashtag_clic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oetryfoundation.org/bio/miguel-pinero"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poetryfoundation.org/bio/miguel-algari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Stomach_cancer"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Pedro_Pietri#cite_note-8"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Major_League_Baseball" TargetMode="External"/><Relationship Id="rId3" Type="http://schemas.openxmlformats.org/officeDocument/2006/relationships/hyperlink" Target="https://en.wikipedia.org/wiki/Roberto_Clemente#cite_note-3" TargetMode="External"/><Relationship Id="rId7" Type="http://schemas.openxmlformats.org/officeDocument/2006/relationships/hyperlink" Target="https://en.wikipedia.org/wiki/Right_fielder"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Baseball" TargetMode="External"/><Relationship Id="rId11" Type="http://schemas.openxmlformats.org/officeDocument/2006/relationships/hyperlink" Target="https://en.wikipedia.org/wiki/1972_Nicaragua_earthquake" TargetMode="External"/><Relationship Id="rId5" Type="http://schemas.openxmlformats.org/officeDocument/2006/relationships/hyperlink" Target="https://en.wikipedia.org/wiki/Puerto_Ricans" TargetMode="External"/><Relationship Id="rId10" Type="http://schemas.openxmlformats.org/officeDocument/2006/relationships/hyperlink" Target="https://en.wikipedia.org/wiki/1972_Puerto_Rico_DC-7_crash" TargetMode="External"/><Relationship Id="rId4" Type="http://schemas.openxmlformats.org/officeDocument/2006/relationships/hyperlink" Target="https://en.wikipedia.org/wiki/Help:IPA/Spanish" TargetMode="External"/><Relationship Id="rId9" Type="http://schemas.openxmlformats.org/officeDocument/2006/relationships/hyperlink" Target="https://en.wikipedia.org/wiki/Pittsburgh_Pirat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Miguel Luciano: Bio</a:t>
            </a:r>
            <a:endParaRPr lang="en-US" dirty="0"/>
          </a:p>
        </p:txBody>
      </p:sp>
      <p:sp>
        <p:nvSpPr>
          <p:cNvPr id="4" name="Slide Number Placeholder 3"/>
          <p:cNvSpPr>
            <a:spLocks noGrp="1"/>
          </p:cNvSpPr>
          <p:nvPr>
            <p:ph type="sldNum" sz="quarter" idx="5"/>
          </p:nvPr>
        </p:nvSpPr>
        <p:spPr/>
        <p:txBody>
          <a:bodyPr/>
          <a:lstStyle/>
          <a:p>
            <a:fld id="{4227837C-6830-4E5D-BE52-7F3481B2521E}" type="slidenum">
              <a:rPr lang="en-US" smtClean="0"/>
              <a:t>2</a:t>
            </a:fld>
            <a:endParaRPr lang="en-US"/>
          </a:p>
        </p:txBody>
      </p:sp>
    </p:spTree>
    <p:extLst>
      <p:ext uri="{BB962C8B-B14F-4D97-AF65-F5344CB8AC3E}">
        <p14:creationId xmlns:p14="http://schemas.microsoft.com/office/powerpoint/2010/main" val="110597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In 1969, the group took over The First Spanish Methodist Church in East Harlem, fighting police and the city to turn the location into The People's Church.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333333"/>
                </a:solidFill>
                <a:effectLst/>
                <a:latin typeface="Georgia" panose="02040502050405020303" pitchFamily="18" charset="0"/>
              </a:rPr>
              <a:t>They took over the church, ran a free breakfast program for children, and co-founder Felipe Luciano held a press conference outside. "This is going to happen to any institution in any oppressed community that does not respond to the needs of the people!" he said. The crowd around him cheered, "Right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FE9E93-0D6C-41AE-AA6D-5CBC43F1D3DB}" type="slidenum">
              <a:rPr lang="en-US" smtClean="0"/>
              <a:t>12</a:t>
            </a:fld>
            <a:endParaRPr lang="en-US"/>
          </a:p>
        </p:txBody>
      </p:sp>
    </p:spTree>
    <p:extLst>
      <p:ext uri="{BB962C8B-B14F-4D97-AF65-F5344CB8AC3E}">
        <p14:creationId xmlns:p14="http://schemas.microsoft.com/office/powerpoint/2010/main" val="285836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1419"/>
                </a:solidFill>
                <a:effectLst/>
                <a:latin typeface="TwitterChirp"/>
              </a:rPr>
              <a:t>In December of 1969, after months of failed negotiations with church leadership, the New York Chapter of the </a:t>
            </a:r>
            <a:r>
              <a:rPr lang="en-US" b="0" i="0" u="none" strike="noStrike" dirty="0">
                <a:solidFill>
                  <a:srgbClr val="1D9BF0"/>
                </a:solidFill>
                <a:effectLst/>
                <a:latin typeface="TwitterChirp"/>
                <a:hlinkClick r:id="rId3"/>
              </a:rPr>
              <a:t>#YoungLords</a:t>
            </a:r>
            <a:r>
              <a:rPr lang="en-US" b="0" i="0" dirty="0">
                <a:solidFill>
                  <a:srgbClr val="0F1419"/>
                </a:solidFill>
                <a:effectLst/>
                <a:latin typeface="TwitterChirp"/>
              </a:rPr>
              <a:t> occupied the First Spanish Methodist Church in East Harlem, renamed it "The People's Church," and for eleven days hosted community programs within its walls.</a:t>
            </a:r>
          </a:p>
          <a:p>
            <a:r>
              <a:rPr lang="en-US" b="0" i="0" dirty="0">
                <a:solidFill>
                  <a:srgbClr val="0F1419"/>
                </a:solidFill>
                <a:effectLst/>
                <a:latin typeface="TwitterChirp"/>
              </a:rPr>
              <a:t>Image source: https://twitter.com/unionseminary/status/1116728749729382408</a:t>
            </a:r>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13</a:t>
            </a:fld>
            <a:endParaRPr lang="en-US"/>
          </a:p>
        </p:txBody>
      </p:sp>
    </p:spTree>
    <p:extLst>
      <p:ext uri="{BB962C8B-B14F-4D97-AF65-F5344CB8AC3E}">
        <p14:creationId xmlns:p14="http://schemas.microsoft.com/office/powerpoint/2010/main" val="303487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dobe-garamond-pro"/>
              </a:rPr>
              <a:t>Nuyorican poet and playwright Pedro </a:t>
            </a:r>
            <a:r>
              <a:rPr lang="en-US" b="0" i="0" dirty="0" err="1">
                <a:solidFill>
                  <a:srgbClr val="000000"/>
                </a:solidFill>
                <a:effectLst/>
                <a:latin typeface="adobe-garamond-pro"/>
              </a:rPr>
              <a:t>Pietri</a:t>
            </a:r>
            <a:r>
              <a:rPr lang="en-US" b="0" i="0" dirty="0">
                <a:solidFill>
                  <a:srgbClr val="000000"/>
                </a:solidFill>
                <a:effectLst/>
                <a:latin typeface="adobe-garamond-pro"/>
              </a:rPr>
              <a:t> was born in Ponce, Puerto Rico, and raised in Manhattan. A few years after graduating from high school, he was drafted into the Army and served in the Vietnam War. Upon his return to New York, </a:t>
            </a:r>
            <a:r>
              <a:rPr lang="en-US" b="0" i="0" dirty="0" err="1">
                <a:solidFill>
                  <a:srgbClr val="000000"/>
                </a:solidFill>
                <a:effectLst/>
                <a:latin typeface="adobe-garamond-pro"/>
              </a:rPr>
              <a:t>Pietri</a:t>
            </a:r>
            <a:r>
              <a:rPr lang="en-US" b="0" i="0" dirty="0">
                <a:solidFill>
                  <a:srgbClr val="000000"/>
                </a:solidFill>
                <a:effectLst/>
                <a:latin typeface="adobe-garamond-pro"/>
              </a:rPr>
              <a:t> joined the Young Lords, a Puerto Rican Civil rights activist group. In the early 1970s, he cofounded the Nuyorican Poets Café with </a:t>
            </a:r>
            <a:r>
              <a:rPr lang="en-US" b="0" i="0" u="sng" dirty="0">
                <a:solidFill>
                  <a:srgbClr val="000000"/>
                </a:solidFill>
                <a:effectLst/>
                <a:latin typeface="adobe-garamond-pro"/>
                <a:hlinkClick r:id="rId3"/>
              </a:rPr>
              <a:t>Miguel Piñero</a:t>
            </a:r>
            <a:r>
              <a:rPr lang="en-US" b="0" i="0" dirty="0">
                <a:solidFill>
                  <a:srgbClr val="000000"/>
                </a:solidFill>
                <a:effectLst/>
                <a:latin typeface="adobe-garamond-pro"/>
              </a:rPr>
              <a:t>, </a:t>
            </a:r>
            <a:r>
              <a:rPr lang="en-US" b="0" i="0" u="sng" dirty="0">
                <a:solidFill>
                  <a:srgbClr val="000000"/>
                </a:solidFill>
                <a:effectLst/>
                <a:latin typeface="adobe-garamond-pro"/>
                <a:hlinkClick r:id="rId4"/>
              </a:rPr>
              <a:t>Miguel </a:t>
            </a:r>
            <a:r>
              <a:rPr lang="en-US" b="0" i="0" u="sng" dirty="0" err="1">
                <a:solidFill>
                  <a:srgbClr val="000000"/>
                </a:solidFill>
                <a:effectLst/>
                <a:latin typeface="adobe-garamond-pro"/>
                <a:hlinkClick r:id="rId4"/>
              </a:rPr>
              <a:t>Algarín</a:t>
            </a:r>
            <a:r>
              <a:rPr lang="en-US" b="0" i="0" dirty="0">
                <a:solidFill>
                  <a:srgbClr val="000000"/>
                </a:solidFill>
                <a:effectLst/>
                <a:latin typeface="adobe-garamond-pro"/>
              </a:rPr>
              <a:t>, and others.</a:t>
            </a:r>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14</a:t>
            </a:fld>
            <a:endParaRPr lang="en-US"/>
          </a:p>
        </p:txBody>
      </p:sp>
    </p:spTree>
    <p:extLst>
      <p:ext uri="{BB962C8B-B14F-4D97-AF65-F5344CB8AC3E}">
        <p14:creationId xmlns:p14="http://schemas.microsoft.com/office/powerpoint/2010/main" val="49701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Pedro was greatly influenced by his aunt, who often recited poetry and on occasions put on theatrical plays in the First Spanish Methodist church in El Barrio. </a:t>
            </a:r>
          </a:p>
          <a:p>
            <a:endParaRPr lang="en-US" b="0" i="0" dirty="0">
              <a:solidFill>
                <a:srgbClr val="202122"/>
              </a:solidFill>
              <a:effectLst/>
              <a:latin typeface="Arial" panose="020B0604020202020204" pitchFamily="34" charset="0"/>
            </a:endParaRPr>
          </a:p>
          <a:p>
            <a:r>
              <a:rPr lang="en-US" b="0" i="0" dirty="0" err="1">
                <a:solidFill>
                  <a:srgbClr val="202122"/>
                </a:solidFill>
                <a:effectLst/>
                <a:latin typeface="Arial" panose="020B0604020202020204" pitchFamily="34" charset="0"/>
              </a:rPr>
              <a:t>Pietri</a:t>
            </a:r>
            <a:r>
              <a:rPr lang="en-US" b="0" i="0" dirty="0">
                <a:solidFill>
                  <a:srgbClr val="202122"/>
                </a:solidFill>
                <a:effectLst/>
                <a:latin typeface="Arial" panose="020B0604020202020204" pitchFamily="34" charset="0"/>
              </a:rPr>
              <a:t> was diagnosed with </a:t>
            </a:r>
            <a:r>
              <a:rPr lang="en-US" b="0" i="0" u="none" strike="noStrike" dirty="0">
                <a:solidFill>
                  <a:srgbClr val="0645AD"/>
                </a:solidFill>
                <a:effectLst/>
                <a:latin typeface="Arial" panose="020B0604020202020204" pitchFamily="34" charset="0"/>
                <a:hlinkClick r:id="rId3" tooltip="Stomach cancer"/>
              </a:rPr>
              <a:t>stomach cancer</a:t>
            </a:r>
            <a:r>
              <a:rPr lang="en-US" b="0" i="0" dirty="0">
                <a:solidFill>
                  <a:srgbClr val="202122"/>
                </a:solidFill>
                <a:effectLst/>
                <a:latin typeface="Arial" panose="020B0604020202020204" pitchFamily="34" charset="0"/>
              </a:rPr>
              <a:t> in 2003. He went to Mexico to receive an alternative treatment for a year. On March 3, 2004, </a:t>
            </a:r>
            <a:r>
              <a:rPr lang="en-US" b="0" i="0" dirty="0" err="1">
                <a:solidFill>
                  <a:srgbClr val="202122"/>
                </a:solidFill>
                <a:effectLst/>
                <a:latin typeface="Arial" panose="020B0604020202020204" pitchFamily="34" charset="0"/>
              </a:rPr>
              <a:t>Pietri</a:t>
            </a:r>
            <a:r>
              <a:rPr lang="en-US" b="0" i="0" dirty="0">
                <a:solidFill>
                  <a:srgbClr val="202122"/>
                </a:solidFill>
                <a:effectLst/>
                <a:latin typeface="Arial" panose="020B0604020202020204" pitchFamily="34" charset="0"/>
              </a:rPr>
              <a:t> died </a:t>
            </a:r>
            <a:r>
              <a:rPr lang="en-US" b="0" i="0" dirty="0" err="1">
                <a:solidFill>
                  <a:srgbClr val="202122"/>
                </a:solidFill>
                <a:effectLst/>
                <a:latin typeface="Arial" panose="020B0604020202020204" pitchFamily="34" charset="0"/>
              </a:rPr>
              <a:t>en</a:t>
            </a:r>
            <a:r>
              <a:rPr lang="en-US" b="0" i="0" dirty="0">
                <a:solidFill>
                  <a:srgbClr val="202122"/>
                </a:solidFill>
                <a:effectLst/>
                <a:latin typeface="Arial" panose="020B0604020202020204" pitchFamily="34" charset="0"/>
              </a:rPr>
              <a:t> route from Mexico to New York. Funeral services were held in East Harlem at the historic First Spanish Methodist Church, which was taken over in 1969 by the Young Lords and renamed at the time as "The First People's Church" to provide free breakfast and other programs to the poor and working people of El Barrio. This is where, fittingly, </a:t>
            </a:r>
            <a:r>
              <a:rPr lang="en-US" b="0" i="0" dirty="0" err="1">
                <a:solidFill>
                  <a:srgbClr val="202122"/>
                </a:solidFill>
                <a:effectLst/>
                <a:latin typeface="Arial" panose="020B0604020202020204" pitchFamily="34" charset="0"/>
              </a:rPr>
              <a:t>Pietri</a:t>
            </a:r>
            <a:r>
              <a:rPr lang="en-US" b="0" i="0" dirty="0">
                <a:solidFill>
                  <a:srgbClr val="202122"/>
                </a:solidFill>
                <a:effectLst/>
                <a:latin typeface="Arial" panose="020B0604020202020204" pitchFamily="34" charset="0"/>
              </a:rPr>
              <a:t> first read in public his classic poem, "Puerto Rican Obituary", in support of the Lords' takeover of the church.</a:t>
            </a:r>
            <a:r>
              <a:rPr lang="en-US" b="0" i="0" u="none" strike="noStrike" baseline="30000" dirty="0">
                <a:solidFill>
                  <a:srgbClr val="0645AD"/>
                </a:solidFill>
                <a:effectLst/>
                <a:latin typeface="Arial" panose="020B0604020202020204" pitchFamily="34" charset="0"/>
                <a:hlinkClick r:id="rId4"/>
              </a:rPr>
              <a:t>[8]</a:t>
            </a:r>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15</a:t>
            </a:fld>
            <a:endParaRPr lang="en-US"/>
          </a:p>
        </p:txBody>
      </p:sp>
    </p:spTree>
    <p:extLst>
      <p:ext uri="{BB962C8B-B14F-4D97-AF65-F5344CB8AC3E}">
        <p14:creationId xmlns:p14="http://schemas.microsoft.com/office/powerpoint/2010/main" val="8532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17</a:t>
            </a:fld>
            <a:endParaRPr lang="en-US"/>
          </a:p>
        </p:txBody>
      </p:sp>
    </p:spTree>
    <p:extLst>
      <p:ext uri="{BB962C8B-B14F-4D97-AF65-F5344CB8AC3E}">
        <p14:creationId xmlns:p14="http://schemas.microsoft.com/office/powerpoint/2010/main" val="1543214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Luciano’s second contribution in the exhibition is the sculpture The People’s Pulpit (2022)—a repurposed vintage pulpit taken from the First Spanish Methodist Church in East Harlem. The Young Lords famously took over the church in 1969 and renamed it “The People’s Church”; they hosted free breakfast programs there, along with </a:t>
            </a:r>
            <a:r>
              <a:rPr lang="en-US" sz="1800" b="0" i="0" u="none" strike="noStrike" baseline="0" dirty="0">
                <a:latin typeface="IowanOldStyle-Roman"/>
              </a:rPr>
              <a:t>clothing drives, health screenings, and other community services. </a:t>
            </a:r>
          </a:p>
          <a:p>
            <a:pPr algn="l"/>
            <a:r>
              <a:rPr lang="en-US" sz="1800" b="0" i="0" u="none" strike="noStrike" baseline="0" dirty="0">
                <a:latin typeface="IowanOldStyle-Roman"/>
              </a:rPr>
              <a:t>In this exhibition, </a:t>
            </a:r>
            <a:r>
              <a:rPr lang="en-US" sz="1800" b="0" i="1" u="none" strike="noStrike" baseline="0" dirty="0">
                <a:latin typeface="IowanOldStyle-Italic"/>
              </a:rPr>
              <a:t>The People’s Pulpit </a:t>
            </a:r>
            <a:r>
              <a:rPr lang="en-US" sz="1800" b="0" i="0" u="none" strike="noStrike" baseline="0" dirty="0">
                <a:latin typeface="IowanOldStyle-Roman"/>
              </a:rPr>
              <a:t>features an historic recording of Nuyorican poet Pedro </a:t>
            </a:r>
            <a:r>
              <a:rPr lang="en-US" sz="1800" b="0" i="0" u="none" strike="noStrike" baseline="0" dirty="0" err="1">
                <a:latin typeface="IowanOldStyle-Roman"/>
              </a:rPr>
              <a:t>Pietri</a:t>
            </a:r>
            <a:r>
              <a:rPr lang="en-US" sz="1800" b="0" i="0" u="none" strike="noStrike" baseline="0" dirty="0">
                <a:latin typeface="IowanOldStyle-Roman"/>
              </a:rPr>
              <a:t> reciting the celebrated poem </a:t>
            </a:r>
            <a:r>
              <a:rPr lang="en-US" sz="1800" b="0" i="1" u="none" strike="noStrike" baseline="0" dirty="0">
                <a:latin typeface="IowanOldStyle-Italic"/>
              </a:rPr>
              <a:t>Puerto Rican Obituary </a:t>
            </a:r>
            <a:r>
              <a:rPr lang="en-US" sz="1800" b="0" i="0" u="none" strike="noStrike" baseline="0" dirty="0">
                <a:latin typeface="IowanOldStyle-Roman"/>
              </a:rPr>
              <a:t>during</a:t>
            </a:r>
          </a:p>
          <a:p>
            <a:pPr algn="l"/>
            <a:r>
              <a:rPr lang="en-US" sz="1800" b="0" i="0" u="none" strike="noStrike" baseline="0" dirty="0">
                <a:latin typeface="IowanOldStyle-Roman"/>
              </a:rPr>
              <a:t>the takeover of The People’s Church.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31F20"/>
                </a:solidFill>
                <a:latin typeface="Calibri" panose="020F0502020204030204" pitchFamily="34" charset="0"/>
              </a:rPr>
              <a:t>Miguel Luciano, </a:t>
            </a:r>
            <a:r>
              <a:rPr lang="en-US" sz="1800" b="0" i="1" u="none" strike="noStrike" baseline="0" dirty="0">
                <a:solidFill>
                  <a:srgbClr val="231F20"/>
                </a:solidFill>
                <a:latin typeface="Calibri" panose="020F0502020204030204" pitchFamily="34" charset="0"/>
              </a:rPr>
              <a:t>The People’s Pulpit</a:t>
            </a:r>
            <a:r>
              <a:rPr lang="en-US" sz="1800" b="0" i="0" u="none" strike="noStrike" baseline="0" dirty="0">
                <a:solidFill>
                  <a:srgbClr val="231F20"/>
                </a:solidFill>
                <a:latin typeface="Calibri" panose="020F0502020204030204" pitchFamily="34" charset="0"/>
              </a:rPr>
              <a:t>, 2022 . Vintage pulpit from The First Spanish United Methodist Church (The People’s Church), East Harlem, speakers, microphone. audio: </a:t>
            </a:r>
            <a:r>
              <a:rPr lang="en-US" sz="1800" b="0" i="1" u="none" strike="noStrike" baseline="0" dirty="0">
                <a:solidFill>
                  <a:srgbClr val="231F20"/>
                </a:solidFill>
                <a:latin typeface="Calibri" panose="020F0502020204030204" pitchFamily="34" charset="0"/>
              </a:rPr>
              <a:t>Puerto Rican Obituary </a:t>
            </a:r>
            <a:r>
              <a:rPr lang="en-US" sz="1800" b="0" i="0" u="none" strike="noStrike" baseline="0" dirty="0">
                <a:solidFill>
                  <a:srgbClr val="231F20"/>
                </a:solidFill>
                <a:latin typeface="Calibri" panose="020F0502020204030204" pitchFamily="34" charset="0"/>
              </a:rPr>
              <a:t>(1969) by Pedro </a:t>
            </a:r>
            <a:r>
              <a:rPr lang="en-US" sz="1800" b="0" i="0" u="none" strike="noStrike" baseline="0" dirty="0" err="1">
                <a:solidFill>
                  <a:srgbClr val="231F20"/>
                </a:solidFill>
                <a:latin typeface="Calibri" panose="020F0502020204030204" pitchFamily="34" charset="0"/>
              </a:rPr>
              <a:t>Pietri</a:t>
            </a:r>
            <a:r>
              <a:rPr lang="en-US" sz="1800" b="0" i="0" u="none" strike="noStrike" baseline="0" dirty="0">
                <a:solidFill>
                  <a:srgbClr val="231F20"/>
                </a:solidFill>
                <a:latin typeface="Calibri" panose="020F0502020204030204" pitchFamily="34" charset="0"/>
              </a:rPr>
              <a:t>, courtesy of The Estate of Pedro </a:t>
            </a:r>
            <a:r>
              <a:rPr lang="en-US" sz="1800" b="0" i="0" u="none" strike="noStrike" baseline="0" dirty="0" err="1">
                <a:solidFill>
                  <a:srgbClr val="231F20"/>
                </a:solidFill>
                <a:latin typeface="Calibri" panose="020F0502020204030204" pitchFamily="34" charset="0"/>
              </a:rPr>
              <a:t>Pietri</a:t>
            </a:r>
            <a:r>
              <a:rPr lang="en-US" sz="1800" b="0" i="0" u="none" strike="noStrike" baseline="0" dirty="0">
                <a:solidFill>
                  <a:srgbClr val="231F20"/>
                </a:solidFill>
                <a:latin typeface="Calibri" panose="020F0502020204030204" pitchFamily="34" charset="0"/>
              </a:rPr>
              <a:t> and Third World Newsreel from the documentary </a:t>
            </a:r>
            <a:r>
              <a:rPr lang="en-US" sz="1800" b="0" i="1" u="none" strike="noStrike" baseline="0" dirty="0">
                <a:solidFill>
                  <a:srgbClr val="231F20"/>
                </a:solidFill>
                <a:latin typeface="Calibri" panose="020F0502020204030204" pitchFamily="34" charset="0"/>
              </a:rPr>
              <a:t>El Pueblo Se </a:t>
            </a:r>
            <a:r>
              <a:rPr lang="en-US" sz="1800" b="0" i="1" u="none" strike="noStrike" baseline="0" dirty="0" err="1">
                <a:solidFill>
                  <a:srgbClr val="231F20"/>
                </a:solidFill>
                <a:latin typeface="Calibri" panose="020F0502020204030204" pitchFamily="34" charset="0"/>
              </a:rPr>
              <a:t>Levanta</a:t>
            </a:r>
            <a:r>
              <a:rPr lang="en-US" sz="1800" b="0" i="1" u="none" strike="noStrike" baseline="0" dirty="0">
                <a:solidFill>
                  <a:srgbClr val="231F20"/>
                </a:solidFill>
                <a:latin typeface="Calibri" panose="020F0502020204030204" pitchFamily="34" charset="0"/>
              </a:rPr>
              <a:t> </a:t>
            </a:r>
            <a:r>
              <a:rPr lang="en-US" sz="1800" b="0" i="0" u="none" strike="noStrike" baseline="0" dirty="0">
                <a:solidFill>
                  <a:srgbClr val="231F20"/>
                </a:solidFill>
                <a:latin typeface="Calibri" panose="020F0502020204030204" pitchFamily="34" charset="0"/>
              </a:rPr>
              <a:t>(1971).</a:t>
            </a:r>
          </a:p>
          <a:p>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18</a:t>
            </a:fld>
            <a:endParaRPr lang="en-US"/>
          </a:p>
        </p:txBody>
      </p:sp>
    </p:spTree>
    <p:extLst>
      <p:ext uri="{BB962C8B-B14F-4D97-AF65-F5344CB8AC3E}">
        <p14:creationId xmlns:p14="http://schemas.microsoft.com/office/powerpoint/2010/main" val="754449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https://darrylrobertson3491.medium.com/a-history-of-the-young-lords-revolution-part-one-bdafa45f3ffb</a:t>
            </a:r>
          </a:p>
          <a:p>
            <a:endParaRPr lang="en-US" dirty="0"/>
          </a:p>
          <a:p>
            <a:r>
              <a:rPr lang="en-US" b="0" i="0" dirty="0">
                <a:solidFill>
                  <a:srgbClr val="FFFFFF"/>
                </a:solidFill>
                <a:effectLst/>
                <a:latin typeface="Karla" pitchFamily="2" charset="0"/>
              </a:rPr>
              <a:t>In the winter of 1969 the Young Lords took over the 1st Spanish United Methodist Church, using the space to provide services to the underserved community. For 11 days, the Young Lords ran a breakfast program for children, offered basic health testing, ran a daycare with Spanish language lessons and taught Puerto Rican history, and held adult events with discussion groups and performances at night. On the 8th of January the Young Lords peacefully evacuated the church and were arrested. They subsequently staged a longer occupation of the church from October to December of 1970, working to call attention to alleged police brutality and the poor conditions of New York City jails. While the Young Lords undertook many activities in East Harlem and the Bronx, their actions at 1st Spanish United Methodist allowed their ideas and platform to reach decision makers not only within their direct community, but throughout the city and state.</a:t>
            </a:r>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19</a:t>
            </a:fld>
            <a:endParaRPr lang="en-US"/>
          </a:p>
        </p:txBody>
      </p:sp>
    </p:spTree>
    <p:extLst>
      <p:ext uri="{BB962C8B-B14F-4D97-AF65-F5344CB8AC3E}">
        <p14:creationId xmlns:p14="http://schemas.microsoft.com/office/powerpoint/2010/main" val="692648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Miguel Luciano revisits the history of the Young Lords, a revolutionary group of young Puerto Rican activists who, inspired by the example of the Black Panthers, organized for social justice in their communities beginning in the late 1960s. </a:t>
            </a:r>
          </a:p>
          <a:p>
            <a:r>
              <a:rPr lang="en-US" dirty="0"/>
              <a:t>His first contribution to the exhibition is a vinyl banner from the public art project “Mapping Resistance: The Young Lords in El Barrio (2019).” It features the photograph Young Lords Member with </a:t>
            </a:r>
            <a:r>
              <a:rPr lang="en-US" dirty="0" err="1"/>
              <a:t>Pa’lante</a:t>
            </a:r>
            <a:r>
              <a:rPr lang="en-US" dirty="0"/>
              <a:t> Newspaper (1970) by Hiram </a:t>
            </a:r>
            <a:r>
              <a:rPr lang="en-US" dirty="0" err="1"/>
              <a:t>Maristany</a:t>
            </a:r>
            <a:r>
              <a:rPr lang="en-US" dirty="0"/>
              <a:t>, the official photographer of the Young Lords and also one of the founding members of the New York chapter. This banner, along with nine other enlarged photographs by </a:t>
            </a:r>
            <a:r>
              <a:rPr lang="en-US" dirty="0" err="1"/>
              <a:t>Maristany</a:t>
            </a:r>
            <a:r>
              <a:rPr lang="en-US" dirty="0"/>
              <a:t>, were installed throughout East Harlem at the same locations where their history occurred 50 years prior. </a:t>
            </a:r>
          </a:p>
        </p:txBody>
      </p:sp>
      <p:sp>
        <p:nvSpPr>
          <p:cNvPr id="4" name="Slide Number Placeholder 3"/>
          <p:cNvSpPr>
            <a:spLocks noGrp="1"/>
          </p:cNvSpPr>
          <p:nvPr>
            <p:ph type="sldNum" sz="quarter" idx="5"/>
          </p:nvPr>
        </p:nvSpPr>
        <p:spPr/>
        <p:txBody>
          <a:bodyPr/>
          <a:lstStyle/>
          <a:p>
            <a:fld id="{23FE9E93-0D6C-41AE-AA6D-5CBC43F1D3DB}" type="slidenum">
              <a:rPr lang="en-US" smtClean="0"/>
              <a:t>20</a:t>
            </a:fld>
            <a:endParaRPr lang="en-US"/>
          </a:p>
        </p:txBody>
      </p:sp>
    </p:spTree>
    <p:extLst>
      <p:ext uri="{BB962C8B-B14F-4D97-AF65-F5344CB8AC3E}">
        <p14:creationId xmlns:p14="http://schemas.microsoft.com/office/powerpoint/2010/main" val="81255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t</a:t>
            </a:r>
            <a:r>
              <a:rPr lang="en-US" b="0" i="0" dirty="0">
                <a:solidFill>
                  <a:srgbClr val="111111"/>
                </a:solidFill>
                <a:effectLst/>
                <a:latin typeface="Open Sans" panose="020B0606030504020204" pitchFamily="34" charset="0"/>
              </a:rPr>
              <a:t>he corner of E. 111th St. and Lexington Ave. was changed to Young Lords Way, honoring the Puerto Rican group that fought for social justice in the sixties. A huge crowd lined the sidewalk on both sides of the street in front of the First Spanish Methodist Church. In 1969, the group occupied the site for 11 days, creating cultural programs that provided free breakfast, clothing and other services for the community.</a:t>
            </a:r>
          </a:p>
          <a:p>
            <a:endParaRPr lang="en-US" b="0" i="0" dirty="0">
              <a:solidFill>
                <a:srgbClr val="111111"/>
              </a:solidFill>
              <a:effectLst/>
              <a:latin typeface="Open Sans" panose="020B0606030504020204" pitchFamily="34" charset="0"/>
            </a:endParaRPr>
          </a:p>
          <a:p>
            <a:r>
              <a:rPr lang="en-US" b="0" i="0" dirty="0">
                <a:solidFill>
                  <a:srgbClr val="111111"/>
                </a:solidFill>
                <a:effectLst/>
                <a:latin typeface="Open Sans" panose="020B0606030504020204" pitchFamily="34" charset="0"/>
              </a:rPr>
              <a:t>Source: https://amsterdamnews.com/news/2014/08/28/el-barrio-street-changed-young-lords-way/</a:t>
            </a:r>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21</a:t>
            </a:fld>
            <a:endParaRPr lang="en-US"/>
          </a:p>
        </p:txBody>
      </p:sp>
    </p:spTree>
    <p:extLst>
      <p:ext uri="{BB962C8B-B14F-4D97-AF65-F5344CB8AC3E}">
        <p14:creationId xmlns:p14="http://schemas.microsoft.com/office/powerpoint/2010/main" val="251573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legreya"/>
              </a:rPr>
              <a:t>Exhibition artist Miguel Luciano was in residence at USF September 16-19.</a:t>
            </a:r>
          </a:p>
          <a:p>
            <a:r>
              <a:rPr lang="en-US" b="0" i="0" dirty="0">
                <a:solidFill>
                  <a:srgbClr val="000000"/>
                </a:solidFill>
                <a:effectLst/>
                <a:latin typeface="Alegreya"/>
              </a:rPr>
              <a:t>In the photo above, he is shown riding “Pimp My Piragua” at Tropicana Field, St. Petersburg, before throwing out the ceremonial first pitch of the Tampa Bay Rays Game, on Roberto Clemente Day, September 17, 2021.</a:t>
            </a:r>
          </a:p>
          <a:p>
            <a:r>
              <a:rPr lang="en-US" b="1" i="0" dirty="0">
                <a:solidFill>
                  <a:srgbClr val="202122"/>
                </a:solidFill>
                <a:effectLst/>
                <a:latin typeface="Arial" panose="020B0604020202020204" pitchFamily="34" charset="0"/>
              </a:rPr>
              <a:t>Roberto Enrique Clemente Walker</a:t>
            </a:r>
            <a:r>
              <a:rPr lang="en-US" b="0" i="0" u="none" strike="noStrike" baseline="30000" dirty="0">
                <a:solidFill>
                  <a:srgbClr val="0645AD"/>
                </a:solidFill>
                <a:effectLst/>
                <a:latin typeface="Arial" panose="020B0604020202020204" pitchFamily="34" charset="0"/>
                <a:hlinkClick r:id="rId3"/>
              </a:rPr>
              <a:t>[a]</a:t>
            </a:r>
            <a:r>
              <a:rPr lang="en-US" b="0" i="0" dirty="0">
                <a:solidFill>
                  <a:srgbClr val="202122"/>
                </a:solidFill>
                <a:effectLst/>
                <a:latin typeface="Arial" panose="020B0604020202020204" pitchFamily="34" charset="0"/>
              </a:rPr>
              <a:t> (</a:t>
            </a:r>
            <a:r>
              <a:rPr lang="en-US" dirty="0"/>
              <a:t>Spanish pronunciation: </a:t>
            </a:r>
            <a:r>
              <a:rPr lang="en-US" b="0" i="0" u="none" strike="noStrike" dirty="0">
                <a:solidFill>
                  <a:srgbClr val="0645AD"/>
                </a:solidFill>
                <a:effectLst/>
                <a:latin typeface="Arial" panose="020B0604020202020204" pitchFamily="34" charset="0"/>
                <a:hlinkClick r:id="rId4" tooltip="Help:IPA/Spanish"/>
              </a:rPr>
              <a:t>[</a:t>
            </a:r>
            <a:r>
              <a:rPr lang="en-US" b="0" i="0" u="none" strike="noStrike" dirty="0" err="1">
                <a:solidFill>
                  <a:srgbClr val="0645AD"/>
                </a:solidFill>
                <a:effectLst/>
                <a:latin typeface="Arial" panose="020B0604020202020204" pitchFamily="34" charset="0"/>
                <a:hlinkClick r:id="rId4" tooltip="Help:IPA/Spanish"/>
              </a:rPr>
              <a:t>ro</a:t>
            </a:r>
            <a:r>
              <a:rPr lang="en-US" b="0" i="0" u="none" strike="noStrike" dirty="0">
                <a:solidFill>
                  <a:srgbClr val="0645AD"/>
                </a:solidFill>
                <a:effectLst/>
                <a:latin typeface="Arial" panose="020B0604020202020204" pitchFamily="34" charset="0"/>
                <a:hlinkClick r:id="rId4" tooltip="Help:IPA/Spanish"/>
              </a:rPr>
              <a:t>ˈ</a:t>
            </a:r>
            <a:r>
              <a:rPr lang="el-GR" b="0" i="0" u="none" strike="noStrike" dirty="0">
                <a:solidFill>
                  <a:srgbClr val="0645AD"/>
                </a:solidFill>
                <a:effectLst/>
                <a:latin typeface="Arial" panose="020B0604020202020204" pitchFamily="34" charset="0"/>
                <a:hlinkClick r:id="rId4" tooltip="Help:IPA/Spanish"/>
              </a:rPr>
              <a:t>β</a:t>
            </a:r>
            <a:r>
              <a:rPr lang="en-US" b="0" i="0" u="none" strike="noStrike" dirty="0" err="1">
                <a:solidFill>
                  <a:srgbClr val="0645AD"/>
                </a:solidFill>
                <a:effectLst/>
                <a:latin typeface="Arial" panose="020B0604020202020204" pitchFamily="34" charset="0"/>
                <a:hlinkClick r:id="rId4" tooltip="Help:IPA/Spanish"/>
              </a:rPr>
              <a:t>eɾto</a:t>
            </a:r>
            <a:r>
              <a:rPr lang="en-US" b="0" i="0" u="none" strike="noStrike" dirty="0">
                <a:solidFill>
                  <a:srgbClr val="0645AD"/>
                </a:solidFill>
                <a:effectLst/>
                <a:latin typeface="Arial" panose="020B0604020202020204" pitchFamily="34" charset="0"/>
                <a:hlinkClick r:id="rId4" tooltip="Help:IPA/Spanish"/>
              </a:rPr>
              <a:t> </a:t>
            </a:r>
            <a:r>
              <a:rPr lang="en-US" b="0" i="0" u="none" strike="noStrike" dirty="0" err="1">
                <a:solidFill>
                  <a:srgbClr val="0645AD"/>
                </a:solidFill>
                <a:effectLst/>
                <a:latin typeface="Arial" panose="020B0604020202020204" pitchFamily="34" charset="0"/>
                <a:hlinkClick r:id="rId4" tooltip="Help:IPA/Spanish"/>
              </a:rPr>
              <a:t>enˈrike</a:t>
            </a:r>
            <a:r>
              <a:rPr lang="en-US" b="0" i="0" u="none" strike="noStrike" dirty="0">
                <a:solidFill>
                  <a:srgbClr val="0645AD"/>
                </a:solidFill>
                <a:effectLst/>
                <a:latin typeface="Arial" panose="020B0604020202020204" pitchFamily="34" charset="0"/>
                <a:hlinkClick r:id="rId4" tooltip="Help:IPA/Spanish"/>
              </a:rPr>
              <a:t> </a:t>
            </a:r>
            <a:r>
              <a:rPr lang="en-US" b="0" i="0" u="none" strike="noStrike" dirty="0" err="1">
                <a:solidFill>
                  <a:srgbClr val="0645AD"/>
                </a:solidFill>
                <a:effectLst/>
                <a:latin typeface="Arial" panose="020B0604020202020204" pitchFamily="34" charset="0"/>
                <a:hlinkClick r:id="rId4" tooltip="Help:IPA/Spanish"/>
              </a:rPr>
              <a:t>kleˈmente</a:t>
            </a:r>
            <a:r>
              <a:rPr lang="en-US" b="0" i="0" u="none" strike="noStrike" dirty="0">
                <a:solidFill>
                  <a:srgbClr val="0645AD"/>
                </a:solidFill>
                <a:effectLst/>
                <a:latin typeface="Arial" panose="020B0604020202020204" pitchFamily="34" charset="0"/>
                <a:hlinkClick r:id="rId4" tooltip="Help:IPA/Spanish"/>
              </a:rPr>
              <a:t> (ɣ)</a:t>
            </a:r>
            <a:r>
              <a:rPr lang="en-US" b="0" i="0" u="none" strike="noStrike" dirty="0" err="1">
                <a:solidFill>
                  <a:srgbClr val="0645AD"/>
                </a:solidFill>
                <a:effectLst/>
                <a:latin typeface="Arial" panose="020B0604020202020204" pitchFamily="34" charset="0"/>
                <a:hlinkClick r:id="rId4" tooltip="Help:IPA/Spanish"/>
              </a:rPr>
              <a:t>walˈkeɾ</a:t>
            </a:r>
            <a:r>
              <a:rPr lang="en-US" b="0" i="0" u="none" strike="noStrike" dirty="0">
                <a:solidFill>
                  <a:srgbClr val="0645AD"/>
                </a:solidFill>
                <a:effectLst/>
                <a:latin typeface="Arial" panose="020B0604020202020204" pitchFamily="34" charset="0"/>
                <a:hlinkClick r:id="rId4" tooltip="Help:IPA/Spanish"/>
              </a:rPr>
              <a:t>]</a:t>
            </a:r>
            <a:r>
              <a:rPr lang="en-US" b="0" i="0" dirty="0">
                <a:solidFill>
                  <a:srgbClr val="202122"/>
                </a:solidFill>
                <a:effectLst/>
                <a:latin typeface="Arial" panose="020B0604020202020204" pitchFamily="34" charset="0"/>
              </a:rPr>
              <a:t>; August 18, 1934 – December 31, 1972) was a </a:t>
            </a:r>
            <a:r>
              <a:rPr lang="en-US" b="0" i="0" u="none" strike="noStrike" dirty="0">
                <a:solidFill>
                  <a:srgbClr val="0645AD"/>
                </a:solidFill>
                <a:effectLst/>
                <a:latin typeface="Arial" panose="020B0604020202020204" pitchFamily="34" charset="0"/>
                <a:hlinkClick r:id="rId5" tooltip="Puerto Ricans"/>
              </a:rPr>
              <a:t>Puerto Rican</a:t>
            </a:r>
            <a:r>
              <a:rPr lang="en-US" b="0" i="0" dirty="0">
                <a:solidFill>
                  <a:srgbClr val="202122"/>
                </a:solidFill>
                <a:effectLst/>
                <a:latin typeface="Arial" panose="020B0604020202020204" pitchFamily="34" charset="0"/>
              </a:rPr>
              <a:t> professional </a:t>
            </a:r>
            <a:r>
              <a:rPr lang="en-US" b="0" i="0" u="none" strike="noStrike" dirty="0">
                <a:solidFill>
                  <a:srgbClr val="0645AD"/>
                </a:solidFill>
                <a:effectLst/>
                <a:latin typeface="Arial" panose="020B0604020202020204" pitchFamily="34" charset="0"/>
                <a:hlinkClick r:id="rId6" tooltip="Baseball"/>
              </a:rPr>
              <a:t>baseball</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7" tooltip="Right fielder"/>
              </a:rPr>
              <a:t>right fielder</a:t>
            </a:r>
            <a:r>
              <a:rPr lang="en-US" b="0" i="0" dirty="0">
                <a:solidFill>
                  <a:srgbClr val="202122"/>
                </a:solidFill>
                <a:effectLst/>
                <a:latin typeface="Arial" panose="020B0604020202020204" pitchFamily="34" charset="0"/>
              </a:rPr>
              <a:t> who played 18 seasons in </a:t>
            </a:r>
            <a:r>
              <a:rPr lang="en-US" b="0" i="0" u="none" strike="noStrike" dirty="0">
                <a:solidFill>
                  <a:srgbClr val="0645AD"/>
                </a:solidFill>
                <a:effectLst/>
                <a:latin typeface="Arial" panose="020B0604020202020204" pitchFamily="34" charset="0"/>
                <a:hlinkClick r:id="rId8" tooltip="Major League Baseball"/>
              </a:rPr>
              <a:t>Major League Baseball</a:t>
            </a:r>
            <a:r>
              <a:rPr lang="en-US" b="0" i="0" dirty="0">
                <a:solidFill>
                  <a:srgbClr val="202122"/>
                </a:solidFill>
                <a:effectLst/>
                <a:latin typeface="Arial" panose="020B0604020202020204" pitchFamily="34" charset="0"/>
              </a:rPr>
              <a:t> (MLB) for the </a:t>
            </a:r>
            <a:r>
              <a:rPr lang="en-US" b="0" i="0" u="none" strike="noStrike" dirty="0">
                <a:solidFill>
                  <a:srgbClr val="0645AD"/>
                </a:solidFill>
                <a:effectLst/>
                <a:latin typeface="Arial" panose="020B0604020202020204" pitchFamily="34" charset="0"/>
                <a:hlinkClick r:id="rId9" tooltip="Pittsburgh Pirates"/>
              </a:rPr>
              <a:t>Pittsburgh Pirates</a:t>
            </a:r>
            <a:r>
              <a:rPr lang="en-US" b="0" i="0" dirty="0">
                <a:solidFill>
                  <a:srgbClr val="202122"/>
                </a:solidFill>
                <a:effectLst/>
                <a:latin typeface="Arial" panose="020B0604020202020204" pitchFamily="34" charset="0"/>
              </a:rPr>
              <a:t>. </a:t>
            </a:r>
            <a:endParaRPr lang="en-US" b="0" i="0" dirty="0">
              <a:solidFill>
                <a:srgbClr val="000000"/>
              </a:solidFill>
              <a:effectLst/>
              <a:latin typeface="Alegreya"/>
            </a:endParaRPr>
          </a:p>
          <a:p>
            <a:r>
              <a:rPr lang="en-US" b="0" i="0" dirty="0">
                <a:solidFill>
                  <a:srgbClr val="202122"/>
                </a:solidFill>
                <a:effectLst/>
                <a:latin typeface="Arial" panose="020B0604020202020204" pitchFamily="34" charset="0"/>
              </a:rPr>
              <a:t>Clemente was involved in charity work in Latin American and Caribbean countries during the off-seasons. He often delivered baseball equipment and food to those in need. In 1972, he died in a </a:t>
            </a:r>
            <a:r>
              <a:rPr lang="en-US" b="0" i="0" u="none" strike="noStrike" dirty="0">
                <a:solidFill>
                  <a:srgbClr val="0645AD"/>
                </a:solidFill>
                <a:effectLst/>
                <a:latin typeface="Arial" panose="020B0604020202020204" pitchFamily="34" charset="0"/>
                <a:hlinkClick r:id="rId10" tooltip="1972 Puerto Rico DC-7 crash"/>
              </a:rPr>
              <a:t>plane crash</a:t>
            </a:r>
            <a:r>
              <a:rPr lang="en-US" b="0" i="0" dirty="0">
                <a:solidFill>
                  <a:srgbClr val="202122"/>
                </a:solidFill>
                <a:effectLst/>
                <a:latin typeface="Arial" panose="020B0604020202020204" pitchFamily="34" charset="0"/>
              </a:rPr>
              <a:t> at the age of 38 while </a:t>
            </a:r>
            <a:r>
              <a:rPr lang="en-US" b="0" i="0" dirty="0" err="1">
                <a:solidFill>
                  <a:srgbClr val="202122"/>
                </a:solidFill>
                <a:effectLst/>
                <a:latin typeface="Arial" panose="020B0604020202020204" pitchFamily="34" charset="0"/>
              </a:rPr>
              <a:t>en</a:t>
            </a:r>
            <a:r>
              <a:rPr lang="en-US" b="0" i="0" dirty="0">
                <a:solidFill>
                  <a:srgbClr val="202122"/>
                </a:solidFill>
                <a:effectLst/>
                <a:latin typeface="Arial" panose="020B0604020202020204" pitchFamily="34" charset="0"/>
              </a:rPr>
              <a:t> route to deliver aid to victims of the </a:t>
            </a:r>
            <a:r>
              <a:rPr lang="en-US" b="0" i="0" u="none" strike="noStrike" dirty="0">
                <a:solidFill>
                  <a:srgbClr val="0645AD"/>
                </a:solidFill>
                <a:effectLst/>
                <a:latin typeface="Arial" panose="020B0604020202020204" pitchFamily="34" charset="0"/>
                <a:hlinkClick r:id="rId11" tooltip="1972 Nicaragua earthquake"/>
              </a:rPr>
              <a:t>Nicaragua earthquake</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4</a:t>
            </a:fld>
            <a:endParaRPr lang="en-US"/>
          </a:p>
        </p:txBody>
      </p:sp>
    </p:spTree>
    <p:extLst>
      <p:ext uri="{BB962C8B-B14F-4D97-AF65-F5344CB8AC3E}">
        <p14:creationId xmlns:p14="http://schemas.microsoft.com/office/powerpoint/2010/main" val="1817319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art works you will be seeing in the exhibition uses this structure as the work’s centerpiece.</a:t>
            </a:r>
          </a:p>
          <a:p>
            <a:pPr marL="171450" indent="-171450">
              <a:buFont typeface="Arial" panose="020B0604020202020204" pitchFamily="34" charset="0"/>
              <a:buChar char="•"/>
            </a:pPr>
            <a:r>
              <a:rPr lang="en-US" dirty="0"/>
              <a:t>What is this?</a:t>
            </a:r>
          </a:p>
          <a:p>
            <a:pPr marL="171450" indent="-171450">
              <a:buFont typeface="Arial" panose="020B0604020202020204" pitchFamily="34" charset="0"/>
              <a:buChar char="•"/>
            </a:pPr>
            <a:r>
              <a:rPr lang="en-US" dirty="0"/>
              <a:t>What is its purpose/function?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Where might this be found?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order to make sense of this, we have to go back in history about 50-60 years…</a:t>
            </a:r>
          </a:p>
        </p:txBody>
      </p:sp>
      <p:sp>
        <p:nvSpPr>
          <p:cNvPr id="4" name="Slide Number Placeholder 3"/>
          <p:cNvSpPr>
            <a:spLocks noGrp="1"/>
          </p:cNvSpPr>
          <p:nvPr>
            <p:ph type="sldNum" sz="quarter" idx="5"/>
          </p:nvPr>
        </p:nvSpPr>
        <p:spPr/>
        <p:txBody>
          <a:bodyPr/>
          <a:lstStyle/>
          <a:p>
            <a:fld id="{23FE9E93-0D6C-41AE-AA6D-5CBC43F1D3DB}" type="slidenum">
              <a:rPr lang="en-US" smtClean="0"/>
              <a:t>5</a:t>
            </a:fld>
            <a:endParaRPr lang="en-US"/>
          </a:p>
        </p:txBody>
      </p:sp>
    </p:spTree>
    <p:extLst>
      <p:ext uri="{BB962C8B-B14F-4D97-AF65-F5344CB8AC3E}">
        <p14:creationId xmlns:p14="http://schemas.microsoft.com/office/powerpoint/2010/main" val="268302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The Young Lords included African-Americans as well as Dominicans and other Latinos. But many were the children of migrants from Puerto Rico.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Originally a Chicago-based street gang, the Young Lords turned to community activism, inspired by the Black Panthers and by student movements in Puerto Rico. A Young Lords chapter in New York soon formed, agitating for community control of institutions and land, as well as self-determination for Puerto Rico. Their tactics included direct action and occupations that highlighted institutional failures. </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The Young Lords in New York eventually broke off ties with the Chicago group. For their first campaign in Spanish Harlem, the Young Lords swept sidewalks, piled trash into the middle of the street and set it on fire. That's how they got city officials to improve trash collection.</a:t>
            </a:r>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6</a:t>
            </a:fld>
            <a:endParaRPr lang="en-US"/>
          </a:p>
        </p:txBody>
      </p:sp>
    </p:spTree>
    <p:extLst>
      <p:ext uri="{BB962C8B-B14F-4D97-AF65-F5344CB8AC3E}">
        <p14:creationId xmlns:p14="http://schemas.microsoft.com/office/powerpoint/2010/main" val="2652176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On July 14, 1970, members of the Young Lords occupied Lincoln Hospital in the South Bronx — known locally as “the Butcher Shop.”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From https://www.wnyc.org/story/lab-coat-afro-and-shades-taking-lincoln-hospital: </a:t>
            </a:r>
            <a:r>
              <a:rPr lang="en-US" sz="1800" b="0" i="0" dirty="0">
                <a:solidFill>
                  <a:srgbClr val="333333"/>
                </a:solidFill>
                <a:effectLst/>
                <a:latin typeface="Open Sans" panose="020B0606030504020204" pitchFamily="34" charset="0"/>
              </a:rPr>
              <a:t>"I mean, there was a joke in the neighborhood," said CBS reporter Pablo Guzman, "that if you got stabbed on this side of the street, crawl over to the other side so the ambulance wouldn't take you to Lincoln."</a:t>
            </a:r>
            <a:endParaRPr lang="en-US" sz="1200" dirty="0">
              <a:solidFill>
                <a:srgbClr val="0F0F0F"/>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3FE9E93-0D6C-41AE-AA6D-5CBC43F1D3DB}" type="slidenum">
              <a:rPr lang="en-US" smtClean="0"/>
              <a:t>7</a:t>
            </a:fld>
            <a:endParaRPr lang="en-US"/>
          </a:p>
        </p:txBody>
      </p:sp>
    </p:spTree>
    <p:extLst>
      <p:ext uri="{BB962C8B-B14F-4D97-AF65-F5344CB8AC3E}">
        <p14:creationId xmlns:p14="http://schemas.microsoft.com/office/powerpoint/2010/main" val="392705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The group of activists, many of them in their late teens and early 20s, barricaded themselves inside the facility, demanding safer and more accessible health care for the community. Image source: https://www.dailykos.com/stories/2021/6/11/2034731/-The-Young-Lords-health-care-fights-of-the-1970s-rage-on-today</a:t>
            </a:r>
          </a:p>
        </p:txBody>
      </p:sp>
      <p:sp>
        <p:nvSpPr>
          <p:cNvPr id="4" name="Slide Number Placeholder 3"/>
          <p:cNvSpPr>
            <a:spLocks noGrp="1"/>
          </p:cNvSpPr>
          <p:nvPr>
            <p:ph type="sldNum" sz="quarter" idx="5"/>
          </p:nvPr>
        </p:nvSpPr>
        <p:spPr/>
        <p:txBody>
          <a:bodyPr/>
          <a:lstStyle/>
          <a:p>
            <a:fld id="{23FE9E93-0D6C-41AE-AA6D-5CBC43F1D3DB}" type="slidenum">
              <a:rPr lang="en-US" smtClean="0"/>
              <a:t>8</a:t>
            </a:fld>
            <a:endParaRPr lang="en-US"/>
          </a:p>
        </p:txBody>
      </p:sp>
    </p:spTree>
    <p:extLst>
      <p:ext uri="{BB962C8B-B14F-4D97-AF65-F5344CB8AC3E}">
        <p14:creationId xmlns:p14="http://schemas.microsoft.com/office/powerpoint/2010/main" val="115687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https://www.democracynow.org/2021/6/9/takeover_young_lords_peoples_hospital</a:t>
            </a:r>
          </a:p>
        </p:txBody>
      </p:sp>
      <p:sp>
        <p:nvSpPr>
          <p:cNvPr id="4" name="Slide Number Placeholder 3"/>
          <p:cNvSpPr>
            <a:spLocks noGrp="1"/>
          </p:cNvSpPr>
          <p:nvPr>
            <p:ph type="sldNum" sz="quarter" idx="5"/>
          </p:nvPr>
        </p:nvSpPr>
        <p:spPr/>
        <p:txBody>
          <a:bodyPr/>
          <a:lstStyle/>
          <a:p>
            <a:fld id="{23FE9E93-0D6C-41AE-AA6D-5CBC43F1D3DB}" type="slidenum">
              <a:rPr lang="en-US" smtClean="0"/>
              <a:t>9</a:t>
            </a:fld>
            <a:endParaRPr lang="en-US"/>
          </a:p>
        </p:txBody>
      </p:sp>
    </p:spTree>
    <p:extLst>
      <p:ext uri="{BB962C8B-B14F-4D97-AF65-F5344CB8AC3E}">
        <p14:creationId xmlns:p14="http://schemas.microsoft.com/office/powerpoint/2010/main" val="418445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source: https://twitter.com/takeoverthefilm/status/1438501008120897540</a:t>
            </a:r>
          </a:p>
        </p:txBody>
      </p:sp>
      <p:sp>
        <p:nvSpPr>
          <p:cNvPr id="4" name="Slide Number Placeholder 3"/>
          <p:cNvSpPr>
            <a:spLocks noGrp="1"/>
          </p:cNvSpPr>
          <p:nvPr>
            <p:ph type="sldNum" sz="quarter" idx="5"/>
          </p:nvPr>
        </p:nvSpPr>
        <p:spPr/>
        <p:txBody>
          <a:bodyPr/>
          <a:lstStyle/>
          <a:p>
            <a:fld id="{23FE9E93-0D6C-41AE-AA6D-5CBC43F1D3DB}" type="slidenum">
              <a:rPr lang="en-US" smtClean="0"/>
              <a:t>10</a:t>
            </a:fld>
            <a:endParaRPr lang="en-US"/>
          </a:p>
        </p:txBody>
      </p:sp>
    </p:spTree>
    <p:extLst>
      <p:ext uri="{BB962C8B-B14F-4D97-AF65-F5344CB8AC3E}">
        <p14:creationId xmlns:p14="http://schemas.microsoft.com/office/powerpoint/2010/main" val="52000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Lincoln Hospital today. Many credit the Young Lords with changing the trajectory of the hospital and the healthcare services they provide to the community. </a:t>
            </a:r>
          </a:p>
        </p:txBody>
      </p:sp>
      <p:sp>
        <p:nvSpPr>
          <p:cNvPr id="4" name="Slide Number Placeholder 3"/>
          <p:cNvSpPr>
            <a:spLocks noGrp="1"/>
          </p:cNvSpPr>
          <p:nvPr>
            <p:ph type="sldNum" sz="quarter" idx="5"/>
          </p:nvPr>
        </p:nvSpPr>
        <p:spPr/>
        <p:txBody>
          <a:bodyPr/>
          <a:lstStyle/>
          <a:p>
            <a:fld id="{23FE9E93-0D6C-41AE-AA6D-5CBC43F1D3DB}" type="slidenum">
              <a:rPr lang="en-US" smtClean="0"/>
              <a:t>11</a:t>
            </a:fld>
            <a:endParaRPr lang="en-US"/>
          </a:p>
        </p:txBody>
      </p:sp>
    </p:spTree>
    <p:extLst>
      <p:ext uri="{BB962C8B-B14F-4D97-AF65-F5344CB8AC3E}">
        <p14:creationId xmlns:p14="http://schemas.microsoft.com/office/powerpoint/2010/main" val="394705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B0EF-CF93-1300-8022-34C4954BE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ADD26-240F-92EA-F900-E0DF77BBF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C663B-1F12-8AA5-34E7-432A251DABDA}"/>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5" name="Footer Placeholder 4">
            <a:extLst>
              <a:ext uri="{FF2B5EF4-FFF2-40B4-BE49-F238E27FC236}">
                <a16:creationId xmlns:a16="http://schemas.microsoft.com/office/drawing/2014/main" id="{46A0089D-83D2-C931-5D4E-57DFD6021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6D8B0-F288-290C-8185-E985AF98126C}"/>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253180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54FE-5498-053D-70DA-CDAD95874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C34C98-0DDB-355F-E75E-0DAB9AA6AF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08A02-36B5-5841-E0DC-298B0F54DD84}"/>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5" name="Footer Placeholder 4">
            <a:extLst>
              <a:ext uri="{FF2B5EF4-FFF2-40B4-BE49-F238E27FC236}">
                <a16:creationId xmlns:a16="http://schemas.microsoft.com/office/drawing/2014/main" id="{62A17227-C712-3F0C-0A78-E9B4B9BF6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49C57-1CFE-A690-9CB4-F9707E58D61D}"/>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123527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803F6-1F7D-1D4B-CF42-2E83C514D2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11F718-FA20-8C1C-0F11-BCFC3E20F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157B2-07E3-9AF0-76FF-0889581EF8AB}"/>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5" name="Footer Placeholder 4">
            <a:extLst>
              <a:ext uri="{FF2B5EF4-FFF2-40B4-BE49-F238E27FC236}">
                <a16:creationId xmlns:a16="http://schemas.microsoft.com/office/drawing/2014/main" id="{FCB4EFD0-AB0C-EA0E-9D27-423AACBCB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5DF88-396D-518F-4457-548C79DB06C6}"/>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167847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CAF6-FBEB-A094-E00B-7FFDA8D9F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6EB2D7-62FC-258F-207E-932EE52528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9E11A-F662-D7A2-35E6-37F0C712C8F4}"/>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5" name="Footer Placeholder 4">
            <a:extLst>
              <a:ext uri="{FF2B5EF4-FFF2-40B4-BE49-F238E27FC236}">
                <a16:creationId xmlns:a16="http://schemas.microsoft.com/office/drawing/2014/main" id="{CAB6FEB9-F5BA-E1FF-8781-94DEB9028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B3974-511C-50DA-FD63-F65938C6D3DA}"/>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420685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C00D-6AA8-5E22-F752-3C32680BB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2B2F7D-FC59-F7F8-4EC0-D348D2C741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D8D19-A279-5FAF-EE2C-96FD0342F3C3}"/>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5" name="Footer Placeholder 4">
            <a:extLst>
              <a:ext uri="{FF2B5EF4-FFF2-40B4-BE49-F238E27FC236}">
                <a16:creationId xmlns:a16="http://schemas.microsoft.com/office/drawing/2014/main" id="{A2789EA9-B761-58FD-12E2-A06DC4537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EB59F-5894-0C15-04C9-C16660C5457E}"/>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3280704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11D7-0B5C-74A8-9145-5E74ABF2D2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180AE-1240-2A96-FF35-4836A32B9A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852307-1B83-E635-AEF1-F808C6119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FABF7-F712-1D60-089B-15A2BF2FA866}"/>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6" name="Footer Placeholder 5">
            <a:extLst>
              <a:ext uri="{FF2B5EF4-FFF2-40B4-BE49-F238E27FC236}">
                <a16:creationId xmlns:a16="http://schemas.microsoft.com/office/drawing/2014/main" id="{20308F12-51AF-B944-43F6-7EB475595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FCD70-DE7F-7D47-5CF9-A4363162C0CF}"/>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3466061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418A-1F0C-40DD-DE2A-66740F8041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BB96FC-3984-93A0-1531-7138BBF03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DE0ED-44EB-ED80-ED90-611ABCFF8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295D9C-C2BF-E385-C408-A56E49632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E46744-3371-D54B-54DC-F2D65CA6FE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B2A2A-0CAE-8F1B-9259-4D9A60DA78EE}"/>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8" name="Footer Placeholder 7">
            <a:extLst>
              <a:ext uri="{FF2B5EF4-FFF2-40B4-BE49-F238E27FC236}">
                <a16:creationId xmlns:a16="http://schemas.microsoft.com/office/drawing/2014/main" id="{A58C2DCC-761C-A516-AB04-F0108B4696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53456D-E606-97F6-827D-297EF6C88209}"/>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439225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0B94-C579-6F91-34CF-C53A35333C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F53C6F-FBDB-3395-B134-DB88B5818170}"/>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4" name="Footer Placeholder 3">
            <a:extLst>
              <a:ext uri="{FF2B5EF4-FFF2-40B4-BE49-F238E27FC236}">
                <a16:creationId xmlns:a16="http://schemas.microsoft.com/office/drawing/2014/main" id="{6CB2CC1D-95AB-8120-77EB-B97E0CDFF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D2B3F3-6D6E-70B3-6FA9-A7B55178C5BA}"/>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400366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6DE12-24B7-3F4E-6457-D5EB5F13E185}"/>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3" name="Footer Placeholder 2">
            <a:extLst>
              <a:ext uri="{FF2B5EF4-FFF2-40B4-BE49-F238E27FC236}">
                <a16:creationId xmlns:a16="http://schemas.microsoft.com/office/drawing/2014/main" id="{AF114154-9F7F-6856-0731-EA10527E5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84B82-6F7F-9E4F-B3AE-B6E4FF354AD3}"/>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3273776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6752-A0EF-4B4E-EB76-9213E8278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D64EF-610B-0EEC-6461-6035A3A718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A67B77-4D74-A835-B7B8-F13D0D02A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21F4DD-342D-D67F-BB0C-34671927CA4C}"/>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6" name="Footer Placeholder 5">
            <a:extLst>
              <a:ext uri="{FF2B5EF4-FFF2-40B4-BE49-F238E27FC236}">
                <a16:creationId xmlns:a16="http://schemas.microsoft.com/office/drawing/2014/main" id="{E346D046-6191-54AA-EB0E-4A935872A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AACF45-8FC9-78DD-781C-ED21484945D7}"/>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279867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B90F-24F0-29F1-2C72-414843A60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0D628F-EF00-E8D5-6237-D29126F68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332F7-E129-5902-8E47-E72331C63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CD497-481F-051A-894E-EA0487BD4E4D}"/>
              </a:ext>
            </a:extLst>
          </p:cNvPr>
          <p:cNvSpPr>
            <a:spLocks noGrp="1"/>
          </p:cNvSpPr>
          <p:nvPr>
            <p:ph type="dt" sz="half" idx="10"/>
          </p:nvPr>
        </p:nvSpPr>
        <p:spPr/>
        <p:txBody>
          <a:bodyPr/>
          <a:lstStyle/>
          <a:p>
            <a:fld id="{1268A35D-AFF8-402F-8B39-0053B587AA17}" type="datetimeFigureOut">
              <a:rPr lang="en-US" smtClean="0"/>
              <a:t>1/19/2023</a:t>
            </a:fld>
            <a:endParaRPr lang="en-US"/>
          </a:p>
        </p:txBody>
      </p:sp>
      <p:sp>
        <p:nvSpPr>
          <p:cNvPr id="6" name="Footer Placeholder 5">
            <a:extLst>
              <a:ext uri="{FF2B5EF4-FFF2-40B4-BE49-F238E27FC236}">
                <a16:creationId xmlns:a16="http://schemas.microsoft.com/office/drawing/2014/main" id="{E33D59A0-DE29-87D8-D1C2-44A6FCB28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BD7E4-1DA4-AA34-BDCE-AE6CC3BF9FC2}"/>
              </a:ext>
            </a:extLst>
          </p:cNvPr>
          <p:cNvSpPr>
            <a:spLocks noGrp="1"/>
          </p:cNvSpPr>
          <p:nvPr>
            <p:ph type="sldNum" sz="quarter" idx="12"/>
          </p:nvPr>
        </p:nvSpPr>
        <p:spPr/>
        <p:txBody>
          <a:bodyPr/>
          <a:lstStyle/>
          <a:p>
            <a:fld id="{331276F5-18DA-4DA1-A65C-2BCA351870C7}" type="slidenum">
              <a:rPr lang="en-US" smtClean="0"/>
              <a:t>‹#›</a:t>
            </a:fld>
            <a:endParaRPr lang="en-US"/>
          </a:p>
        </p:txBody>
      </p:sp>
    </p:spTree>
    <p:extLst>
      <p:ext uri="{BB962C8B-B14F-4D97-AF65-F5344CB8AC3E}">
        <p14:creationId xmlns:p14="http://schemas.microsoft.com/office/powerpoint/2010/main" val="22921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6CE0A3-B767-BF3D-83BE-34A54EDDD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04A94-5595-6ED7-7E1C-4EB92FD5B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E6B9A-CC15-4B04-05CF-ED6CE345E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8A35D-AFF8-402F-8B39-0053B587AA17}" type="datetimeFigureOut">
              <a:rPr lang="en-US" smtClean="0"/>
              <a:t>1/19/2023</a:t>
            </a:fld>
            <a:endParaRPr lang="en-US"/>
          </a:p>
        </p:txBody>
      </p:sp>
      <p:sp>
        <p:nvSpPr>
          <p:cNvPr id="5" name="Footer Placeholder 4">
            <a:extLst>
              <a:ext uri="{FF2B5EF4-FFF2-40B4-BE49-F238E27FC236}">
                <a16:creationId xmlns:a16="http://schemas.microsoft.com/office/drawing/2014/main" id="{FAFDD25A-36CF-A0B5-B693-C728710C5E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63E401-1EDF-5521-5329-9EBC1F1DB6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276F5-18DA-4DA1-A65C-2BCA351870C7}" type="slidenum">
              <a:rPr lang="en-US" smtClean="0"/>
              <a:t>‹#›</a:t>
            </a:fld>
            <a:endParaRPr lang="en-US"/>
          </a:p>
        </p:txBody>
      </p:sp>
    </p:spTree>
    <p:extLst>
      <p:ext uri="{BB962C8B-B14F-4D97-AF65-F5344CB8AC3E}">
        <p14:creationId xmlns:p14="http://schemas.microsoft.com/office/powerpoint/2010/main" val="80339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47F7-3095-FE5F-8F49-4B30E9AC3CE8}"/>
              </a:ext>
            </a:extLst>
          </p:cNvPr>
          <p:cNvSpPr>
            <a:spLocks noGrp="1"/>
          </p:cNvSpPr>
          <p:nvPr>
            <p:ph type="ctrTitle"/>
          </p:nvPr>
        </p:nvSpPr>
        <p:spPr/>
        <p:txBody>
          <a:bodyPr>
            <a:normAutofit/>
          </a:bodyPr>
          <a:lstStyle/>
          <a:p>
            <a:r>
              <a:rPr lang="en-US" sz="7500" i="0" spc="0" dirty="0">
                <a:latin typeface="Calibri" panose="020F0502020204030204" pitchFamily="34" charset="0"/>
                <a:cs typeface="Calibri" panose="020F0502020204030204" pitchFamily="34" charset="0"/>
              </a:rPr>
              <a:t>Miguel Luciano</a:t>
            </a:r>
            <a:endParaRPr lang="en-US" sz="7500" dirty="0"/>
          </a:p>
        </p:txBody>
      </p:sp>
      <p:sp>
        <p:nvSpPr>
          <p:cNvPr id="3" name="Subtitle 2">
            <a:extLst>
              <a:ext uri="{FF2B5EF4-FFF2-40B4-BE49-F238E27FC236}">
                <a16:creationId xmlns:a16="http://schemas.microsoft.com/office/drawing/2014/main" id="{B8078E1B-2728-69E6-56DB-95160E0F7455}"/>
              </a:ext>
            </a:extLst>
          </p:cNvPr>
          <p:cNvSpPr>
            <a:spLocks noGrp="1"/>
          </p:cNvSpPr>
          <p:nvPr>
            <p:ph type="subTitle" idx="1"/>
          </p:nvPr>
        </p:nvSpPr>
        <p:spPr/>
        <p:txBody>
          <a:bodyPr>
            <a:normAutofit/>
          </a:bodyPr>
          <a:lstStyle/>
          <a:p>
            <a:r>
              <a:rPr lang="en-US" sz="5000" i="1" dirty="0"/>
              <a:t>The People’s Pulpit and </a:t>
            </a:r>
          </a:p>
          <a:p>
            <a:r>
              <a:rPr lang="en-US" sz="5000" i="1" dirty="0"/>
              <a:t>the Young Lords</a:t>
            </a:r>
          </a:p>
        </p:txBody>
      </p:sp>
    </p:spTree>
    <p:extLst>
      <p:ext uri="{BB962C8B-B14F-4D97-AF65-F5344CB8AC3E}">
        <p14:creationId xmlns:p14="http://schemas.microsoft.com/office/powerpoint/2010/main" val="3173981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keover on Twitter: &quot;In the 1960s, Lincoln Hospital in the South Bronx was  known as the &quot;Butcher Shop&quot; - underfunded &amp;amp; understaffed, the building  had been condemned for years. The predominantly Black">
            <a:extLst>
              <a:ext uri="{FF2B5EF4-FFF2-40B4-BE49-F238E27FC236}">
                <a16:creationId xmlns:a16="http://schemas.microsoft.com/office/drawing/2014/main" id="{6DF7F00A-A2FF-AD1A-BDF3-16284AA6E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 y="0"/>
            <a:ext cx="51511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8C3131A6-77CD-D52D-5507-74FA38FB5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0"/>
            <a:ext cx="54051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YC Health + Hospitals/Lincoln - NYC Health + Hospitals">
            <a:extLst>
              <a:ext uri="{FF2B5EF4-FFF2-40B4-BE49-F238E27FC236}">
                <a16:creationId xmlns:a16="http://schemas.microsoft.com/office/drawing/2014/main" id="{DD28A647-BA97-AA92-9F11-F53522C8A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8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E4B8-C0DC-D274-FF03-02CBE2513589}"/>
              </a:ext>
            </a:extLst>
          </p:cNvPr>
          <p:cNvSpPr>
            <a:spLocks noGrp="1"/>
          </p:cNvSpPr>
          <p:nvPr>
            <p:ph type="title"/>
          </p:nvPr>
        </p:nvSpPr>
        <p:spPr>
          <a:xfrm>
            <a:off x="6903084" y="1385480"/>
            <a:ext cx="5288916" cy="1229995"/>
          </a:xfrm>
        </p:spPr>
        <p:txBody>
          <a:bodyPr>
            <a:normAutofit fontScale="90000"/>
          </a:bodyPr>
          <a:lstStyle/>
          <a:p>
            <a:pPr algn="ctr"/>
            <a:r>
              <a:rPr lang="en-US" sz="5600" dirty="0"/>
              <a:t>1969</a:t>
            </a:r>
            <a:br>
              <a:rPr lang="en-US" dirty="0"/>
            </a:br>
            <a:r>
              <a:rPr lang="en-US" dirty="0">
                <a:effectLst/>
                <a:latin typeface="Calibri" panose="020F0502020204030204" pitchFamily="34" charset="0"/>
                <a:ea typeface="Times New Roman" panose="02020603050405020304" pitchFamily="18" charset="0"/>
              </a:rPr>
              <a:t>The First Spanish Methodist Church, </a:t>
            </a:r>
            <a:br>
              <a:rPr lang="en-US" dirty="0">
                <a:effectLst/>
                <a:latin typeface="Calibri" panose="020F0502020204030204" pitchFamily="34" charset="0"/>
                <a:ea typeface="Times New Roman" panose="02020603050405020304" pitchFamily="18" charset="0"/>
              </a:rPr>
            </a:br>
            <a:r>
              <a:rPr lang="en-US" dirty="0">
                <a:effectLst/>
                <a:latin typeface="Calibri" panose="020F0502020204030204" pitchFamily="34" charset="0"/>
                <a:ea typeface="Times New Roman" panose="02020603050405020304" pitchFamily="18" charset="0"/>
              </a:rPr>
              <a:t>East Harlem</a:t>
            </a:r>
            <a:br>
              <a:rPr lang="en-US" dirty="0">
                <a:effectLst/>
                <a:latin typeface="Calibri" panose="020F0502020204030204" pitchFamily="34" charset="0"/>
                <a:ea typeface="Times New Roman" panose="02020603050405020304" pitchFamily="18" charset="0"/>
              </a:rPr>
            </a:br>
            <a:r>
              <a:rPr lang="en-US" dirty="0">
                <a:effectLst/>
                <a:latin typeface="Calibri" panose="020F0502020204030204" pitchFamily="34" charset="0"/>
                <a:ea typeface="Times New Roman" panose="02020603050405020304" pitchFamily="18" charset="0"/>
              </a:rPr>
              <a:t>(El Barrio)</a:t>
            </a:r>
            <a:endParaRPr lang="en-US" dirty="0"/>
          </a:p>
        </p:txBody>
      </p:sp>
      <p:pic>
        <p:nvPicPr>
          <p:cNvPr id="5122" name="Picture 2" descr="FIRST SPANISH METHODIST CHURCH - 11 Photos - 163 E 111th St, New York, NY -  Yelp">
            <a:extLst>
              <a:ext uri="{FF2B5EF4-FFF2-40B4-BE49-F238E27FC236}">
                <a16:creationId xmlns:a16="http://schemas.microsoft.com/office/drawing/2014/main" id="{0DF61D5E-B1FF-E7EF-00F7-A540EED6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903085" cy="690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70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ion Seminary on Twitter: &quot;In December of 1969, after months of failed  negotiations with church leadership, the New York Chapter of the  #YoungLords occupied the First Spanish Methodist Church in East Harlem,">
            <a:extLst>
              <a:ext uri="{FF2B5EF4-FFF2-40B4-BE49-F238E27FC236}">
                <a16:creationId xmlns:a16="http://schemas.microsoft.com/office/drawing/2014/main" id="{70B8BF0D-4090-B278-D58B-66985CD24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324" y="0"/>
            <a:ext cx="95596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0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E76A-E1E8-40B0-B771-D6D0DC08B7D7}"/>
              </a:ext>
            </a:extLst>
          </p:cNvPr>
          <p:cNvSpPr>
            <a:spLocks noGrp="1"/>
          </p:cNvSpPr>
          <p:nvPr>
            <p:ph type="title"/>
          </p:nvPr>
        </p:nvSpPr>
        <p:spPr>
          <a:xfrm>
            <a:off x="7081520" y="405765"/>
            <a:ext cx="4826000" cy="1325563"/>
          </a:xfrm>
        </p:spPr>
        <p:txBody>
          <a:bodyPr/>
          <a:lstStyle/>
          <a:p>
            <a:pPr algn="ctr"/>
            <a:r>
              <a:rPr lang="en-US" dirty="0"/>
              <a:t>Pedro </a:t>
            </a:r>
            <a:r>
              <a:rPr lang="en-US" dirty="0" err="1"/>
              <a:t>Pietri</a:t>
            </a:r>
            <a:br>
              <a:rPr lang="en-US" dirty="0"/>
            </a:br>
            <a:r>
              <a:rPr lang="en-US" dirty="0"/>
              <a:t>(1944-2004)</a:t>
            </a:r>
          </a:p>
        </p:txBody>
      </p:sp>
      <p:pic>
        <p:nvPicPr>
          <p:cNvPr id="8194" name="Picture 2" descr="Pedro Pietri – Puerto Rican Obituary | Genius">
            <a:extLst>
              <a:ext uri="{FF2B5EF4-FFF2-40B4-BE49-F238E27FC236}">
                <a16:creationId xmlns:a16="http://schemas.microsoft.com/office/drawing/2014/main" id="{35B35851-42D3-29DD-DA07-F9139DD74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Quote by Pedro Pietri: “These dreams These empty dreams from the make-b...”">
            <a:extLst>
              <a:ext uri="{FF2B5EF4-FFF2-40B4-BE49-F238E27FC236}">
                <a16:creationId xmlns:a16="http://schemas.microsoft.com/office/drawing/2014/main" id="{73741C9C-ECFA-69FC-8D31-ED06F52CE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930" y="2201888"/>
            <a:ext cx="4243070" cy="465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4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597F-5AD4-EBE4-CC02-EC3BD97F364A}"/>
              </a:ext>
            </a:extLst>
          </p:cNvPr>
          <p:cNvSpPr>
            <a:spLocks noGrp="1"/>
          </p:cNvSpPr>
          <p:nvPr>
            <p:ph type="title"/>
          </p:nvPr>
        </p:nvSpPr>
        <p:spPr>
          <a:xfrm>
            <a:off x="838199" y="97971"/>
            <a:ext cx="10515600" cy="1325563"/>
          </a:xfrm>
        </p:spPr>
        <p:txBody>
          <a:bodyPr/>
          <a:lstStyle/>
          <a:p>
            <a:r>
              <a:rPr lang="en-US" dirty="0"/>
              <a:t>Pedro </a:t>
            </a:r>
            <a:r>
              <a:rPr lang="en-US" dirty="0" err="1"/>
              <a:t>Pietri</a:t>
            </a:r>
            <a:r>
              <a:rPr lang="en-US" dirty="0"/>
              <a:t> Mini-Bio</a:t>
            </a:r>
          </a:p>
        </p:txBody>
      </p:sp>
      <p:sp>
        <p:nvSpPr>
          <p:cNvPr id="3" name="Content Placeholder 2">
            <a:extLst>
              <a:ext uri="{FF2B5EF4-FFF2-40B4-BE49-F238E27FC236}">
                <a16:creationId xmlns:a16="http://schemas.microsoft.com/office/drawing/2014/main" id="{AE0EF3B6-955D-B69A-3926-E56D36FD837B}"/>
              </a:ext>
            </a:extLst>
          </p:cNvPr>
          <p:cNvSpPr>
            <a:spLocks noGrp="1"/>
          </p:cNvSpPr>
          <p:nvPr>
            <p:ph idx="1"/>
          </p:nvPr>
        </p:nvSpPr>
        <p:spPr>
          <a:xfrm>
            <a:off x="838199" y="1542595"/>
            <a:ext cx="11146971" cy="4934405"/>
          </a:xfrm>
        </p:spPr>
        <p:txBody>
          <a:bodyPr>
            <a:noAutofit/>
          </a:bodyPr>
          <a:lstStyle/>
          <a:p>
            <a:r>
              <a:rPr lang="en-US" sz="3000" dirty="0"/>
              <a:t>1944: born in Ponce, Puerto Rico</a:t>
            </a:r>
          </a:p>
          <a:p>
            <a:r>
              <a:rPr lang="en-US" sz="3000" dirty="0"/>
              <a:t>1947: family moves to Harlem, Manhattan </a:t>
            </a:r>
          </a:p>
          <a:p>
            <a:r>
              <a:rPr lang="en-US" sz="3000" dirty="0"/>
              <a:t>Influenced by his aunt, a poet and amateur thespian</a:t>
            </a:r>
          </a:p>
          <a:p>
            <a:r>
              <a:rPr lang="en-US" sz="3000" dirty="0"/>
              <a:t>1966-1968: drafted and fights in the Vietnam War</a:t>
            </a:r>
          </a:p>
          <a:p>
            <a:r>
              <a:rPr lang="en-US" sz="3000" dirty="0"/>
              <a:t>Upon return to NYC, joined the Young Lords, taking part in their activities</a:t>
            </a:r>
          </a:p>
          <a:p>
            <a:r>
              <a:rPr lang="en-US" sz="3000" dirty="0"/>
              <a:t>1969: read </a:t>
            </a:r>
            <a:r>
              <a:rPr lang="en-US" sz="3000" i="1" dirty="0"/>
              <a:t>Puerto Rican Obituary </a:t>
            </a:r>
            <a:r>
              <a:rPr lang="en-US" sz="3000" dirty="0"/>
              <a:t>in public</a:t>
            </a:r>
            <a:r>
              <a:rPr lang="en-US" sz="3000" i="1" dirty="0"/>
              <a:t> </a:t>
            </a:r>
            <a:r>
              <a:rPr lang="en-US" sz="3000" dirty="0"/>
              <a:t>for the first time</a:t>
            </a:r>
          </a:p>
          <a:p>
            <a:r>
              <a:rPr lang="en-US" sz="3000" dirty="0"/>
              <a:t>1970s: cofounded the Nuyorican Poets Café</a:t>
            </a:r>
          </a:p>
          <a:p>
            <a:r>
              <a:rPr lang="en-US" sz="3000" dirty="0"/>
              <a:t>1973: formally published </a:t>
            </a:r>
            <a:r>
              <a:rPr lang="en-US" sz="3000" i="1" dirty="0"/>
              <a:t>Puerto Rican Obituary </a:t>
            </a:r>
            <a:endParaRPr lang="en-US" sz="3000" dirty="0"/>
          </a:p>
          <a:p>
            <a:r>
              <a:rPr lang="en-US" sz="3000" dirty="0"/>
              <a:t>2004: dies from stomach cancer; funeral held at The People’s Church</a:t>
            </a:r>
          </a:p>
        </p:txBody>
      </p:sp>
    </p:spTree>
    <p:extLst>
      <p:ext uri="{BB962C8B-B14F-4D97-AF65-F5344CB8AC3E}">
        <p14:creationId xmlns:p14="http://schemas.microsoft.com/office/powerpoint/2010/main" val="31443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of Pedro Pietri">
            <a:extLst>
              <a:ext uri="{FF2B5EF4-FFF2-40B4-BE49-F238E27FC236}">
                <a16:creationId xmlns:a16="http://schemas.microsoft.com/office/drawing/2014/main" id="{8EA76848-D892-E11F-5D93-6C8255A5E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edro Pietri: Selected Poetry: 9780872866560: Pietri, Pedro, Flores, Juan,  Lopez Adorno, Pedro: Books - Amazon.com">
            <a:extLst>
              <a:ext uri="{FF2B5EF4-FFF2-40B4-BE49-F238E27FC236}">
                <a16:creationId xmlns:a16="http://schemas.microsoft.com/office/drawing/2014/main" id="{121A7654-72F7-CA94-5F1C-DC93E029A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970"/>
            <a:ext cx="4492943" cy="685041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istory &amp; Awards — Nuyorican Poets Cafe">
            <a:extLst>
              <a:ext uri="{FF2B5EF4-FFF2-40B4-BE49-F238E27FC236}">
                <a16:creationId xmlns:a16="http://schemas.microsoft.com/office/drawing/2014/main" id="{F08F1DBA-4190-1417-1798-2D5AD4E19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781" y="1421924"/>
            <a:ext cx="7119339" cy="400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6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5E88-198A-8512-1179-D22D4D80D42A}"/>
              </a:ext>
            </a:extLst>
          </p:cNvPr>
          <p:cNvSpPr>
            <a:spLocks noGrp="1"/>
          </p:cNvSpPr>
          <p:nvPr>
            <p:ph type="title"/>
          </p:nvPr>
        </p:nvSpPr>
        <p:spPr>
          <a:xfrm>
            <a:off x="6228080" y="243840"/>
            <a:ext cx="5542280" cy="1325563"/>
          </a:xfrm>
        </p:spPr>
        <p:txBody>
          <a:bodyPr>
            <a:normAutofit/>
          </a:bodyPr>
          <a:lstStyle/>
          <a:p>
            <a:pPr algn="ctr"/>
            <a:r>
              <a:rPr lang="es-ES_tradnl" i="1" dirty="0"/>
              <a:t>Puerto </a:t>
            </a:r>
            <a:r>
              <a:rPr lang="es-ES_tradnl" i="1" dirty="0" err="1"/>
              <a:t>Rican</a:t>
            </a:r>
            <a:r>
              <a:rPr lang="es-ES_tradnl" i="1" dirty="0"/>
              <a:t> </a:t>
            </a:r>
            <a:r>
              <a:rPr lang="es-ES_tradnl" i="1" dirty="0" err="1"/>
              <a:t>Obituary</a:t>
            </a:r>
            <a:r>
              <a:rPr lang="es-ES_tradnl" i="1" dirty="0"/>
              <a:t> </a:t>
            </a:r>
            <a:r>
              <a:rPr lang="es-ES_tradnl" dirty="0"/>
              <a:t>(</a:t>
            </a:r>
            <a:r>
              <a:rPr lang="es-ES_tradnl" dirty="0" err="1"/>
              <a:t>excerpt</a:t>
            </a:r>
            <a:r>
              <a:rPr lang="es-ES_tradnl" dirty="0"/>
              <a:t>)</a:t>
            </a:r>
            <a:endParaRPr lang="en-US" dirty="0"/>
          </a:p>
        </p:txBody>
      </p:sp>
      <p:pic>
        <p:nvPicPr>
          <p:cNvPr id="7" name="Picture 6">
            <a:extLst>
              <a:ext uri="{FF2B5EF4-FFF2-40B4-BE49-F238E27FC236}">
                <a16:creationId xmlns:a16="http://schemas.microsoft.com/office/drawing/2014/main" id="{2FB4D232-8A15-BF2D-3DBB-760ED9EFFB95}"/>
              </a:ext>
            </a:extLst>
          </p:cNvPr>
          <p:cNvPicPr>
            <a:picLocks noChangeAspect="1"/>
          </p:cNvPicPr>
          <p:nvPr/>
        </p:nvPicPr>
        <p:blipFill rotWithShape="1">
          <a:blip r:embed="rId3"/>
          <a:srcRect l="23251" t="29037" r="52333" b="13348"/>
          <a:stretch/>
        </p:blipFill>
        <p:spPr>
          <a:xfrm>
            <a:off x="650241" y="1"/>
            <a:ext cx="5059679" cy="6715759"/>
          </a:xfrm>
          <a:prstGeom prst="rect">
            <a:avLst/>
          </a:prstGeom>
        </p:spPr>
      </p:pic>
      <p:pic>
        <p:nvPicPr>
          <p:cNvPr id="9220" name="Picture 4" descr="PUERTO RICAN OBITUARY — HOCHMAN BOOKS">
            <a:extLst>
              <a:ext uri="{FF2B5EF4-FFF2-40B4-BE49-F238E27FC236}">
                <a16:creationId xmlns:a16="http://schemas.microsoft.com/office/drawing/2014/main" id="{03BAEA65-9C9C-F599-FD8C-D9D1802F78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74" t="11704" r="24518" b="13036"/>
          <a:stretch/>
        </p:blipFill>
        <p:spPr bwMode="auto">
          <a:xfrm>
            <a:off x="7142480" y="1569403"/>
            <a:ext cx="3525520" cy="516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05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2F4A-2B8B-64C8-B949-63FDF78A1112}"/>
              </a:ext>
            </a:extLst>
          </p:cNvPr>
          <p:cNvSpPr>
            <a:spLocks noGrp="1"/>
          </p:cNvSpPr>
          <p:nvPr>
            <p:ph type="title"/>
          </p:nvPr>
        </p:nvSpPr>
        <p:spPr>
          <a:xfrm>
            <a:off x="370115" y="3326039"/>
            <a:ext cx="6477000" cy="1325563"/>
          </a:xfrm>
        </p:spPr>
        <p:txBody>
          <a:bodyPr>
            <a:normAutofit fontScale="90000"/>
          </a:bodyPr>
          <a:lstStyle/>
          <a:p>
            <a:r>
              <a:rPr lang="en-US" dirty="0"/>
              <a:t>Miguel Luciano, </a:t>
            </a:r>
            <a:br>
              <a:rPr lang="en-US" dirty="0"/>
            </a:br>
            <a:r>
              <a:rPr lang="en-US" i="1" dirty="0"/>
              <a:t>The People’s Pulpit</a:t>
            </a:r>
            <a:r>
              <a:rPr lang="en-US" dirty="0"/>
              <a:t> (2022)</a:t>
            </a:r>
            <a:br>
              <a:rPr lang="en-US" dirty="0"/>
            </a:br>
            <a:br>
              <a:rPr lang="en-US" dirty="0"/>
            </a:br>
            <a:r>
              <a:rPr lang="en-US" sz="3600" b="0" i="0" u="none" strike="noStrike" baseline="0" dirty="0">
                <a:solidFill>
                  <a:srgbClr val="231F20"/>
                </a:solidFill>
                <a:latin typeface="Calibri" panose="020F0502020204030204" pitchFamily="34" charset="0"/>
              </a:rPr>
              <a:t>Vintage pulpit from The First Spanish United Methodist Church (The People’s Church), East Harlem.</a:t>
            </a:r>
            <a:br>
              <a:rPr lang="en-US" sz="3600" b="0" i="0" u="none" strike="noStrike" baseline="0" dirty="0">
                <a:solidFill>
                  <a:srgbClr val="231F20"/>
                </a:solidFill>
                <a:latin typeface="Calibri" panose="020F0502020204030204" pitchFamily="34" charset="0"/>
              </a:rPr>
            </a:br>
            <a:br>
              <a:rPr lang="en-US" sz="3600" b="0" i="0" u="none" strike="noStrike" baseline="0" dirty="0">
                <a:solidFill>
                  <a:srgbClr val="231F20"/>
                </a:solidFill>
                <a:latin typeface="Calibri" panose="020F0502020204030204" pitchFamily="34" charset="0"/>
              </a:rPr>
            </a:br>
            <a:r>
              <a:rPr lang="en-US" sz="3600" b="0" i="0" u="none" strike="noStrike" baseline="0" dirty="0">
                <a:solidFill>
                  <a:srgbClr val="231F20"/>
                </a:solidFill>
                <a:latin typeface="Calibri" panose="020F0502020204030204" pitchFamily="34" charset="0"/>
              </a:rPr>
              <a:t>Speakers; microphone; audio: </a:t>
            </a:r>
            <a:r>
              <a:rPr lang="en-US" sz="3600" b="0" i="1" u="none" strike="noStrike" baseline="0" dirty="0">
                <a:solidFill>
                  <a:srgbClr val="231F20"/>
                </a:solidFill>
                <a:latin typeface="Calibri" panose="020F0502020204030204" pitchFamily="34" charset="0"/>
              </a:rPr>
              <a:t>Puerto Rican Obituary </a:t>
            </a:r>
            <a:r>
              <a:rPr lang="en-US" sz="3600" b="0" i="0" u="none" strike="noStrike" baseline="0" dirty="0">
                <a:solidFill>
                  <a:srgbClr val="231F20"/>
                </a:solidFill>
                <a:latin typeface="Calibri" panose="020F0502020204030204" pitchFamily="34" charset="0"/>
              </a:rPr>
              <a:t>(1969) by Pedro </a:t>
            </a:r>
            <a:r>
              <a:rPr lang="en-US" sz="3600" b="0" i="0" u="none" strike="noStrike" baseline="0" dirty="0" err="1">
                <a:solidFill>
                  <a:srgbClr val="231F20"/>
                </a:solidFill>
                <a:latin typeface="Calibri" panose="020F0502020204030204" pitchFamily="34" charset="0"/>
              </a:rPr>
              <a:t>Pietri</a:t>
            </a:r>
            <a:endParaRPr lang="en-US" sz="3600" dirty="0"/>
          </a:p>
        </p:txBody>
      </p:sp>
      <p:pic>
        <p:nvPicPr>
          <p:cNvPr id="5" name="Picture 4">
            <a:extLst>
              <a:ext uri="{FF2B5EF4-FFF2-40B4-BE49-F238E27FC236}">
                <a16:creationId xmlns:a16="http://schemas.microsoft.com/office/drawing/2014/main" id="{E2EF512D-FE62-278F-04DC-315077D28796}"/>
              </a:ext>
            </a:extLst>
          </p:cNvPr>
          <p:cNvPicPr>
            <a:picLocks noChangeAspect="1"/>
          </p:cNvPicPr>
          <p:nvPr/>
        </p:nvPicPr>
        <p:blipFill rotWithShape="1">
          <a:blip r:embed="rId3"/>
          <a:srcRect t="4921" b="2857"/>
          <a:stretch/>
        </p:blipFill>
        <p:spPr>
          <a:xfrm>
            <a:off x="6939929" y="0"/>
            <a:ext cx="5252072" cy="6858000"/>
          </a:xfrm>
          <a:prstGeom prst="rect">
            <a:avLst/>
          </a:prstGeom>
        </p:spPr>
      </p:pic>
    </p:spTree>
    <p:extLst>
      <p:ext uri="{BB962C8B-B14F-4D97-AF65-F5344CB8AC3E}">
        <p14:creationId xmlns:p14="http://schemas.microsoft.com/office/powerpoint/2010/main" val="2928002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Bronx Museum of Arts">
            <a:extLst>
              <a:ext uri="{FF2B5EF4-FFF2-40B4-BE49-F238E27FC236}">
                <a16:creationId xmlns:a16="http://schemas.microsoft.com/office/drawing/2014/main" id="{5C7EF961-0D2A-CD4A-005A-D1278FE9C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61" y="0"/>
            <a:ext cx="10413010" cy="685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66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o ,  article artwork image 1">
            <a:extLst>
              <a:ext uri="{FF2B5EF4-FFF2-40B4-BE49-F238E27FC236}">
                <a16:creationId xmlns:a16="http://schemas.microsoft.com/office/drawing/2014/main" id="{0D9C2E6B-73CA-4E46-8C3E-353D1722DD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86"/>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7EFD73-6E49-49B5-9279-75472C22988E}"/>
              </a:ext>
            </a:extLst>
          </p:cNvPr>
          <p:cNvSpPr>
            <a:spLocks noGrp="1"/>
          </p:cNvSpPr>
          <p:nvPr>
            <p:ph type="title"/>
          </p:nvPr>
        </p:nvSpPr>
        <p:spPr>
          <a:xfrm>
            <a:off x="6858000" y="0"/>
            <a:ext cx="4929310" cy="1371600"/>
          </a:xfrm>
        </p:spPr>
        <p:txBody>
          <a:bodyPr>
            <a:normAutofit/>
          </a:bodyPr>
          <a:lstStyle/>
          <a:p>
            <a:r>
              <a:rPr lang="en-US" sz="4200" i="0" spc="0" dirty="0">
                <a:latin typeface="Calibri" panose="020F0502020204030204" pitchFamily="34" charset="0"/>
                <a:cs typeface="Calibri" panose="020F0502020204030204" pitchFamily="34" charset="0"/>
              </a:rPr>
              <a:t>Artist: Miguel Luciano</a:t>
            </a:r>
            <a:endParaRPr lang="en-US" sz="4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4988E87-3542-4DD3-AFF6-669FDFAAB7CF}"/>
              </a:ext>
            </a:extLst>
          </p:cNvPr>
          <p:cNvSpPr>
            <a:spLocks noGrp="1"/>
          </p:cNvSpPr>
          <p:nvPr>
            <p:ph idx="1"/>
          </p:nvPr>
        </p:nvSpPr>
        <p:spPr>
          <a:xfrm>
            <a:off x="6769099" y="1233144"/>
            <a:ext cx="5018211" cy="3931920"/>
          </a:xfrm>
        </p:spPr>
        <p:txBody>
          <a:bodyPr>
            <a:noAutofit/>
          </a:bodyPr>
          <a:lstStyle/>
          <a:p>
            <a:r>
              <a:rPr lang="en-US" sz="3400" b="0" i="0" dirty="0">
                <a:solidFill>
                  <a:srgbClr val="383737"/>
                </a:solidFill>
                <a:effectLst/>
                <a:latin typeface="Calibri" panose="020F0502020204030204" pitchFamily="34" charset="0"/>
                <a:cs typeface="Calibri" panose="020F0502020204030204" pitchFamily="34" charset="0"/>
              </a:rPr>
              <a:t>multimedia visual artist</a:t>
            </a:r>
          </a:p>
          <a:p>
            <a:r>
              <a:rPr lang="en-US" sz="3400" b="0" i="0" dirty="0">
                <a:solidFill>
                  <a:srgbClr val="383737"/>
                </a:solidFill>
                <a:effectLst/>
                <a:latin typeface="Calibri" panose="020F0502020204030204" pitchFamily="34" charset="0"/>
                <a:cs typeface="Calibri" panose="020F0502020204030204" pitchFamily="34" charset="0"/>
              </a:rPr>
              <a:t>work explores themes of history, popular culture, social justice and migration</a:t>
            </a:r>
          </a:p>
          <a:p>
            <a:r>
              <a:rPr lang="en-US" sz="3400" dirty="0">
                <a:solidFill>
                  <a:srgbClr val="383737"/>
                </a:solidFill>
                <a:latin typeface="Calibri" panose="020F0502020204030204" pitchFamily="34" charset="0"/>
                <a:cs typeface="Calibri" panose="020F0502020204030204" pitchFamily="34" charset="0"/>
              </a:rPr>
              <a:t>media:</a:t>
            </a:r>
            <a:r>
              <a:rPr lang="en-US" sz="3400" b="0" i="0" dirty="0">
                <a:solidFill>
                  <a:srgbClr val="383737"/>
                </a:solidFill>
                <a:effectLst/>
                <a:latin typeface="Calibri" panose="020F0502020204030204" pitchFamily="34" charset="0"/>
                <a:cs typeface="Calibri" panose="020F0502020204030204" pitchFamily="34" charset="0"/>
              </a:rPr>
              <a:t> sculpture, painting, and socially engaged public art projects</a:t>
            </a:r>
          </a:p>
          <a:p>
            <a:r>
              <a:rPr lang="en-US" sz="3400" dirty="0">
                <a:solidFill>
                  <a:srgbClr val="383737"/>
                </a:solidFill>
                <a:latin typeface="Calibri" panose="020F0502020204030204" pitchFamily="34" charset="0"/>
                <a:cs typeface="Calibri" panose="020F0502020204030204" pitchFamily="34" charset="0"/>
              </a:rPr>
              <a:t>born in Puerto Rico and lives in New York</a:t>
            </a:r>
            <a:endParaRPr lang="en-US" sz="3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1241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5244-91E3-E93B-7057-C0E996B9A583}"/>
              </a:ext>
            </a:extLst>
          </p:cNvPr>
          <p:cNvSpPr>
            <a:spLocks noGrp="1"/>
          </p:cNvSpPr>
          <p:nvPr>
            <p:ph type="title"/>
          </p:nvPr>
        </p:nvSpPr>
        <p:spPr>
          <a:xfrm>
            <a:off x="87087" y="2766218"/>
            <a:ext cx="3015507" cy="1325563"/>
          </a:xfrm>
        </p:spPr>
        <p:txBody>
          <a:bodyPr>
            <a:noAutofit/>
          </a:bodyPr>
          <a:lstStyle/>
          <a:p>
            <a:r>
              <a:rPr lang="en-US" sz="3000" b="0" i="1" u="none" strike="noStrike" baseline="0" dirty="0">
                <a:latin typeface="AcuminPro-LightItalic"/>
              </a:rPr>
              <a:t>Mapping Resistance:       The Young Lords in El Barrio </a:t>
            </a:r>
            <a:r>
              <a:rPr lang="en-US" sz="3000" b="0" i="0" u="none" strike="noStrike" baseline="0" dirty="0">
                <a:latin typeface="AcuminPro-Light"/>
              </a:rPr>
              <a:t>(2019)</a:t>
            </a:r>
            <a:br>
              <a:rPr lang="en-US" sz="3000" b="0" i="0" u="none" strike="noStrike" baseline="0" dirty="0">
                <a:latin typeface="AcuminPro-Light"/>
              </a:rPr>
            </a:br>
            <a:br>
              <a:rPr lang="en-US" sz="3000" b="0" i="0" u="none" strike="noStrike" baseline="0" dirty="0">
                <a:latin typeface="AcuminPro-Light"/>
              </a:rPr>
            </a:br>
            <a:r>
              <a:rPr lang="en-US" sz="3000" b="0" i="0" u="none" strike="noStrike" baseline="0" dirty="0">
                <a:latin typeface="AcuminPro-Light"/>
              </a:rPr>
              <a:t>Image: </a:t>
            </a:r>
            <a:r>
              <a:rPr lang="en-US" sz="3000" b="0" i="1" u="none" strike="noStrike" baseline="0" dirty="0">
                <a:latin typeface="AcuminPro-LightItalic"/>
              </a:rPr>
              <a:t>Young Lords Member with </a:t>
            </a:r>
            <a:r>
              <a:rPr lang="en-US" sz="3000" b="0" i="1" u="none" strike="noStrike" baseline="0" dirty="0" err="1">
                <a:latin typeface="AcuminPro-LightItalic"/>
              </a:rPr>
              <a:t>Pa’lante</a:t>
            </a:r>
            <a:r>
              <a:rPr lang="en-US" sz="3000" b="0" i="1" u="none" strike="noStrike" baseline="0" dirty="0">
                <a:latin typeface="AcuminPro-LightItalic"/>
              </a:rPr>
              <a:t> Newspaper </a:t>
            </a:r>
            <a:r>
              <a:rPr lang="en-US" sz="3000" b="0" i="0" u="none" strike="noStrike" baseline="0" dirty="0">
                <a:latin typeface="AcuminPro-Light"/>
              </a:rPr>
              <a:t>(1970) by Hiram </a:t>
            </a:r>
            <a:r>
              <a:rPr lang="en-US" sz="3000" b="0" i="0" u="none" strike="noStrike" baseline="0" dirty="0" err="1">
                <a:latin typeface="AcuminPro-Light"/>
              </a:rPr>
              <a:t>Maristany</a:t>
            </a:r>
            <a:endParaRPr lang="en-US" sz="3000" dirty="0"/>
          </a:p>
        </p:txBody>
      </p:sp>
      <p:pic>
        <p:nvPicPr>
          <p:cNvPr id="5" name="Picture 4">
            <a:extLst>
              <a:ext uri="{FF2B5EF4-FFF2-40B4-BE49-F238E27FC236}">
                <a16:creationId xmlns:a16="http://schemas.microsoft.com/office/drawing/2014/main" id="{184FF503-8622-192A-33C9-A7043F187F51}"/>
              </a:ext>
            </a:extLst>
          </p:cNvPr>
          <p:cNvPicPr>
            <a:picLocks noChangeAspect="1"/>
          </p:cNvPicPr>
          <p:nvPr/>
        </p:nvPicPr>
        <p:blipFill>
          <a:blip r:embed="rId3"/>
          <a:stretch>
            <a:fillRect/>
          </a:stretch>
        </p:blipFill>
        <p:spPr>
          <a:xfrm>
            <a:off x="3102594" y="0"/>
            <a:ext cx="9089406" cy="6858000"/>
          </a:xfrm>
          <a:prstGeom prst="rect">
            <a:avLst/>
          </a:prstGeom>
        </p:spPr>
      </p:pic>
    </p:spTree>
    <p:extLst>
      <p:ext uri="{BB962C8B-B14F-4D97-AF65-F5344CB8AC3E}">
        <p14:creationId xmlns:p14="http://schemas.microsoft.com/office/powerpoint/2010/main" val="2541333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 Barrio Street changed to Young Lords Way - New York Amsterdam News">
            <a:extLst>
              <a:ext uri="{FF2B5EF4-FFF2-40B4-BE49-F238E27FC236}">
                <a16:creationId xmlns:a16="http://schemas.microsoft.com/office/drawing/2014/main" id="{A0150F7D-81DC-A8FF-68EE-2C16D76F1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934" y="0"/>
            <a:ext cx="8016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11F255-533D-3EC9-ABB8-45CDFA5BCC5F}"/>
              </a:ext>
            </a:extLst>
          </p:cNvPr>
          <p:cNvSpPr txBox="1"/>
          <p:nvPr/>
        </p:nvSpPr>
        <p:spPr>
          <a:xfrm>
            <a:off x="1077686" y="1436914"/>
            <a:ext cx="1326004" cy="769441"/>
          </a:xfrm>
          <a:prstGeom prst="rect">
            <a:avLst/>
          </a:prstGeom>
          <a:noFill/>
        </p:spPr>
        <p:txBody>
          <a:bodyPr wrap="none" rtlCol="0">
            <a:spAutoFit/>
          </a:bodyPr>
          <a:lstStyle/>
          <a:p>
            <a:r>
              <a:rPr lang="en-US" sz="4400" dirty="0"/>
              <a:t>2014</a:t>
            </a:r>
          </a:p>
        </p:txBody>
      </p:sp>
    </p:spTree>
    <p:extLst>
      <p:ext uri="{BB962C8B-B14F-4D97-AF65-F5344CB8AC3E}">
        <p14:creationId xmlns:p14="http://schemas.microsoft.com/office/powerpoint/2010/main" val="2045339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MP MY PIRAQUA, Miguel Luciano – Movable Feast">
            <a:extLst>
              <a:ext uri="{FF2B5EF4-FFF2-40B4-BE49-F238E27FC236}">
                <a16:creationId xmlns:a16="http://schemas.microsoft.com/office/drawing/2014/main" id="{5461C567-FDD8-18E3-4EC1-20982FBD20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76" b="5037"/>
          <a:stretch/>
        </p:blipFill>
        <p:spPr bwMode="auto">
          <a:xfrm>
            <a:off x="3325404" y="-460"/>
            <a:ext cx="8764996" cy="685846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2DBD8285-6507-E155-9AF2-AC616DB74945}"/>
              </a:ext>
            </a:extLst>
          </p:cNvPr>
          <p:cNvSpPr txBox="1">
            <a:spLocks/>
          </p:cNvSpPr>
          <p:nvPr/>
        </p:nvSpPr>
        <p:spPr>
          <a:xfrm>
            <a:off x="101600" y="1773008"/>
            <a:ext cx="403352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i="1" dirty="0"/>
              <a:t>Constant Storm</a:t>
            </a:r>
          </a:p>
          <a:p>
            <a:pPr marL="0" indent="0" algn="ctr">
              <a:buNone/>
            </a:pPr>
            <a:r>
              <a:rPr lang="en-US" sz="4000" dirty="0"/>
              <a:t>(Fall 2021)</a:t>
            </a:r>
          </a:p>
          <a:p>
            <a:pPr marL="0" indent="0" algn="ctr">
              <a:buNone/>
            </a:pPr>
            <a:endParaRPr lang="en-US" sz="4500" i="1" dirty="0"/>
          </a:p>
        </p:txBody>
      </p:sp>
    </p:spTree>
    <p:extLst>
      <p:ext uri="{BB962C8B-B14F-4D97-AF65-F5344CB8AC3E}">
        <p14:creationId xmlns:p14="http://schemas.microsoft.com/office/powerpoint/2010/main" val="138644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8E68F8D-3E7D-6532-D584-B4B8761F5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772" y="2133"/>
            <a:ext cx="7378456" cy="685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30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973722-8AAF-C6CE-A35A-21F6AD575A8E}"/>
              </a:ext>
            </a:extLst>
          </p:cNvPr>
          <p:cNvPicPr>
            <a:picLocks noChangeAspect="1"/>
          </p:cNvPicPr>
          <p:nvPr/>
        </p:nvPicPr>
        <p:blipFill rotWithShape="1">
          <a:blip r:embed="rId3">
            <a:extLst>
              <a:ext uri="{28A0092B-C50C-407E-A947-70E740481C1C}">
                <a14:useLocalDpi xmlns:a14="http://schemas.microsoft.com/office/drawing/2010/main" val="0"/>
              </a:ext>
            </a:extLst>
          </a:blip>
          <a:srcRect t="9725" b="7237"/>
          <a:stretch/>
        </p:blipFill>
        <p:spPr bwMode="auto">
          <a:xfrm>
            <a:off x="2962412" y="0"/>
            <a:ext cx="6200638" cy="67851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6783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0A5-06C0-C615-1D01-1B3701CB66B2}"/>
              </a:ext>
            </a:extLst>
          </p:cNvPr>
          <p:cNvSpPr>
            <a:spLocks noGrp="1"/>
          </p:cNvSpPr>
          <p:nvPr>
            <p:ph type="title"/>
          </p:nvPr>
        </p:nvSpPr>
        <p:spPr>
          <a:xfrm>
            <a:off x="838200" y="31114"/>
            <a:ext cx="10515600" cy="1325563"/>
          </a:xfrm>
        </p:spPr>
        <p:txBody>
          <a:bodyPr>
            <a:normAutofit/>
          </a:bodyPr>
          <a:lstStyle/>
          <a:p>
            <a:pPr algn="ctr"/>
            <a:r>
              <a:rPr lang="en-US" sz="5000" dirty="0"/>
              <a:t>The Young Lords</a:t>
            </a:r>
          </a:p>
        </p:txBody>
      </p:sp>
      <p:sp>
        <p:nvSpPr>
          <p:cNvPr id="3" name="Content Placeholder 2">
            <a:extLst>
              <a:ext uri="{FF2B5EF4-FFF2-40B4-BE49-F238E27FC236}">
                <a16:creationId xmlns:a16="http://schemas.microsoft.com/office/drawing/2014/main" id="{E8CB49BA-778C-F092-D4E8-D0FFDD1064E5}"/>
              </a:ext>
            </a:extLst>
          </p:cNvPr>
          <p:cNvSpPr>
            <a:spLocks noGrp="1"/>
          </p:cNvSpPr>
          <p:nvPr>
            <p:ph idx="1"/>
          </p:nvPr>
        </p:nvSpPr>
        <p:spPr>
          <a:xfrm>
            <a:off x="314960" y="1561465"/>
            <a:ext cx="10515600" cy="4351338"/>
          </a:xfrm>
        </p:spPr>
        <p:txBody>
          <a:bodyPr>
            <a:normAutofit/>
          </a:bodyPr>
          <a:lstStyle/>
          <a:p>
            <a:pPr marL="0" indent="0">
              <a:buNone/>
            </a:pPr>
            <a:r>
              <a:rPr lang="en-US" sz="3600" dirty="0"/>
              <a:t>Origins: Chicago gang             civil rights organization</a:t>
            </a:r>
          </a:p>
          <a:p>
            <a:pPr marL="0" indent="0">
              <a:buNone/>
            </a:pPr>
            <a:r>
              <a:rPr lang="en-US" sz="3600" dirty="0"/>
              <a:t>Goals: self-determination for Latinos, Puerto Rico</a:t>
            </a:r>
          </a:p>
          <a:p>
            <a:pPr marL="0" indent="0">
              <a:buNone/>
            </a:pPr>
            <a:r>
              <a:rPr lang="en-US" sz="3600" dirty="0"/>
              <a:t>Inspiration: Black Panthers &amp; student movements</a:t>
            </a:r>
          </a:p>
          <a:p>
            <a:pPr marL="0" indent="0">
              <a:buNone/>
            </a:pPr>
            <a:r>
              <a:rPr lang="en-US" sz="3600" dirty="0"/>
              <a:t>Strategies: education, community programs, occupations, press conferences, protests</a:t>
            </a:r>
          </a:p>
          <a:p>
            <a:pPr marL="0" indent="0">
              <a:buNone/>
            </a:pPr>
            <a:r>
              <a:rPr lang="en-US" sz="3600" dirty="0"/>
              <a:t>Years active: 1968-1976</a:t>
            </a:r>
          </a:p>
        </p:txBody>
      </p:sp>
      <p:sp>
        <p:nvSpPr>
          <p:cNvPr id="4" name="Arrow: Right 3">
            <a:extLst>
              <a:ext uri="{FF2B5EF4-FFF2-40B4-BE49-F238E27FC236}">
                <a16:creationId xmlns:a16="http://schemas.microsoft.com/office/drawing/2014/main" id="{CCD352AA-2580-25B9-28DA-C8F31E56A3BB}"/>
              </a:ext>
            </a:extLst>
          </p:cNvPr>
          <p:cNvSpPr/>
          <p:nvPr/>
        </p:nvSpPr>
        <p:spPr>
          <a:xfrm>
            <a:off x="4526280" y="1693028"/>
            <a:ext cx="1046480" cy="264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5 Things History Books Won't Tell You About the Young Lords' Activism">
            <a:extLst>
              <a:ext uri="{FF2B5EF4-FFF2-40B4-BE49-F238E27FC236}">
                <a16:creationId xmlns:a16="http://schemas.microsoft.com/office/drawing/2014/main" id="{5FC6B88B-EDE3-7828-BF50-69A8965D0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840" y="4135834"/>
            <a:ext cx="5344160" cy="27138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CC1A9A9-C4C9-F14F-33FB-538660546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1825108"/>
            <a:ext cx="2057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2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38A9-AB28-107E-0BCF-2DCD1DB1F8F1}"/>
              </a:ext>
            </a:extLst>
          </p:cNvPr>
          <p:cNvSpPr>
            <a:spLocks noGrp="1"/>
          </p:cNvSpPr>
          <p:nvPr>
            <p:ph type="title"/>
          </p:nvPr>
        </p:nvSpPr>
        <p:spPr>
          <a:xfrm>
            <a:off x="838200" y="245383"/>
            <a:ext cx="10515600" cy="1325563"/>
          </a:xfrm>
        </p:spPr>
        <p:txBody>
          <a:bodyPr>
            <a:normAutofit/>
          </a:bodyPr>
          <a:lstStyle/>
          <a:p>
            <a:pPr algn="ctr"/>
            <a:r>
              <a:rPr lang="en-US" sz="5000" dirty="0"/>
              <a:t>Lincoln Hospital, South Bronx, 1970</a:t>
            </a:r>
          </a:p>
        </p:txBody>
      </p:sp>
      <p:pic>
        <p:nvPicPr>
          <p:cNvPr id="1026" name="Picture 2" descr="The Revolutionaries Who Rescued a Hospital | WNYC News | WNYC">
            <a:extLst>
              <a:ext uri="{FF2B5EF4-FFF2-40B4-BE49-F238E27FC236}">
                <a16:creationId xmlns:a16="http://schemas.microsoft.com/office/drawing/2014/main" id="{FED440EC-18B3-4902-7CB0-05E548DFB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060" y="1415143"/>
            <a:ext cx="8732236" cy="544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10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D321-B81A-D42A-E33B-8AB7EB58CC97}"/>
              </a:ext>
            </a:extLst>
          </p:cNvPr>
          <p:cNvSpPr>
            <a:spLocks noGrp="1"/>
          </p:cNvSpPr>
          <p:nvPr>
            <p:ph type="title"/>
          </p:nvPr>
        </p:nvSpPr>
        <p:spPr>
          <a:xfrm>
            <a:off x="838200" y="0"/>
            <a:ext cx="10515600" cy="1325563"/>
          </a:xfrm>
        </p:spPr>
        <p:txBody>
          <a:bodyPr/>
          <a:lstStyle/>
          <a:p>
            <a:pPr algn="ctr"/>
            <a:r>
              <a:rPr lang="en-US" dirty="0"/>
              <a:t>1970</a:t>
            </a:r>
          </a:p>
        </p:txBody>
      </p:sp>
      <p:pic>
        <p:nvPicPr>
          <p:cNvPr id="4" name="Picture 2" descr="The Young Lords' health care fights of the 1970s rage on today">
            <a:extLst>
              <a:ext uri="{FF2B5EF4-FFF2-40B4-BE49-F238E27FC236}">
                <a16:creationId xmlns:a16="http://schemas.microsoft.com/office/drawing/2014/main" id="{8F0B424A-7BC6-7DBD-9DC6-6AC6869C7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56" y="1020780"/>
            <a:ext cx="11012487" cy="583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40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keover”: New Doc Chronicles Historic 1970 Young Lords Occupation of Lincoln  Hospital in the Bronx | Democracy Now!">
            <a:extLst>
              <a:ext uri="{FF2B5EF4-FFF2-40B4-BE49-F238E27FC236}">
                <a16:creationId xmlns:a16="http://schemas.microsoft.com/office/drawing/2014/main" id="{42C92440-88B3-FCCB-6EBD-3B0D7171C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26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1862</Words>
  <Application>Microsoft Office PowerPoint</Application>
  <PresentationFormat>Widescreen</PresentationFormat>
  <Paragraphs>92</Paragraphs>
  <Slides>21</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AcuminPro-Light</vt:lpstr>
      <vt:lpstr>AcuminPro-LightItalic</vt:lpstr>
      <vt:lpstr>adobe-garamond-pro</vt:lpstr>
      <vt:lpstr>Alegreya</vt:lpstr>
      <vt:lpstr>Arial</vt:lpstr>
      <vt:lpstr>Calibri</vt:lpstr>
      <vt:lpstr>Calibri Light</vt:lpstr>
      <vt:lpstr>Georgia</vt:lpstr>
      <vt:lpstr>IowanOldStyle-Italic</vt:lpstr>
      <vt:lpstr>IowanOldStyle-Roman</vt:lpstr>
      <vt:lpstr>Karla</vt:lpstr>
      <vt:lpstr>Open Sans</vt:lpstr>
      <vt:lpstr>TwitterChirp</vt:lpstr>
      <vt:lpstr>Office Theme</vt:lpstr>
      <vt:lpstr>Miguel Luciano</vt:lpstr>
      <vt:lpstr>Artist: Miguel Luciano</vt:lpstr>
      <vt:lpstr>PowerPoint Presentation</vt:lpstr>
      <vt:lpstr>PowerPoint Presentation</vt:lpstr>
      <vt:lpstr>PowerPoint Presentation</vt:lpstr>
      <vt:lpstr>The Young Lords</vt:lpstr>
      <vt:lpstr>Lincoln Hospital, South Bronx, 1970</vt:lpstr>
      <vt:lpstr>1970</vt:lpstr>
      <vt:lpstr>PowerPoint Presentation</vt:lpstr>
      <vt:lpstr>PowerPoint Presentation</vt:lpstr>
      <vt:lpstr>PowerPoint Presentation</vt:lpstr>
      <vt:lpstr>1969 The First Spanish Methodist Church,  East Harlem (El Barrio)</vt:lpstr>
      <vt:lpstr>PowerPoint Presentation</vt:lpstr>
      <vt:lpstr>Pedro Pietri (1944-2004)</vt:lpstr>
      <vt:lpstr>Pedro Pietri Mini-Bio</vt:lpstr>
      <vt:lpstr>PowerPoint Presentation</vt:lpstr>
      <vt:lpstr>Puerto Rican Obituary (excerpt)</vt:lpstr>
      <vt:lpstr>Miguel Luciano,  The People’s Pulpit (2022)  Vintage pulpit from The First Spanish United Methodist Church (The People’s Church), East Harlem.  Speakers; microphone; audio: Puerto Rican Obituary (1969) by Pedro Pietri</vt:lpstr>
      <vt:lpstr>PowerPoint Presentation</vt:lpstr>
      <vt:lpstr>Mapping Resistance:       The Young Lords in El Barrio (2019)  Image: Young Lords Member with Pa’lante Newspaper (1970) by Hiram Maristany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Miguel Luciano</dc:title>
  <dc:creator>Barbara Cruz</dc:creator>
  <cp:lastModifiedBy>Barbara Cruz</cp:lastModifiedBy>
  <cp:revision>12</cp:revision>
  <dcterms:created xsi:type="dcterms:W3CDTF">2022-11-07T17:44:22Z</dcterms:created>
  <dcterms:modified xsi:type="dcterms:W3CDTF">2023-01-19T12:20:22Z</dcterms:modified>
</cp:coreProperties>
</file>