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270" r:id="rId4"/>
    <p:sldId id="272" r:id="rId5"/>
    <p:sldId id="274" r:id="rId6"/>
    <p:sldId id="257" r:id="rId7"/>
    <p:sldId id="259" r:id="rId8"/>
    <p:sldId id="260" r:id="rId9"/>
    <p:sldId id="258" r:id="rId10"/>
    <p:sldId id="261" r:id="rId11"/>
    <p:sldId id="263" r:id="rId12"/>
    <p:sldId id="271" r:id="rId13"/>
    <p:sldId id="273" r:id="rId14"/>
    <p:sldId id="264" r:id="rId15"/>
    <p:sldId id="265" r:id="rId16"/>
    <p:sldId id="266" r:id="rId17"/>
    <p:sldId id="267"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6" autoAdjust="0"/>
    <p:restoredTop sz="94712"/>
  </p:normalViewPr>
  <p:slideViewPr>
    <p:cSldViewPr snapToGrid="0">
      <p:cViewPr varScale="1">
        <p:scale>
          <a:sx n="63" d="100"/>
          <a:sy n="63" d="100"/>
        </p:scale>
        <p:origin x="80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A2A44-DFE0-450E-90E8-CEA32F6C92C1}" type="datetimeFigureOut">
              <a:rPr lang="en-US" smtClean="0"/>
              <a:t>8/15/2022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D7655-F863-4675-B37F-4D9F5462D8CF}" type="slidenum">
              <a:rPr lang="en-US" smtClean="0"/>
              <a:t>‹#›</a:t>
            </a:fld>
            <a:endParaRPr lang="en-US"/>
          </a:p>
        </p:txBody>
      </p:sp>
    </p:spTree>
    <p:extLst>
      <p:ext uri="{BB962C8B-B14F-4D97-AF65-F5344CB8AC3E}">
        <p14:creationId xmlns:p14="http://schemas.microsoft.com/office/powerpoint/2010/main" val="224886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os.myflorida.com/cultural/programs/art-in-state-building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D7655-F863-4675-B37F-4D9F5462D8CF}" type="slidenum">
              <a:rPr lang="en-US" smtClean="0"/>
              <a:t>3</a:t>
            </a:fld>
            <a:endParaRPr lang="en-US"/>
          </a:p>
        </p:txBody>
      </p:sp>
    </p:spTree>
    <p:extLst>
      <p:ext uri="{BB962C8B-B14F-4D97-AF65-F5344CB8AC3E}">
        <p14:creationId xmlns:p14="http://schemas.microsoft.com/office/powerpoint/2010/main" val="353532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Image: </a:t>
            </a:r>
            <a:r>
              <a:rPr lang="en-US" b="0" i="0" dirty="0">
                <a:solidFill>
                  <a:srgbClr val="454545"/>
                </a:solidFill>
                <a:effectLst/>
                <a:latin typeface="proxima-nova"/>
              </a:rPr>
              <a:t>Moines, IA</a:t>
            </a:r>
          </a:p>
          <a:p>
            <a:pPr algn="l"/>
            <a:r>
              <a:rPr lang="en-US" b="0" i="0" dirty="0">
                <a:solidFill>
                  <a:srgbClr val="454545"/>
                </a:solidFill>
                <a:effectLst/>
                <a:latin typeface="proxima-nova"/>
              </a:rPr>
              <a:t>Commissioned by the Greater Des Moines Public Art Foundation in honor of Johnny </a:t>
            </a:r>
            <a:r>
              <a:rPr lang="en-US" b="0" i="0" dirty="0" err="1">
                <a:solidFill>
                  <a:srgbClr val="454545"/>
                </a:solidFill>
                <a:effectLst/>
                <a:latin typeface="proxima-nova"/>
              </a:rPr>
              <a:t>Danos</a:t>
            </a:r>
            <a:endParaRPr lang="en-US" b="0" i="0" dirty="0">
              <a:solidFill>
                <a:srgbClr val="454545"/>
              </a:solidFill>
              <a:effectLst/>
              <a:latin typeface="proxima-nova"/>
            </a:endParaRPr>
          </a:p>
          <a:p>
            <a:pPr algn="l"/>
            <a:r>
              <a:rPr lang="en-US" b="0" i="0" dirty="0">
                <a:solidFill>
                  <a:srgbClr val="454545"/>
                </a:solidFill>
                <a:effectLst/>
                <a:latin typeface="proxima-nova"/>
              </a:rPr>
              <a:t>High performance white gloss powder coated aluminum, galvanized/structural stainless-steel interior column with isolators for dissimilar materials</a:t>
            </a:r>
          </a:p>
          <a:p>
            <a:pPr algn="l"/>
            <a:r>
              <a:rPr lang="en-US" b="0" i="0" dirty="0">
                <a:solidFill>
                  <a:srgbClr val="454545"/>
                </a:solidFill>
                <a:effectLst/>
                <a:latin typeface="proxima-nova"/>
              </a:rPr>
              <a:t>21’ tall x 21’10” wide x 16’ deep</a:t>
            </a:r>
          </a:p>
          <a:p>
            <a:pPr algn="l"/>
            <a:r>
              <a:rPr lang="en-US" b="0" i="0" dirty="0">
                <a:solidFill>
                  <a:srgbClr val="454545"/>
                </a:solidFill>
                <a:effectLst/>
                <a:latin typeface="proxima-nova"/>
              </a:rPr>
              <a:t>Photo: M. Jessica Rowe, EES Design</a:t>
            </a:r>
          </a:p>
          <a:p>
            <a:br>
              <a:rPr lang="en-US" dirty="0"/>
            </a:br>
            <a:endParaRPr lang="en-US" dirty="0"/>
          </a:p>
        </p:txBody>
      </p:sp>
      <p:sp>
        <p:nvSpPr>
          <p:cNvPr id="4" name="Slide Number Placeholder 3"/>
          <p:cNvSpPr>
            <a:spLocks noGrp="1"/>
          </p:cNvSpPr>
          <p:nvPr>
            <p:ph type="sldNum" sz="quarter" idx="5"/>
          </p:nvPr>
        </p:nvSpPr>
        <p:spPr/>
        <p:txBody>
          <a:bodyPr/>
          <a:lstStyle/>
          <a:p>
            <a:fld id="{FF3D7655-F863-4675-B37F-4D9F5462D8CF}" type="slidenum">
              <a:rPr lang="en-US" smtClean="0"/>
              <a:t>4</a:t>
            </a:fld>
            <a:endParaRPr lang="en-US"/>
          </a:p>
        </p:txBody>
      </p:sp>
    </p:spTree>
    <p:extLst>
      <p:ext uri="{BB962C8B-B14F-4D97-AF65-F5344CB8AC3E}">
        <p14:creationId xmlns:p14="http://schemas.microsoft.com/office/powerpoint/2010/main" val="356719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proxima-nova"/>
              </a:rPr>
              <a:t>Maze, 1972</a:t>
            </a:r>
          </a:p>
          <a:p>
            <a:r>
              <a:rPr lang="en-US" b="0" i="0" dirty="0">
                <a:solidFill>
                  <a:srgbClr val="454545"/>
                </a:solidFill>
                <a:effectLst/>
                <a:latin typeface="proxima-nova"/>
              </a:rPr>
              <a:t>12-sided wooden structure of 5 concentric dodecagonal rings, broken by 19 points of entry and 17 barriers</a:t>
            </a:r>
          </a:p>
          <a:p>
            <a:r>
              <a:rPr lang="en-US" b="0" i="0" dirty="0">
                <a:solidFill>
                  <a:srgbClr val="454545"/>
                </a:solidFill>
                <a:effectLst/>
                <a:latin typeface="proxima-nova"/>
              </a:rPr>
              <a:t>32’ diameter x 6’ high</a:t>
            </a:r>
          </a:p>
          <a:p>
            <a:r>
              <a:rPr lang="en-US" b="0" i="0" dirty="0">
                <a:solidFill>
                  <a:srgbClr val="454545"/>
                </a:solidFill>
                <a:effectLst/>
                <a:latin typeface="proxima-nova"/>
              </a:rPr>
              <a:t>Originally sited at Gibney Farm near New Kingston, Pennsylvania</a:t>
            </a:r>
          </a:p>
          <a:p>
            <a:r>
              <a:rPr lang="en-US" b="0" i="0" dirty="0">
                <a:solidFill>
                  <a:srgbClr val="454545"/>
                </a:solidFill>
                <a:effectLst/>
                <a:latin typeface="proxima-nova"/>
              </a:rPr>
              <a:t>Photo: Silver Spring Township Police Department, Mechanicsburg, PA (aerial); Alice Aycock</a:t>
            </a:r>
          </a:p>
          <a:p>
            <a:endParaRPr lang="en-US" dirty="0"/>
          </a:p>
        </p:txBody>
      </p:sp>
      <p:sp>
        <p:nvSpPr>
          <p:cNvPr id="4" name="Slide Number Placeholder 3"/>
          <p:cNvSpPr>
            <a:spLocks noGrp="1"/>
          </p:cNvSpPr>
          <p:nvPr>
            <p:ph type="sldNum" sz="quarter" idx="5"/>
          </p:nvPr>
        </p:nvSpPr>
        <p:spPr/>
        <p:txBody>
          <a:bodyPr/>
          <a:lstStyle/>
          <a:p>
            <a:fld id="{FF3D7655-F863-4675-B37F-4D9F5462D8CF}" type="slidenum">
              <a:rPr lang="en-US" smtClean="0"/>
              <a:t>5</a:t>
            </a:fld>
            <a:endParaRPr lang="en-US"/>
          </a:p>
        </p:txBody>
      </p:sp>
    </p:spTree>
    <p:extLst>
      <p:ext uri="{BB962C8B-B14F-4D97-AF65-F5344CB8AC3E}">
        <p14:creationId xmlns:p14="http://schemas.microsoft.com/office/powerpoint/2010/main" val="318347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Maze 2000</a:t>
            </a:r>
            <a:r>
              <a:rPr lang="en-US" dirty="0"/>
              <a:t> was designed to serve as a landmark to commemorate the first architectural footprint of USF’s new Interdisciplinary Campus, Psychology and Communication Sciences &amp; Disorders.</a:t>
            </a:r>
          </a:p>
          <a:p>
            <a:endParaRPr lang="en-US" dirty="0"/>
          </a:p>
          <a:p>
            <a:r>
              <a:rPr lang="en-US" dirty="0"/>
              <a:t>Links the Medical Campus to the Academic Campus both geographically and intellectually.</a:t>
            </a:r>
          </a:p>
          <a:p>
            <a:endParaRPr lang="en-US" dirty="0"/>
          </a:p>
          <a:p>
            <a:r>
              <a:rPr lang="en-US" dirty="0"/>
              <a:t>Celebrates the union and elaborates on the meaning and ambition of the interdisciplinary study and research that is the focus of the new campus</a:t>
            </a:r>
          </a:p>
          <a:p>
            <a:endParaRPr lang="en-US" dirty="0"/>
          </a:p>
        </p:txBody>
      </p:sp>
      <p:sp>
        <p:nvSpPr>
          <p:cNvPr id="4" name="Slide Number Placeholder 3"/>
          <p:cNvSpPr>
            <a:spLocks noGrp="1"/>
          </p:cNvSpPr>
          <p:nvPr>
            <p:ph type="sldNum" sz="quarter" idx="5"/>
          </p:nvPr>
        </p:nvSpPr>
        <p:spPr/>
        <p:txBody>
          <a:bodyPr/>
          <a:lstStyle/>
          <a:p>
            <a:fld id="{FF3D7655-F863-4675-B37F-4D9F5462D8CF}" type="slidenum">
              <a:rPr lang="en-US" smtClean="0"/>
              <a:t>6</a:t>
            </a:fld>
            <a:endParaRPr lang="en-US"/>
          </a:p>
        </p:txBody>
      </p:sp>
    </p:spTree>
    <p:extLst>
      <p:ext uri="{BB962C8B-B14F-4D97-AF65-F5344CB8AC3E}">
        <p14:creationId xmlns:p14="http://schemas.microsoft.com/office/powerpoint/2010/main" val="88060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Maze 2000 </a:t>
            </a:r>
            <a:r>
              <a:rPr lang="en-US" dirty="0"/>
              <a:t>functions as a sort of compass; but this is a compass whose needle quivers, suggesting a non-permanence of direction, which she felt underlies the reality of one’s life.</a:t>
            </a:r>
          </a:p>
          <a:p>
            <a:endParaRPr lang="en-US" dirty="0"/>
          </a:p>
          <a:p>
            <a:r>
              <a:rPr lang="en-US" dirty="0"/>
              <a:t>As the viewer moves around the piece, they access ever-changing facets of the work, engaging their memory as a tool in understanding the sculpture. </a:t>
            </a:r>
          </a:p>
          <a:p>
            <a:endParaRPr lang="en-US" dirty="0"/>
          </a:p>
          <a:p>
            <a:r>
              <a:rPr lang="en-US" dirty="0"/>
              <a:t>The viewer must deal with the work in a fashion similar to the way they deal with their lives; organizing it through the use of a mental construct. </a:t>
            </a:r>
          </a:p>
          <a:p>
            <a:endParaRPr lang="en-US" dirty="0"/>
          </a:p>
          <a:p>
            <a:r>
              <a:rPr lang="en-US" dirty="0"/>
              <a:t>In this sense, the work is evocative of concerns, which are at the heart of psychology.</a:t>
            </a:r>
          </a:p>
          <a:p>
            <a:endParaRPr lang="en-US" dirty="0"/>
          </a:p>
          <a:p>
            <a:r>
              <a:rPr lang="en-US" dirty="0"/>
              <a:t>Aycock talked about thoughts never being at rest. In the swirling and layered presence of the piece, the viewer’s eye, like a thought or idea, finds no place to rest. </a:t>
            </a:r>
          </a:p>
          <a:p>
            <a:endParaRPr lang="en-US" dirty="0"/>
          </a:p>
        </p:txBody>
      </p:sp>
      <p:sp>
        <p:nvSpPr>
          <p:cNvPr id="4" name="Slide Number Placeholder 3"/>
          <p:cNvSpPr>
            <a:spLocks noGrp="1"/>
          </p:cNvSpPr>
          <p:nvPr>
            <p:ph type="sldNum" sz="quarter" idx="5"/>
          </p:nvPr>
        </p:nvSpPr>
        <p:spPr/>
        <p:txBody>
          <a:bodyPr/>
          <a:lstStyle/>
          <a:p>
            <a:fld id="{FF3D7655-F863-4675-B37F-4D9F5462D8CF}" type="slidenum">
              <a:rPr lang="en-US" smtClean="0"/>
              <a:t>7</a:t>
            </a:fld>
            <a:endParaRPr lang="en-US"/>
          </a:p>
        </p:txBody>
      </p:sp>
    </p:spTree>
    <p:extLst>
      <p:ext uri="{BB962C8B-B14F-4D97-AF65-F5344CB8AC3E}">
        <p14:creationId xmlns:p14="http://schemas.microsoft.com/office/powerpoint/2010/main" val="5896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Maze 2000 </a:t>
            </a:r>
            <a:r>
              <a:rPr lang="en-US" dirty="0"/>
              <a:t>is layered and non-linear. Aycock likened this aspect of the piece to the quest for knowledge. </a:t>
            </a:r>
          </a:p>
          <a:p>
            <a:endParaRPr lang="en-US" dirty="0"/>
          </a:p>
          <a:p>
            <a:r>
              <a:rPr lang="en-US" dirty="0"/>
              <a:t>Just as a viewer would be pursuing understanding of the work from various vantage points, so the student seeks knowledge from different perspectives and from different layers.</a:t>
            </a:r>
          </a:p>
          <a:p>
            <a:endParaRPr lang="en-US" dirty="0"/>
          </a:p>
          <a:p>
            <a:r>
              <a:rPr lang="en-US" dirty="0"/>
              <a:t>In the swirling and layered presence of the sculpture, the viewer’s eye, like a thought or idea, finds no place to rest. </a:t>
            </a:r>
          </a:p>
          <a:p>
            <a:endParaRPr lang="en-US" dirty="0"/>
          </a:p>
          <a:p>
            <a:endParaRPr lang="en-US" dirty="0"/>
          </a:p>
        </p:txBody>
      </p:sp>
      <p:sp>
        <p:nvSpPr>
          <p:cNvPr id="4" name="Slide Number Placeholder 3"/>
          <p:cNvSpPr>
            <a:spLocks noGrp="1"/>
          </p:cNvSpPr>
          <p:nvPr>
            <p:ph type="sldNum" sz="quarter" idx="5"/>
          </p:nvPr>
        </p:nvSpPr>
        <p:spPr/>
        <p:txBody>
          <a:bodyPr/>
          <a:lstStyle/>
          <a:p>
            <a:fld id="{FF3D7655-F863-4675-B37F-4D9F5462D8CF}" type="slidenum">
              <a:rPr lang="en-US" smtClean="0"/>
              <a:t>8</a:t>
            </a:fld>
            <a:endParaRPr lang="en-US"/>
          </a:p>
        </p:txBody>
      </p:sp>
    </p:spTree>
    <p:extLst>
      <p:ext uri="{BB962C8B-B14F-4D97-AF65-F5344CB8AC3E}">
        <p14:creationId xmlns:p14="http://schemas.microsoft.com/office/powerpoint/2010/main" val="413601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800" dirty="0">
                <a:solidFill>
                  <a:srgbClr val="292B2C"/>
                </a:solidFill>
                <a:effectLst/>
                <a:latin typeface="Roboto" panose="02000000000000000000" pitchFamily="2" charset="0"/>
                <a:ea typeface="Times New Roman" panose="02020603050405020304" pitchFamily="18" charset="0"/>
              </a:rPr>
              <a:t>Who was Amy Gail Buchman?</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292B2C"/>
                </a:solidFill>
                <a:effectLst/>
                <a:latin typeface="Roboto" panose="02000000000000000000" pitchFamily="2" charset="0"/>
                <a:ea typeface="Times New Roman" panose="02020603050405020304" pitchFamily="18" charset="0"/>
              </a:rPr>
              <a:t>Eventually someone will ask: "who was Amy Gail Buchman?" The answer is simple. Amy was a special woman who loved learning. She studied hard and became an outstanding speech therapist. She was loving, sweet and vivacious with a goal to bring happiness to others. Amy could make a day brighter or a room glow with her natural charm and enthusiasm. She was nice to everyone. Who was Amy Gail Buchman? Amy was the kind of person all of us should want to be like. If we follow her example, we will help complete the good work she began. Amy lost her life in a car accident at age twenty-four, but the beauty of her short life will never be lost to us.</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i="1" dirty="0">
                <a:solidFill>
                  <a:srgbClr val="292B2C"/>
                </a:solidFill>
                <a:effectLst/>
                <a:latin typeface="Roboto" panose="02000000000000000000" pitchFamily="2" charset="0"/>
                <a:ea typeface="Times New Roman" panose="02020603050405020304" pitchFamily="18" charset="0"/>
              </a:rPr>
              <a:t>Maze 2000</a:t>
            </a:r>
            <a:r>
              <a:rPr lang="en-US" sz="1800" dirty="0">
                <a:solidFill>
                  <a:srgbClr val="292B2C"/>
                </a:solidFill>
                <a:effectLst/>
                <a:latin typeface="Roboto" panose="02000000000000000000" pitchFamily="2" charset="0"/>
                <a:ea typeface="Times New Roman" panose="02020603050405020304" pitchFamily="18" charset="0"/>
              </a:rPr>
              <a:t> made possible by </a:t>
            </a:r>
            <a:r>
              <a:rPr lang="en-US" sz="1800" u="sng" dirty="0">
                <a:solidFill>
                  <a:srgbClr val="000000"/>
                </a:solidFill>
                <a:effectLst/>
                <a:latin typeface="Roboto" panose="02000000000000000000" pitchFamily="2" charset="0"/>
                <a:ea typeface="Times New Roman" panose="02020603050405020304" pitchFamily="18" charset="0"/>
                <a:hlinkClick r:id="rId3"/>
              </a:rPr>
              <a:t>Florida's Art in State Buildings Program</a:t>
            </a:r>
            <a:r>
              <a:rPr lang="en-US" sz="1800" dirty="0">
                <a:solidFill>
                  <a:srgbClr val="292B2C"/>
                </a:solidFill>
                <a:effectLst/>
                <a:latin typeface="Roboto" panose="02000000000000000000" pitchFamily="2" charset="0"/>
                <a:ea typeface="Times New Roman" panose="02020603050405020304" pitchFamily="18" charset="0"/>
              </a:rPr>
              <a:t> and the generosity of Cookie and Booky Buchman in memory of their daughter Amy Gail.</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F3D7655-F863-4675-B37F-4D9F5462D8CF}" type="slidenum">
              <a:rPr lang="en-US" smtClean="0"/>
              <a:t>10</a:t>
            </a:fld>
            <a:endParaRPr lang="en-US"/>
          </a:p>
        </p:txBody>
      </p:sp>
    </p:spTree>
    <p:extLst>
      <p:ext uri="{BB962C8B-B14F-4D97-AF65-F5344CB8AC3E}">
        <p14:creationId xmlns:p14="http://schemas.microsoft.com/office/powerpoint/2010/main" val="222760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5914-6A33-09EF-C26F-F61E3C43F9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1CE9D4-B844-425D-53CB-FA2599681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E4BDD4-B80A-528F-A0F9-B70D594EAA25}"/>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5" name="Footer Placeholder 4">
            <a:extLst>
              <a:ext uri="{FF2B5EF4-FFF2-40B4-BE49-F238E27FC236}">
                <a16:creationId xmlns:a16="http://schemas.microsoft.com/office/drawing/2014/main" id="{1D835809-BF7D-2C39-2E9D-FB34B3297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02FC0-DB5C-0072-D006-A00BE23FD9B5}"/>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373605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BE381-EE41-1A2E-679F-BBD3692CB2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244D84-A41B-2C72-61C5-1AB5F735E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35A02-0BEC-F3B6-FB5F-6853F4424C14}"/>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5" name="Footer Placeholder 4">
            <a:extLst>
              <a:ext uri="{FF2B5EF4-FFF2-40B4-BE49-F238E27FC236}">
                <a16:creationId xmlns:a16="http://schemas.microsoft.com/office/drawing/2014/main" id="{E828E0E8-7296-79DF-C5D1-E205D1A6B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83B17-6CBC-0ED3-81F1-8C49337ADD06}"/>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426874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7E5BE9-3327-4A47-8950-47326A6F65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C49286-A8BC-61D1-3DF9-3229CF4195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79C3F-EBD4-86D5-F9B0-0A4D589182B4}"/>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5" name="Footer Placeholder 4">
            <a:extLst>
              <a:ext uri="{FF2B5EF4-FFF2-40B4-BE49-F238E27FC236}">
                <a16:creationId xmlns:a16="http://schemas.microsoft.com/office/drawing/2014/main" id="{64E9BD18-509B-E1EA-929B-ABE5173C5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E6E4D1-8CC4-99A8-CE8B-AA2182C1162E}"/>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254335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DD83-8556-DF19-372A-021D9128B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CB2541-B0B1-454B-C2F9-FED630B986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A3D28-EA87-501E-9278-45422E661BC7}"/>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5" name="Footer Placeholder 4">
            <a:extLst>
              <a:ext uri="{FF2B5EF4-FFF2-40B4-BE49-F238E27FC236}">
                <a16:creationId xmlns:a16="http://schemas.microsoft.com/office/drawing/2014/main" id="{833F85C7-8550-7E18-2727-483AB7FC3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957D9-763C-27F5-2715-76099109E7A1}"/>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385689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62BD-1F82-CC04-4287-27A2EA3BEB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EF4023-CE72-129B-53CF-9702A65C50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D33325-9F36-B086-2170-9CC06F1A61B7}"/>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5" name="Footer Placeholder 4">
            <a:extLst>
              <a:ext uri="{FF2B5EF4-FFF2-40B4-BE49-F238E27FC236}">
                <a16:creationId xmlns:a16="http://schemas.microsoft.com/office/drawing/2014/main" id="{38B762D6-DBB1-8C91-0755-CA87F14BC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3A46E-5058-E576-8A7F-842D2D7B70E6}"/>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293565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C50C-5322-5542-5DDB-79FF7613F4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E0694-561A-017F-50B6-8A9863D1D0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A576F-070E-ABD4-CBFD-9DFF7ABB57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336A7C-3841-6557-DD6A-618358EDFCBC}"/>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6" name="Footer Placeholder 5">
            <a:extLst>
              <a:ext uri="{FF2B5EF4-FFF2-40B4-BE49-F238E27FC236}">
                <a16:creationId xmlns:a16="http://schemas.microsoft.com/office/drawing/2014/main" id="{6A8D39A1-96E3-81B4-2506-B788B64E4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CBDFC-1612-6939-4FEE-3C07ADB54DDD}"/>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228423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DEDB-1A70-21CE-66B4-9119EF4BA5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B99B95-B2E2-51C7-061B-3287A2D50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77A40-BB12-B80E-7F09-B04A2E2D4E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794F2D-35A7-6D1A-FD96-4332A32B3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2C99B1-F784-E883-38B5-C067A39A83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2A9EC-24CA-ECEB-F41D-F06A8B135202}"/>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8" name="Footer Placeholder 7">
            <a:extLst>
              <a:ext uri="{FF2B5EF4-FFF2-40B4-BE49-F238E27FC236}">
                <a16:creationId xmlns:a16="http://schemas.microsoft.com/office/drawing/2014/main" id="{72DBA884-276B-9195-7417-15C582414B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C06572-7611-F399-AA0A-67D9316EE6A0}"/>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224614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1C24-9750-121B-9F23-B081AA8B2E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DBE020-F83D-6B46-BA4C-01E1229288FC}"/>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4" name="Footer Placeholder 3">
            <a:extLst>
              <a:ext uri="{FF2B5EF4-FFF2-40B4-BE49-F238E27FC236}">
                <a16:creationId xmlns:a16="http://schemas.microsoft.com/office/drawing/2014/main" id="{9E86AD86-1FF5-29F2-00C3-95E8A4A98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762295-8329-CB4A-D669-B31602C8C375}"/>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427449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FD07AC-54BB-4F9E-ACB8-DEA9D571989E}"/>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3" name="Footer Placeholder 2">
            <a:extLst>
              <a:ext uri="{FF2B5EF4-FFF2-40B4-BE49-F238E27FC236}">
                <a16:creationId xmlns:a16="http://schemas.microsoft.com/office/drawing/2014/main" id="{7886619D-B312-23C6-E13E-1B0AEFEDC3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557741-5B68-6ED9-79F9-672846A56C04}"/>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346633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0833-3CED-5E35-EBA5-17216DA80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45DD59-4C2C-08C4-94B6-212BF38D47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D4E463-5683-C721-E8F5-4694816AF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F72A30-42E0-3D7F-3AB8-1FD1D6075BE6}"/>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6" name="Footer Placeholder 5">
            <a:extLst>
              <a:ext uri="{FF2B5EF4-FFF2-40B4-BE49-F238E27FC236}">
                <a16:creationId xmlns:a16="http://schemas.microsoft.com/office/drawing/2014/main" id="{117EC14D-6452-EFF7-A786-EC58DFD1FF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3BE2D-E78C-E935-1909-90CDA86F41F4}"/>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208439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7CC0-927B-A4C6-A4BB-1CFCAEAE5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665A9-F32A-0478-57AF-75185AA43F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2D3C80-DD9D-07C3-0F7D-BFA25226D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962753-65D4-9C95-89A1-717CC52393AC}"/>
              </a:ext>
            </a:extLst>
          </p:cNvPr>
          <p:cNvSpPr>
            <a:spLocks noGrp="1"/>
          </p:cNvSpPr>
          <p:nvPr>
            <p:ph type="dt" sz="half" idx="10"/>
          </p:nvPr>
        </p:nvSpPr>
        <p:spPr/>
        <p:txBody>
          <a:bodyPr/>
          <a:lstStyle/>
          <a:p>
            <a:fld id="{FEBE76CC-E29B-4424-9CF2-4CDBF20C0D96}" type="datetimeFigureOut">
              <a:rPr lang="en-US" smtClean="0"/>
              <a:t>8/15/2022</a:t>
            </a:fld>
            <a:endParaRPr lang="en-US"/>
          </a:p>
        </p:txBody>
      </p:sp>
      <p:sp>
        <p:nvSpPr>
          <p:cNvPr id="6" name="Footer Placeholder 5">
            <a:extLst>
              <a:ext uri="{FF2B5EF4-FFF2-40B4-BE49-F238E27FC236}">
                <a16:creationId xmlns:a16="http://schemas.microsoft.com/office/drawing/2014/main" id="{27D0B9B3-1D00-08DE-9B8D-EBB96C277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EB632E-ABCC-6229-2B19-94A9456B8B42}"/>
              </a:ext>
            </a:extLst>
          </p:cNvPr>
          <p:cNvSpPr>
            <a:spLocks noGrp="1"/>
          </p:cNvSpPr>
          <p:nvPr>
            <p:ph type="sldNum" sz="quarter" idx="12"/>
          </p:nvPr>
        </p:nvSpPr>
        <p:spPr/>
        <p:txBody>
          <a:bodyPr/>
          <a:lstStyle/>
          <a:p>
            <a:fld id="{AFD62EF8-41A8-4E98-A467-B1B535BD745F}" type="slidenum">
              <a:rPr lang="en-US" smtClean="0"/>
              <a:t>‹#›</a:t>
            </a:fld>
            <a:endParaRPr lang="en-US"/>
          </a:p>
        </p:txBody>
      </p:sp>
    </p:spTree>
    <p:extLst>
      <p:ext uri="{BB962C8B-B14F-4D97-AF65-F5344CB8AC3E}">
        <p14:creationId xmlns:p14="http://schemas.microsoft.com/office/powerpoint/2010/main" val="264903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946F4-2406-5DF9-3FFC-E9A5AE9B2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D0028-F2CF-5021-2203-3FAD0C773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F5A50-5A86-6DD4-64B3-CC012F676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E76CC-E29B-4424-9CF2-4CDBF20C0D96}" type="datetimeFigureOut">
              <a:rPr lang="en-US" smtClean="0"/>
              <a:t>8/15/2022</a:t>
            </a:fld>
            <a:endParaRPr lang="en-US"/>
          </a:p>
        </p:txBody>
      </p:sp>
      <p:sp>
        <p:nvSpPr>
          <p:cNvPr id="5" name="Footer Placeholder 4">
            <a:extLst>
              <a:ext uri="{FF2B5EF4-FFF2-40B4-BE49-F238E27FC236}">
                <a16:creationId xmlns:a16="http://schemas.microsoft.com/office/drawing/2014/main" id="{5E4BC784-BEE4-C75B-D4D9-1A168CBC4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C1AA7B-749F-DA7C-8033-C9E8D0D0C0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62EF8-41A8-4E98-A467-B1B535BD745F}" type="slidenum">
              <a:rPr lang="en-US" smtClean="0"/>
              <a:t>‹#›</a:t>
            </a:fld>
            <a:endParaRPr lang="en-US"/>
          </a:p>
        </p:txBody>
      </p:sp>
    </p:spTree>
    <p:extLst>
      <p:ext uri="{BB962C8B-B14F-4D97-AF65-F5344CB8AC3E}">
        <p14:creationId xmlns:p14="http://schemas.microsoft.com/office/powerpoint/2010/main" val="4108460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usfcam.usf.edu/PA/Images/Saraceno/Tomas-Saraceno-CaelumDust-6.jp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usfcam.usf.edu/PA/Images/Saraceno/Tomas-Saraceno-CaelumDust-1.jp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usfcam.usf.edu/PA/Images/Saraceno/Tomas-Saraceno-CaelumDust-2.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usfcam.usf.edu/PA/Images/Saraceno/Tomas-Saraceno-CaelumDust-3.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usfcam.usf.edu/PA/Images/Saraceno/Tomas-Saraceno-CaelumDust-4.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usfcam.usf.edu/PA/Images/Saraceno/Tomas-Saraceno-CaelumDust-5.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usfcam.usf.edu/PA/Images/Aycock/Alice-Aycock-Maze2000-detail2.jp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www.usfcam.usf.edu/PA/Images/Aycock/Alice-Aycock-Maze2000-detail3.jp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usfcam.usf.edu/PA/Images/Aycock/Alice-Aycock-Maze2000-detail.jpg" TargetMode="External"/><Relationship Id="rId1" Type="http://schemas.openxmlformats.org/officeDocument/2006/relationships/slideLayout" Target="../slideLayouts/slideLayout6.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D0A9-BCA2-D001-ED48-DFEE21E42566}"/>
              </a:ext>
            </a:extLst>
          </p:cNvPr>
          <p:cNvSpPr>
            <a:spLocks noGrp="1"/>
          </p:cNvSpPr>
          <p:nvPr>
            <p:ph type="ctrTitle"/>
          </p:nvPr>
        </p:nvSpPr>
        <p:spPr>
          <a:xfrm>
            <a:off x="1524000" y="3199944"/>
            <a:ext cx="9144000" cy="2387600"/>
          </a:xfrm>
        </p:spPr>
        <p:txBody>
          <a:bodyPr/>
          <a:lstStyle/>
          <a:p>
            <a:r>
              <a:rPr lang="en-US" dirty="0"/>
              <a:t>Public Art</a:t>
            </a:r>
          </a:p>
        </p:txBody>
      </p:sp>
      <p:sp>
        <p:nvSpPr>
          <p:cNvPr id="3" name="Subtitle 2">
            <a:extLst>
              <a:ext uri="{FF2B5EF4-FFF2-40B4-BE49-F238E27FC236}">
                <a16:creationId xmlns:a16="http://schemas.microsoft.com/office/drawing/2014/main" id="{8FD43A88-4BA9-1710-D110-887DC95BC3DC}"/>
              </a:ext>
            </a:extLst>
          </p:cNvPr>
          <p:cNvSpPr>
            <a:spLocks noGrp="1"/>
          </p:cNvSpPr>
          <p:nvPr>
            <p:ph type="subTitle" idx="1"/>
          </p:nvPr>
        </p:nvSpPr>
        <p:spPr>
          <a:xfrm>
            <a:off x="1524000" y="5836921"/>
            <a:ext cx="9144000" cy="822642"/>
          </a:xfrm>
        </p:spPr>
        <p:txBody>
          <a:bodyPr>
            <a:normAutofit/>
          </a:bodyPr>
          <a:lstStyle/>
          <a:p>
            <a:r>
              <a:rPr lang="en-US" sz="3600" i="1" dirty="0">
                <a:solidFill>
                  <a:srgbClr val="201F1E"/>
                </a:solidFill>
                <a:effectLst/>
                <a:latin typeface="Segoe UI" panose="020B0502040204020203" pitchFamily="34" charset="0"/>
                <a:ea typeface="Times New Roman" panose="02020603050405020304" pitchFamily="18" charset="0"/>
                <a:cs typeface="Times New Roman" panose="02020603050405020304" pitchFamily="18" charset="0"/>
              </a:rPr>
              <a:t>What is it and what counts as public art?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Projects | USF Public Art | Institute for Research in Art">
            <a:extLst>
              <a:ext uri="{FF2B5EF4-FFF2-40B4-BE49-F238E27FC236}">
                <a16:creationId xmlns:a16="http://schemas.microsoft.com/office/drawing/2014/main" id="{71041CF7-E174-64E8-2717-58583652D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981" y="19864"/>
            <a:ext cx="6036037"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21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9A39-3030-0BCE-1EA7-5FB605E025FD}"/>
              </a:ext>
            </a:extLst>
          </p:cNvPr>
          <p:cNvSpPr>
            <a:spLocks noGrp="1"/>
          </p:cNvSpPr>
          <p:nvPr>
            <p:ph type="title"/>
          </p:nvPr>
        </p:nvSpPr>
        <p:spPr/>
        <p:txBody>
          <a:bodyPr>
            <a:noAutofit/>
          </a:bodyPr>
          <a:lstStyle/>
          <a:p>
            <a:pPr algn="ctr"/>
            <a:r>
              <a:rPr lang="en-US" sz="3600" dirty="0">
                <a:solidFill>
                  <a:srgbClr val="292B2C"/>
                </a:solidFill>
                <a:effectLst/>
                <a:latin typeface="Roboto" panose="02000000000000000000" pitchFamily="2" charset="0"/>
                <a:ea typeface="Times New Roman" panose="02020603050405020304" pitchFamily="18" charset="0"/>
              </a:rPr>
              <a:t>In Loving Memory of</a:t>
            </a:r>
            <a:br>
              <a:rPr lang="en-US" sz="3600" dirty="0">
                <a:solidFill>
                  <a:srgbClr val="292B2C"/>
                </a:solidFill>
                <a:effectLst/>
                <a:latin typeface="Roboto" panose="02000000000000000000" pitchFamily="2" charset="0"/>
                <a:ea typeface="Times New Roman" panose="02020603050405020304" pitchFamily="18" charset="0"/>
              </a:rPr>
            </a:br>
            <a:r>
              <a:rPr lang="en-US" sz="3600" b="1" dirty="0">
                <a:solidFill>
                  <a:srgbClr val="292B2C"/>
                </a:solidFill>
                <a:effectLst/>
                <a:latin typeface="Roboto" panose="02000000000000000000" pitchFamily="2" charset="0"/>
                <a:ea typeface="Times New Roman" panose="02020603050405020304" pitchFamily="18" charset="0"/>
              </a:rPr>
              <a:t>AMY GAIL BUCHMAN</a:t>
            </a:r>
            <a:br>
              <a:rPr lang="en-US" sz="3600" dirty="0">
                <a:solidFill>
                  <a:srgbClr val="292B2C"/>
                </a:solidFill>
                <a:effectLst/>
                <a:latin typeface="Roboto" panose="02000000000000000000" pitchFamily="2" charset="0"/>
                <a:ea typeface="Times New Roman" panose="02020603050405020304" pitchFamily="18" charset="0"/>
              </a:rPr>
            </a:br>
            <a:r>
              <a:rPr lang="en-US" sz="3600" dirty="0">
                <a:solidFill>
                  <a:srgbClr val="292B2C"/>
                </a:solidFill>
                <a:effectLst/>
                <a:latin typeface="Roboto" panose="02000000000000000000" pitchFamily="2" charset="0"/>
                <a:ea typeface="Times New Roman" panose="02020603050405020304" pitchFamily="18" charset="0"/>
              </a:rPr>
              <a:t>1974–1998</a:t>
            </a:r>
            <a:endParaRPr lang="en-US" sz="3600" dirty="0"/>
          </a:p>
        </p:txBody>
      </p:sp>
      <p:sp>
        <p:nvSpPr>
          <p:cNvPr id="4" name="TextBox 3">
            <a:extLst>
              <a:ext uri="{FF2B5EF4-FFF2-40B4-BE49-F238E27FC236}">
                <a16:creationId xmlns:a16="http://schemas.microsoft.com/office/drawing/2014/main" id="{CA8A0493-72F3-33A2-79E2-9DA6D92E32E1}"/>
              </a:ext>
            </a:extLst>
          </p:cNvPr>
          <p:cNvSpPr txBox="1"/>
          <p:nvPr/>
        </p:nvSpPr>
        <p:spPr>
          <a:xfrm>
            <a:off x="5455920" y="2422436"/>
            <a:ext cx="6624320" cy="3754874"/>
          </a:xfrm>
          <a:prstGeom prst="rect">
            <a:avLst/>
          </a:prstGeom>
          <a:noFill/>
        </p:spPr>
        <p:txBody>
          <a:bodyPr wrap="square">
            <a:spAutoFit/>
          </a:bodyPr>
          <a:lstStyle/>
          <a:p>
            <a:pPr marL="0" marR="0">
              <a:spcBef>
                <a:spcPts val="0"/>
              </a:spcBef>
            </a:pPr>
            <a:r>
              <a:rPr lang="en-US" sz="3400" i="1" dirty="0">
                <a:solidFill>
                  <a:srgbClr val="292B2C"/>
                </a:solidFill>
                <a:effectLst/>
                <a:latin typeface="Roboto" panose="02000000000000000000" pitchFamily="2" charset="0"/>
                <a:ea typeface="Times New Roman" panose="02020603050405020304" pitchFamily="18" charset="0"/>
              </a:rPr>
              <a:t>She loved everything about being a speech pathologist. We still feel her energy, love and compassion, and remember her "joy of life." Those of us fortunate enough to have known AMY GAIL, will never be quite the same.</a:t>
            </a:r>
            <a:endParaRPr lang="en-US" sz="34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155BEE40-13FF-6EF5-EF80-0A594FEF3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2113281"/>
            <a:ext cx="5194021" cy="4379594"/>
          </a:xfrm>
          <a:prstGeom prst="rect">
            <a:avLst/>
          </a:prstGeom>
        </p:spPr>
      </p:pic>
    </p:spTree>
    <p:extLst>
      <p:ext uri="{BB962C8B-B14F-4D97-AF65-F5344CB8AC3E}">
        <p14:creationId xmlns:p14="http://schemas.microsoft.com/office/powerpoint/2010/main" val="197477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D8F40-5FC0-982C-21D7-02B395191B19}"/>
              </a:ext>
            </a:extLst>
          </p:cNvPr>
          <p:cNvSpPr>
            <a:spLocks noGrp="1"/>
          </p:cNvSpPr>
          <p:nvPr>
            <p:ph type="title"/>
          </p:nvPr>
        </p:nvSpPr>
        <p:spPr/>
        <p:txBody>
          <a:bodyPr/>
          <a:lstStyle/>
          <a:p>
            <a:pPr algn="r"/>
            <a:r>
              <a:rPr lang="en-US" dirty="0"/>
              <a:t>Tomás </a:t>
            </a:r>
            <a:r>
              <a:rPr lang="en-US" dirty="0" err="1"/>
              <a:t>Saraceno</a:t>
            </a:r>
            <a:endParaRPr lang="en-US" dirty="0"/>
          </a:p>
        </p:txBody>
      </p:sp>
      <p:pic>
        <p:nvPicPr>
          <p:cNvPr id="1026" name="Picture 2" descr="Investigating the entangled world we live in : Tomas Saraceno asks big  questions, with the help of spiders">
            <a:extLst>
              <a:ext uri="{FF2B5EF4-FFF2-40B4-BE49-F238E27FC236}">
                <a16:creationId xmlns:a16="http://schemas.microsoft.com/office/drawing/2014/main" id="{85C5F067-552C-FE4D-E808-39FA6744C3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63"/>
          <a:stretch/>
        </p:blipFill>
        <p:spPr bwMode="auto">
          <a:xfrm>
            <a:off x="1433195" y="846932"/>
            <a:ext cx="4225925" cy="535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57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3EE22D-8B88-3841-9501-13F42EAA3732}"/>
              </a:ext>
            </a:extLst>
          </p:cNvPr>
          <p:cNvSpPr>
            <a:spLocks noGrp="1"/>
          </p:cNvSpPr>
          <p:nvPr>
            <p:ph type="title"/>
          </p:nvPr>
        </p:nvSpPr>
        <p:spPr>
          <a:xfrm>
            <a:off x="838200" y="144462"/>
            <a:ext cx="10515600" cy="1325563"/>
          </a:xfrm>
        </p:spPr>
        <p:txBody>
          <a:bodyPr>
            <a:normAutofit/>
          </a:bodyPr>
          <a:lstStyle/>
          <a:p>
            <a:r>
              <a:rPr lang="en-US" sz="5000" b="1" dirty="0"/>
              <a:t>Tomás </a:t>
            </a:r>
            <a:r>
              <a:rPr lang="en-US" sz="5000" b="1" dirty="0" err="1"/>
              <a:t>Saraceno</a:t>
            </a:r>
            <a:r>
              <a:rPr lang="en-US" sz="5000" dirty="0"/>
              <a:t>: Brief Biography</a:t>
            </a:r>
          </a:p>
        </p:txBody>
      </p:sp>
      <p:sp>
        <p:nvSpPr>
          <p:cNvPr id="5" name="Content Placeholder 4">
            <a:extLst>
              <a:ext uri="{FF2B5EF4-FFF2-40B4-BE49-F238E27FC236}">
                <a16:creationId xmlns:a16="http://schemas.microsoft.com/office/drawing/2014/main" id="{F1EC3436-4C97-C67A-1D61-8BA5F3C6AD75}"/>
              </a:ext>
            </a:extLst>
          </p:cNvPr>
          <p:cNvSpPr>
            <a:spLocks noGrp="1"/>
          </p:cNvSpPr>
          <p:nvPr>
            <p:ph idx="1"/>
          </p:nvPr>
        </p:nvSpPr>
        <p:spPr>
          <a:xfrm>
            <a:off x="838200" y="1470025"/>
            <a:ext cx="11353800" cy="4351338"/>
          </a:xfrm>
        </p:spPr>
        <p:txBody>
          <a:bodyPr>
            <a:noAutofit/>
          </a:bodyPr>
          <a:lstStyle/>
          <a:p>
            <a:r>
              <a:rPr lang="en-US" sz="3200" dirty="0">
                <a:latin typeface="Roboto" panose="02000000000000000000" pitchFamily="2" charset="0"/>
                <a:ea typeface="Roboto" panose="02000000000000000000" pitchFamily="2" charset="0"/>
              </a:rPr>
              <a:t>Born in Argentina in 1973</a:t>
            </a:r>
          </a:p>
          <a:p>
            <a:r>
              <a:rPr lang="en-US" sz="3200" dirty="0">
                <a:solidFill>
                  <a:srgbClr val="292B2C"/>
                </a:solidFill>
                <a:latin typeface="Roboto" panose="02000000000000000000" pitchFamily="2" charset="0"/>
                <a:ea typeface="Roboto" panose="02000000000000000000" pitchFamily="2" charset="0"/>
                <a:cs typeface="Times New Roman" panose="02020603050405020304" pitchFamily="18" charset="0"/>
              </a:rPr>
              <a:t>C</a:t>
            </a:r>
            <a:r>
              <a:rPr lang="en-US" sz="3200" dirty="0">
                <a:solidFill>
                  <a:srgbClr val="292B2C"/>
                </a:solidFill>
                <a:effectLst/>
                <a:latin typeface="Roboto" panose="02000000000000000000" pitchFamily="2" charset="0"/>
                <a:ea typeface="Roboto" panose="02000000000000000000" pitchFamily="2" charset="0"/>
                <a:cs typeface="Times New Roman" panose="02020603050405020304" pitchFamily="18" charset="0"/>
              </a:rPr>
              <a:t>urrently lives and works in Berlin </a:t>
            </a:r>
            <a:endParaRPr lang="en-US" sz="3200" dirty="0">
              <a:latin typeface="Roboto" panose="02000000000000000000" pitchFamily="2" charset="0"/>
              <a:ea typeface="Roboto" panose="02000000000000000000" pitchFamily="2" charset="0"/>
            </a:endParaRPr>
          </a:p>
          <a:p>
            <a:r>
              <a:rPr lang="en-US" sz="3200" dirty="0">
                <a:solidFill>
                  <a:srgbClr val="292B2C"/>
                </a:solidFill>
                <a:effectLst/>
                <a:latin typeface="Roboto" panose="02000000000000000000" pitchFamily="2" charset="0"/>
                <a:ea typeface="Roboto" panose="02000000000000000000" pitchFamily="2" charset="0"/>
                <a:cs typeface="Times New Roman" panose="02020603050405020304" pitchFamily="18" charset="0"/>
              </a:rPr>
              <a:t>Trained as both an architect and a visual artist, he works in the crossroad of art, physics, biology, astronomy, and engineering</a:t>
            </a:r>
          </a:p>
          <a:p>
            <a:r>
              <a:rPr lang="en-US" sz="3200" dirty="0">
                <a:solidFill>
                  <a:srgbClr val="292B2C"/>
                </a:solidFill>
                <a:effectLst/>
                <a:latin typeface="Roboto" panose="02000000000000000000" pitchFamily="2" charset="0"/>
                <a:ea typeface="Roboto" panose="02000000000000000000" pitchFamily="2" charset="0"/>
                <a:cs typeface="Times New Roman" panose="02020603050405020304" pitchFamily="18" charset="0"/>
              </a:rPr>
              <a:t>In 2015, he achieved the world record for the first and longest fully-solar manned flight </a:t>
            </a:r>
          </a:p>
          <a:p>
            <a:r>
              <a:rPr lang="en-US" sz="3200" dirty="0">
                <a:solidFill>
                  <a:srgbClr val="292B2C"/>
                </a:solidFill>
                <a:effectLst/>
                <a:latin typeface="Roboto" panose="02000000000000000000" pitchFamily="2" charset="0"/>
                <a:ea typeface="Roboto" panose="02000000000000000000" pitchFamily="2" charset="0"/>
                <a:cs typeface="Times New Roman" panose="02020603050405020304" pitchFamily="18" charset="0"/>
              </a:rPr>
              <a:t>His work is included in the collections of The Museum of Modern Art, New York; SFMOMA, San Francisco; Walker Art Center, Minneapolis; </a:t>
            </a:r>
            <a:r>
              <a:rPr lang="en-US" sz="3200" dirty="0" err="1">
                <a:solidFill>
                  <a:srgbClr val="292B2C"/>
                </a:solidFill>
                <a:effectLst/>
                <a:latin typeface="Roboto" panose="02000000000000000000" pitchFamily="2" charset="0"/>
                <a:ea typeface="Roboto" panose="02000000000000000000" pitchFamily="2" charset="0"/>
                <a:cs typeface="Times New Roman" panose="02020603050405020304" pitchFamily="18" charset="0"/>
              </a:rPr>
              <a:t>Nationalgalerie</a:t>
            </a:r>
            <a:r>
              <a:rPr lang="en-US" sz="3200" dirty="0">
                <a:solidFill>
                  <a:srgbClr val="292B2C"/>
                </a:solidFill>
                <a:effectLst/>
                <a:latin typeface="Roboto" panose="02000000000000000000" pitchFamily="2" charset="0"/>
                <a:ea typeface="Roboto" panose="02000000000000000000" pitchFamily="2" charset="0"/>
                <a:cs typeface="Times New Roman" panose="02020603050405020304" pitchFamily="18" charset="0"/>
              </a:rPr>
              <a:t>, Staatliche </a:t>
            </a:r>
            <a:r>
              <a:rPr lang="en-US" sz="3200" dirty="0" err="1">
                <a:solidFill>
                  <a:srgbClr val="292B2C"/>
                </a:solidFill>
                <a:effectLst/>
                <a:latin typeface="Roboto" panose="02000000000000000000" pitchFamily="2" charset="0"/>
                <a:ea typeface="Roboto" panose="02000000000000000000" pitchFamily="2" charset="0"/>
                <a:cs typeface="Times New Roman" panose="02020603050405020304" pitchFamily="18" charset="0"/>
              </a:rPr>
              <a:t>Museen</a:t>
            </a:r>
            <a:r>
              <a:rPr lang="en-US" sz="3200" dirty="0">
                <a:solidFill>
                  <a:srgbClr val="292B2C"/>
                </a:solidFill>
                <a:effectLst/>
                <a:latin typeface="Roboto" panose="02000000000000000000" pitchFamily="2" charset="0"/>
                <a:ea typeface="Roboto" panose="02000000000000000000" pitchFamily="2" charset="0"/>
                <a:cs typeface="Times New Roman" panose="02020603050405020304" pitchFamily="18" charset="0"/>
              </a:rPr>
              <a:t> </a:t>
            </a:r>
            <a:r>
              <a:rPr lang="en-US" sz="3200" dirty="0" err="1">
                <a:solidFill>
                  <a:srgbClr val="292B2C"/>
                </a:solidFill>
                <a:effectLst/>
                <a:latin typeface="Roboto" panose="02000000000000000000" pitchFamily="2" charset="0"/>
                <a:ea typeface="Roboto" panose="02000000000000000000" pitchFamily="2" charset="0"/>
                <a:cs typeface="Times New Roman" panose="02020603050405020304" pitchFamily="18" charset="0"/>
              </a:rPr>
              <a:t>zu</a:t>
            </a:r>
            <a:r>
              <a:rPr lang="en-US" sz="3200" dirty="0">
                <a:solidFill>
                  <a:srgbClr val="292B2C"/>
                </a:solidFill>
                <a:effectLst/>
                <a:latin typeface="Roboto" panose="02000000000000000000" pitchFamily="2" charset="0"/>
                <a:ea typeface="Roboto" panose="02000000000000000000" pitchFamily="2" charset="0"/>
                <a:cs typeface="Times New Roman" panose="02020603050405020304" pitchFamily="18" charset="0"/>
              </a:rPr>
              <a:t> Berlin, Berlin; among others.</a:t>
            </a:r>
            <a:endParaRPr lang="en-US" sz="3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70085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B3BFA-1C0A-1BA0-2E97-CE8168B80656}"/>
              </a:ext>
            </a:extLst>
          </p:cNvPr>
          <p:cNvSpPr>
            <a:spLocks noGrp="1"/>
          </p:cNvSpPr>
          <p:nvPr>
            <p:ph idx="1"/>
          </p:nvPr>
        </p:nvSpPr>
        <p:spPr>
          <a:xfrm>
            <a:off x="0" y="879466"/>
            <a:ext cx="5024120" cy="5429250"/>
          </a:xfrm>
        </p:spPr>
        <p:txBody>
          <a:bodyPr>
            <a:noAutofit/>
          </a:bodyPr>
          <a:lstStyle/>
          <a:p>
            <a:r>
              <a:rPr lang="en-US" sz="3000" dirty="0"/>
              <a:t>Ecological crisis at the center of much of his work</a:t>
            </a:r>
          </a:p>
          <a:p>
            <a:r>
              <a:rPr lang="en-US" sz="3000" dirty="0"/>
              <a:t>The “ethical collaboration with the atmosphere”</a:t>
            </a:r>
          </a:p>
          <a:p>
            <a:r>
              <a:rPr lang="en-US" sz="3000" dirty="0" err="1"/>
              <a:t>Arachnophilia</a:t>
            </a:r>
            <a:r>
              <a:rPr lang="en-US" sz="3000" dirty="0"/>
              <a:t>, a not-for-profit research community, focuses on spider/web research</a:t>
            </a:r>
          </a:p>
          <a:p>
            <a:r>
              <a:rPr lang="en-US" sz="3000" dirty="0"/>
              <a:t>Spider webs serve as a metaphor for the </a:t>
            </a:r>
            <a:r>
              <a:rPr lang="en-US" sz="3000" dirty="0">
                <a:effectLst/>
                <a:ea typeface="Times New Roman" panose="02020603050405020304" pitchFamily="18" charset="0"/>
                <a:cs typeface="Times New Roman" panose="02020603050405020304" pitchFamily="18" charset="0"/>
              </a:rPr>
              <a:t>Universe</a:t>
            </a:r>
            <a:r>
              <a:rPr lang="en-US" sz="3000" dirty="0">
                <a:ea typeface="Times New Roman" panose="02020603050405020304" pitchFamily="18" charset="0"/>
                <a:cs typeface="Times New Roman" panose="02020603050405020304" pitchFamily="18" charset="0"/>
              </a:rPr>
              <a:t> --- the interconnected </a:t>
            </a:r>
            <a:r>
              <a:rPr lang="en-US" sz="3000" dirty="0">
                <a:effectLst/>
                <a:ea typeface="Times New Roman" panose="02020603050405020304" pitchFamily="18" charset="0"/>
                <a:cs typeface="Times New Roman" panose="02020603050405020304" pitchFamily="18" charset="0"/>
              </a:rPr>
              <a:t>galaxies, stars, and planets ---                the cosmic web</a:t>
            </a:r>
            <a:endParaRPr lang="en-US" sz="30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000" dirty="0">
              <a:effectLst/>
              <a:ea typeface="Calibri" panose="020F0502020204030204" pitchFamily="34" charset="0"/>
              <a:cs typeface="Times New Roman" panose="02020603050405020304" pitchFamily="18" charset="0"/>
            </a:endParaRPr>
          </a:p>
          <a:p>
            <a:endParaRPr lang="en-US" sz="3000" dirty="0"/>
          </a:p>
        </p:txBody>
      </p:sp>
      <p:sp>
        <p:nvSpPr>
          <p:cNvPr id="4" name="Title 3">
            <a:extLst>
              <a:ext uri="{FF2B5EF4-FFF2-40B4-BE49-F238E27FC236}">
                <a16:creationId xmlns:a16="http://schemas.microsoft.com/office/drawing/2014/main" id="{6D0D799C-CC64-95B9-DC24-EFDD85A64DB1}"/>
              </a:ext>
            </a:extLst>
          </p:cNvPr>
          <p:cNvSpPr>
            <a:spLocks noGrp="1"/>
          </p:cNvSpPr>
          <p:nvPr>
            <p:ph type="title"/>
          </p:nvPr>
        </p:nvSpPr>
        <p:spPr>
          <a:xfrm>
            <a:off x="838200" y="-143828"/>
            <a:ext cx="10515600" cy="1325563"/>
          </a:xfrm>
        </p:spPr>
        <p:txBody>
          <a:bodyPr>
            <a:normAutofit/>
          </a:bodyPr>
          <a:lstStyle/>
          <a:p>
            <a:r>
              <a:rPr lang="en-US" sz="5000" b="1" dirty="0"/>
              <a:t>Tomás </a:t>
            </a:r>
            <a:r>
              <a:rPr lang="en-US" sz="5000" b="1" dirty="0" err="1"/>
              <a:t>Saraceno</a:t>
            </a:r>
            <a:r>
              <a:rPr lang="en-US" sz="5000" dirty="0"/>
              <a:t>: Artistic approach</a:t>
            </a:r>
          </a:p>
        </p:txBody>
      </p:sp>
      <p:pic>
        <p:nvPicPr>
          <p:cNvPr id="3074" name="Picture 2" descr="HarvestInstallation viewTomás Saraceno Biospheres">
            <a:extLst>
              <a:ext uri="{FF2B5EF4-FFF2-40B4-BE49-F238E27FC236}">
                <a16:creationId xmlns:a16="http://schemas.microsoft.com/office/drawing/2014/main" id="{44F5221D-6A71-34EE-5C96-D82CAF4ED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615" y="1181735"/>
            <a:ext cx="5429250" cy="5429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86070D-B24A-2E6F-81D8-EECBF8F7E025}"/>
              </a:ext>
            </a:extLst>
          </p:cNvPr>
          <p:cNvSpPr txBox="1"/>
          <p:nvPr/>
        </p:nvSpPr>
        <p:spPr>
          <a:xfrm>
            <a:off x="3889375" y="5903893"/>
            <a:ext cx="2682240" cy="954107"/>
          </a:xfrm>
          <a:prstGeom prst="rect">
            <a:avLst/>
          </a:prstGeom>
          <a:noFill/>
        </p:spPr>
        <p:txBody>
          <a:bodyPr wrap="square" rtlCol="0">
            <a:spAutoFit/>
          </a:bodyPr>
          <a:lstStyle/>
          <a:p>
            <a:pPr algn="r"/>
            <a:r>
              <a:rPr lang="en-US" sz="2800" i="1" dirty="0"/>
              <a:t>Biosphere 02 </a:t>
            </a:r>
            <a:r>
              <a:rPr lang="en-US" sz="2800" dirty="0"/>
              <a:t>(2009)</a:t>
            </a:r>
          </a:p>
        </p:txBody>
      </p:sp>
    </p:spTree>
    <p:extLst>
      <p:ext uri="{BB962C8B-B14F-4D97-AF65-F5344CB8AC3E}">
        <p14:creationId xmlns:p14="http://schemas.microsoft.com/office/powerpoint/2010/main" val="354590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F4483-9C05-F743-D40F-445A16CE21C9}"/>
              </a:ext>
            </a:extLst>
          </p:cNvPr>
          <p:cNvSpPr>
            <a:spLocks noGrp="1"/>
          </p:cNvSpPr>
          <p:nvPr>
            <p:ph type="title"/>
          </p:nvPr>
        </p:nvSpPr>
        <p:spPr>
          <a:xfrm>
            <a:off x="838200" y="5953125"/>
            <a:ext cx="10515600" cy="681038"/>
          </a:xfrm>
        </p:spPr>
        <p:txBody>
          <a:bodyPr>
            <a:normAutofit/>
          </a:bodyPr>
          <a:lstStyle/>
          <a:p>
            <a:pPr algn="ct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Tomá</a:t>
            </a:r>
            <a:r>
              <a:rPr lang="en-US" sz="3600" dirty="0">
                <a:solidFill>
                  <a:srgbClr val="292B2C"/>
                </a:solidFill>
                <a:latin typeface="Roboto" panose="02000000000000000000" pitchFamily="2" charset="0"/>
                <a:ea typeface="Calibri" panose="020F0502020204030204" pitchFamily="34" charset="0"/>
                <a:cs typeface="Times New Roman" panose="02020603050405020304" pitchFamily="18" charset="0"/>
              </a:rPr>
              <a:t>s </a:t>
            </a:r>
            <a:r>
              <a:rPr lang="en-US" sz="3600" dirty="0" err="1">
                <a:solidFill>
                  <a:srgbClr val="292B2C"/>
                </a:solidFill>
                <a:latin typeface="Roboto" panose="02000000000000000000" pitchFamily="2" charset="0"/>
                <a:ea typeface="Calibri" panose="020F0502020204030204" pitchFamily="34" charset="0"/>
                <a:cs typeface="Times New Roman" panose="02020603050405020304" pitchFamily="18" charset="0"/>
              </a:rPr>
              <a:t>Saraceno</a:t>
            </a: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 </a:t>
            </a:r>
            <a:r>
              <a:rPr lang="en-US" sz="3600" i="1" dirty="0">
                <a:solidFill>
                  <a:srgbClr val="292B2C"/>
                </a:solidFill>
                <a:latin typeface="Roboto" panose="02000000000000000000" pitchFamily="2" charset="0"/>
                <a:ea typeface="Calibri" panose="020F0502020204030204" pitchFamily="34" charset="0"/>
                <a:cs typeface="Times New Roman" panose="02020603050405020304" pitchFamily="18" charset="0"/>
              </a:rPr>
              <a:t>Caelum Dust</a:t>
            </a:r>
            <a:r>
              <a:rPr lang="en-US" sz="3600" i="1"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 </a:t>
            </a: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(2016) </a:t>
            </a:r>
            <a:endParaRPr lang="en-US" sz="3600" dirty="0"/>
          </a:p>
        </p:txBody>
      </p:sp>
      <p:pic>
        <p:nvPicPr>
          <p:cNvPr id="6" name="Picture 5">
            <a:hlinkClick r:id="rId2" tgtFrame="&quot;_blank&quot;"/>
            <a:extLst>
              <a:ext uri="{FF2B5EF4-FFF2-40B4-BE49-F238E27FC236}">
                <a16:creationId xmlns:a16="http://schemas.microsoft.com/office/drawing/2014/main" id="{DF38C193-596E-249E-5309-047931A80A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1970" y="0"/>
            <a:ext cx="8608060" cy="5738707"/>
          </a:xfrm>
          <a:prstGeom prst="rect">
            <a:avLst/>
          </a:prstGeom>
          <a:noFill/>
          <a:ln>
            <a:noFill/>
          </a:ln>
        </p:spPr>
      </p:pic>
    </p:spTree>
    <p:extLst>
      <p:ext uri="{BB962C8B-B14F-4D97-AF65-F5344CB8AC3E}">
        <p14:creationId xmlns:p14="http://schemas.microsoft.com/office/powerpoint/2010/main" val="267809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tgtFrame="&quot;_blank&quot;"/>
            <a:extLst>
              <a:ext uri="{FF2B5EF4-FFF2-40B4-BE49-F238E27FC236}">
                <a16:creationId xmlns:a16="http://schemas.microsoft.com/office/drawing/2014/main" id="{8BCBFFD8-A2E1-920E-BA3D-DB702BC8D8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673" y="0"/>
            <a:ext cx="7342654" cy="5751745"/>
          </a:xfrm>
          <a:prstGeom prst="rect">
            <a:avLst/>
          </a:prstGeom>
          <a:noFill/>
          <a:ln>
            <a:noFill/>
          </a:ln>
        </p:spPr>
      </p:pic>
      <p:sp>
        <p:nvSpPr>
          <p:cNvPr id="2" name="Title 3">
            <a:extLst>
              <a:ext uri="{FF2B5EF4-FFF2-40B4-BE49-F238E27FC236}">
                <a16:creationId xmlns:a16="http://schemas.microsoft.com/office/drawing/2014/main" id="{FBB7B80C-1C55-2963-231E-73317E4BBD0D}"/>
              </a:ext>
            </a:extLst>
          </p:cNvPr>
          <p:cNvSpPr>
            <a:spLocks noGrp="1"/>
          </p:cNvSpPr>
          <p:nvPr>
            <p:ph type="title"/>
          </p:nvPr>
        </p:nvSpPr>
        <p:spPr>
          <a:xfrm>
            <a:off x="838200" y="5953125"/>
            <a:ext cx="10515600" cy="681038"/>
          </a:xfrm>
        </p:spPr>
        <p:txBody>
          <a:bodyPr>
            <a:normAutofit/>
          </a:bodyPr>
          <a:lstStyle/>
          <a:p>
            <a:pPr algn="ct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Tomá</a:t>
            </a:r>
            <a:r>
              <a:rPr lang="en-US" sz="3600" dirty="0">
                <a:solidFill>
                  <a:srgbClr val="292B2C"/>
                </a:solidFill>
                <a:latin typeface="Roboto" panose="02000000000000000000" pitchFamily="2" charset="0"/>
                <a:ea typeface="Calibri" panose="020F0502020204030204" pitchFamily="34" charset="0"/>
                <a:cs typeface="Times New Roman" panose="02020603050405020304" pitchFamily="18" charset="0"/>
              </a:rPr>
              <a:t>s </a:t>
            </a:r>
            <a:r>
              <a:rPr lang="en-US" sz="3600" dirty="0" err="1">
                <a:solidFill>
                  <a:srgbClr val="292B2C"/>
                </a:solidFill>
                <a:latin typeface="Roboto" panose="02000000000000000000" pitchFamily="2" charset="0"/>
                <a:ea typeface="Calibri" panose="020F0502020204030204" pitchFamily="34" charset="0"/>
                <a:cs typeface="Times New Roman" panose="02020603050405020304" pitchFamily="18" charset="0"/>
              </a:rPr>
              <a:t>Saraceno</a:t>
            </a: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 </a:t>
            </a:r>
            <a:r>
              <a:rPr lang="en-US" sz="3600" i="1" dirty="0">
                <a:solidFill>
                  <a:srgbClr val="292B2C"/>
                </a:solidFill>
                <a:latin typeface="Roboto" panose="02000000000000000000" pitchFamily="2" charset="0"/>
                <a:ea typeface="Calibri" panose="020F0502020204030204" pitchFamily="34" charset="0"/>
                <a:cs typeface="Times New Roman" panose="02020603050405020304" pitchFamily="18" charset="0"/>
              </a:rPr>
              <a:t>Caelum Dust</a:t>
            </a:r>
            <a:r>
              <a:rPr lang="en-US" sz="3600" i="1"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 </a:t>
            </a: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(2016) </a:t>
            </a:r>
            <a:endParaRPr lang="en-US" sz="3600" dirty="0"/>
          </a:p>
        </p:txBody>
      </p:sp>
    </p:spTree>
    <p:extLst>
      <p:ext uri="{BB962C8B-B14F-4D97-AF65-F5344CB8AC3E}">
        <p14:creationId xmlns:p14="http://schemas.microsoft.com/office/powerpoint/2010/main" val="326559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6240AC8F-27DE-C4C2-1122-45DDAB1EBD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8540" y="0"/>
            <a:ext cx="4823460" cy="6825651"/>
          </a:xfrm>
          <a:prstGeom prst="rect">
            <a:avLst/>
          </a:prstGeom>
          <a:noFill/>
          <a:ln>
            <a:noFill/>
          </a:ln>
        </p:spPr>
      </p:pic>
      <p:sp>
        <p:nvSpPr>
          <p:cNvPr id="2" name="Title 3">
            <a:extLst>
              <a:ext uri="{FF2B5EF4-FFF2-40B4-BE49-F238E27FC236}">
                <a16:creationId xmlns:a16="http://schemas.microsoft.com/office/drawing/2014/main" id="{A7F12599-8B03-A75F-68A7-1AC362AAD05F}"/>
              </a:ext>
            </a:extLst>
          </p:cNvPr>
          <p:cNvSpPr txBox="1">
            <a:spLocks/>
          </p:cNvSpPr>
          <p:nvPr/>
        </p:nvSpPr>
        <p:spPr>
          <a:xfrm>
            <a:off x="822960" y="2315845"/>
            <a:ext cx="6299200" cy="6810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i="1" dirty="0">
                <a:solidFill>
                  <a:srgbClr val="292B2C"/>
                </a:solidFill>
                <a:latin typeface="Roboto" panose="02000000000000000000" pitchFamily="2" charset="0"/>
                <a:ea typeface="Calibri" panose="020F0502020204030204" pitchFamily="34" charset="0"/>
                <a:cs typeface="Times New Roman" panose="02020603050405020304" pitchFamily="18" charset="0"/>
              </a:rPr>
              <a:t>Caelum Dust </a:t>
            </a:r>
            <a:r>
              <a:rPr lang="en-US" sz="3600" dirty="0">
                <a:solidFill>
                  <a:srgbClr val="292B2C"/>
                </a:solidFill>
                <a:latin typeface="Roboto" panose="02000000000000000000" pitchFamily="2" charset="0"/>
                <a:ea typeface="Calibri" panose="020F0502020204030204" pitchFamily="34" charset="0"/>
                <a:cs typeface="Times New Roman" panose="02020603050405020304" pitchFamily="18" charset="0"/>
              </a:rPr>
              <a:t>(2016) </a:t>
            </a:r>
            <a:endParaRPr lang="en-US" sz="3600" dirty="0"/>
          </a:p>
        </p:txBody>
      </p:sp>
    </p:spTree>
    <p:extLst>
      <p:ext uri="{BB962C8B-B14F-4D97-AF65-F5344CB8AC3E}">
        <p14:creationId xmlns:p14="http://schemas.microsoft.com/office/powerpoint/2010/main" val="3507286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tgtFrame="&quot;_blank&quot;"/>
            <a:extLst>
              <a:ext uri="{FF2B5EF4-FFF2-40B4-BE49-F238E27FC236}">
                <a16:creationId xmlns:a16="http://schemas.microsoft.com/office/drawing/2014/main" id="{6D2FC3E3-025D-2415-3E94-B6738EF7FA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763" y="0"/>
            <a:ext cx="8298473" cy="5753608"/>
          </a:xfrm>
          <a:prstGeom prst="rect">
            <a:avLst/>
          </a:prstGeom>
          <a:noFill/>
          <a:ln>
            <a:noFill/>
          </a:ln>
        </p:spPr>
      </p:pic>
      <p:sp>
        <p:nvSpPr>
          <p:cNvPr id="3" name="Title 3">
            <a:extLst>
              <a:ext uri="{FF2B5EF4-FFF2-40B4-BE49-F238E27FC236}">
                <a16:creationId xmlns:a16="http://schemas.microsoft.com/office/drawing/2014/main" id="{90BB3FCD-AE1A-A358-F767-833C189AE8BF}"/>
              </a:ext>
            </a:extLst>
          </p:cNvPr>
          <p:cNvSpPr txBox="1">
            <a:spLocks/>
          </p:cNvSpPr>
          <p:nvPr/>
        </p:nvSpPr>
        <p:spPr>
          <a:xfrm>
            <a:off x="838200" y="5953125"/>
            <a:ext cx="10515600" cy="6810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292B2C"/>
                </a:solidFill>
                <a:latin typeface="Roboto" panose="02000000000000000000" pitchFamily="2" charset="0"/>
                <a:ea typeface="Calibri" panose="020F0502020204030204" pitchFamily="34" charset="0"/>
                <a:cs typeface="Times New Roman" panose="02020603050405020304" pitchFamily="18" charset="0"/>
              </a:rPr>
              <a:t>Tomás Saraceno, </a:t>
            </a:r>
            <a:r>
              <a:rPr lang="en-US" sz="3600" i="1">
                <a:solidFill>
                  <a:srgbClr val="292B2C"/>
                </a:solidFill>
                <a:latin typeface="Roboto" panose="02000000000000000000" pitchFamily="2" charset="0"/>
                <a:ea typeface="Calibri" panose="020F0502020204030204" pitchFamily="34" charset="0"/>
                <a:cs typeface="Times New Roman" panose="02020603050405020304" pitchFamily="18" charset="0"/>
              </a:rPr>
              <a:t>Caelum Dust </a:t>
            </a:r>
            <a:r>
              <a:rPr lang="en-US" sz="3600">
                <a:solidFill>
                  <a:srgbClr val="292B2C"/>
                </a:solidFill>
                <a:latin typeface="Roboto" panose="02000000000000000000" pitchFamily="2" charset="0"/>
                <a:ea typeface="Calibri" panose="020F0502020204030204" pitchFamily="34" charset="0"/>
                <a:cs typeface="Times New Roman" panose="02020603050405020304" pitchFamily="18" charset="0"/>
              </a:rPr>
              <a:t>(2016) </a:t>
            </a:r>
            <a:endParaRPr lang="en-US" sz="3600" dirty="0"/>
          </a:p>
        </p:txBody>
      </p:sp>
    </p:spTree>
    <p:extLst>
      <p:ext uri="{BB962C8B-B14F-4D97-AF65-F5344CB8AC3E}">
        <p14:creationId xmlns:p14="http://schemas.microsoft.com/office/powerpoint/2010/main" val="294839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AD717497-5ECB-D23C-966A-3BAD09C77B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783"/>
            <a:ext cx="6451600" cy="6847217"/>
          </a:xfrm>
          <a:prstGeom prst="rect">
            <a:avLst/>
          </a:prstGeom>
          <a:noFill/>
          <a:ln>
            <a:noFill/>
          </a:ln>
        </p:spPr>
      </p:pic>
      <p:sp>
        <p:nvSpPr>
          <p:cNvPr id="3" name="Title 3">
            <a:extLst>
              <a:ext uri="{FF2B5EF4-FFF2-40B4-BE49-F238E27FC236}">
                <a16:creationId xmlns:a16="http://schemas.microsoft.com/office/drawing/2014/main" id="{2807595E-061B-BFE2-64A7-99F85FA0153C}"/>
              </a:ext>
            </a:extLst>
          </p:cNvPr>
          <p:cNvSpPr txBox="1">
            <a:spLocks/>
          </p:cNvSpPr>
          <p:nvPr/>
        </p:nvSpPr>
        <p:spPr>
          <a:xfrm>
            <a:off x="6024880" y="2519045"/>
            <a:ext cx="6299200" cy="6810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i="1" dirty="0">
                <a:solidFill>
                  <a:srgbClr val="292B2C"/>
                </a:solidFill>
                <a:latin typeface="Roboto" panose="02000000000000000000" pitchFamily="2" charset="0"/>
                <a:ea typeface="Calibri" panose="020F0502020204030204" pitchFamily="34" charset="0"/>
                <a:cs typeface="Times New Roman" panose="02020603050405020304" pitchFamily="18" charset="0"/>
              </a:rPr>
              <a:t>Caelum Dust </a:t>
            </a:r>
            <a:r>
              <a:rPr lang="en-US" sz="3600" dirty="0">
                <a:solidFill>
                  <a:srgbClr val="292B2C"/>
                </a:solidFill>
                <a:latin typeface="Roboto" panose="02000000000000000000" pitchFamily="2" charset="0"/>
                <a:ea typeface="Calibri" panose="020F0502020204030204" pitchFamily="34" charset="0"/>
                <a:cs typeface="Times New Roman" panose="02020603050405020304" pitchFamily="18" charset="0"/>
              </a:rPr>
              <a:t>(2016) </a:t>
            </a:r>
            <a:endParaRPr lang="en-US" sz="3600" dirty="0"/>
          </a:p>
        </p:txBody>
      </p:sp>
    </p:spTree>
    <p:extLst>
      <p:ext uri="{BB962C8B-B14F-4D97-AF65-F5344CB8AC3E}">
        <p14:creationId xmlns:p14="http://schemas.microsoft.com/office/powerpoint/2010/main" val="219050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877DA476-2794-D6D0-F1E1-C51C075AC4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2560" y="0"/>
            <a:ext cx="4663440" cy="6858000"/>
          </a:xfrm>
          <a:prstGeom prst="rect">
            <a:avLst/>
          </a:prstGeom>
          <a:noFill/>
          <a:ln>
            <a:noFill/>
          </a:ln>
        </p:spPr>
      </p:pic>
      <p:sp>
        <p:nvSpPr>
          <p:cNvPr id="3" name="Title 3">
            <a:extLst>
              <a:ext uri="{FF2B5EF4-FFF2-40B4-BE49-F238E27FC236}">
                <a16:creationId xmlns:a16="http://schemas.microsoft.com/office/drawing/2014/main" id="{8365D0CF-4743-9705-3F4E-CC1A37E5D133}"/>
              </a:ext>
            </a:extLst>
          </p:cNvPr>
          <p:cNvSpPr txBox="1">
            <a:spLocks/>
          </p:cNvSpPr>
          <p:nvPr/>
        </p:nvSpPr>
        <p:spPr>
          <a:xfrm>
            <a:off x="5892800" y="2254885"/>
            <a:ext cx="6299200" cy="6810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i="1" dirty="0">
                <a:solidFill>
                  <a:srgbClr val="292B2C"/>
                </a:solidFill>
                <a:latin typeface="Roboto" panose="02000000000000000000" pitchFamily="2" charset="0"/>
                <a:ea typeface="Calibri" panose="020F0502020204030204" pitchFamily="34" charset="0"/>
                <a:cs typeface="Times New Roman" panose="02020603050405020304" pitchFamily="18" charset="0"/>
              </a:rPr>
              <a:t>Caelum Dust </a:t>
            </a:r>
            <a:r>
              <a:rPr lang="en-US" sz="3600" dirty="0">
                <a:solidFill>
                  <a:srgbClr val="292B2C"/>
                </a:solidFill>
                <a:latin typeface="Roboto" panose="02000000000000000000" pitchFamily="2" charset="0"/>
                <a:ea typeface="Calibri" panose="020F0502020204030204" pitchFamily="34" charset="0"/>
                <a:cs typeface="Times New Roman" panose="02020603050405020304" pitchFamily="18" charset="0"/>
              </a:rPr>
              <a:t>(2016) </a:t>
            </a:r>
            <a:endParaRPr lang="en-US" sz="3600" dirty="0"/>
          </a:p>
        </p:txBody>
      </p:sp>
    </p:spTree>
    <p:extLst>
      <p:ext uri="{BB962C8B-B14F-4D97-AF65-F5344CB8AC3E}">
        <p14:creationId xmlns:p14="http://schemas.microsoft.com/office/powerpoint/2010/main" val="219094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31D752-AE46-9BE2-9626-E9F4A083F4EF}"/>
              </a:ext>
            </a:extLst>
          </p:cNvPr>
          <p:cNvSpPr>
            <a:spLocks noGrp="1"/>
          </p:cNvSpPr>
          <p:nvPr>
            <p:ph type="title"/>
          </p:nvPr>
        </p:nvSpPr>
        <p:spPr/>
        <p:txBody>
          <a:bodyPr/>
          <a:lstStyle/>
          <a:p>
            <a:pPr algn="r"/>
            <a:r>
              <a:rPr lang="en-US" dirty="0"/>
              <a:t>Alice Aycock</a:t>
            </a:r>
          </a:p>
        </p:txBody>
      </p:sp>
      <p:pic>
        <p:nvPicPr>
          <p:cNvPr id="2050" name="Picture 2" descr="Alice Aycock - Greater Des Moines Public Art Foundation">
            <a:extLst>
              <a:ext uri="{FF2B5EF4-FFF2-40B4-BE49-F238E27FC236}">
                <a16:creationId xmlns:a16="http://schemas.microsoft.com/office/drawing/2014/main" id="{6B2EB1AD-C8C9-AB3A-78A3-D177E25C0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93" y="792480"/>
            <a:ext cx="5683509" cy="561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362ADE-738A-0CD4-F2AC-6B3FB172AB0F}"/>
              </a:ext>
            </a:extLst>
          </p:cNvPr>
          <p:cNvSpPr>
            <a:spLocks noGrp="1"/>
          </p:cNvSpPr>
          <p:nvPr>
            <p:ph type="title"/>
          </p:nvPr>
        </p:nvSpPr>
        <p:spPr/>
        <p:txBody>
          <a:bodyPr>
            <a:normAutofit/>
          </a:bodyPr>
          <a:lstStyle/>
          <a:p>
            <a:r>
              <a:rPr lang="en-US" sz="5000" b="1" dirty="0"/>
              <a:t>Alice Aycock</a:t>
            </a:r>
            <a:r>
              <a:rPr lang="en-US" sz="5000" dirty="0"/>
              <a:t>: Brief Biography</a:t>
            </a:r>
          </a:p>
        </p:txBody>
      </p:sp>
      <p:sp>
        <p:nvSpPr>
          <p:cNvPr id="5" name="Content Placeholder 4">
            <a:extLst>
              <a:ext uri="{FF2B5EF4-FFF2-40B4-BE49-F238E27FC236}">
                <a16:creationId xmlns:a16="http://schemas.microsoft.com/office/drawing/2014/main" id="{E29D9435-3828-0F45-9690-1BFB853F011E}"/>
              </a:ext>
            </a:extLst>
          </p:cNvPr>
          <p:cNvSpPr>
            <a:spLocks noGrp="1"/>
          </p:cNvSpPr>
          <p:nvPr>
            <p:ph idx="1"/>
          </p:nvPr>
        </p:nvSpPr>
        <p:spPr>
          <a:xfrm>
            <a:off x="838200" y="1825625"/>
            <a:ext cx="11160760" cy="4351338"/>
          </a:xfrm>
        </p:spPr>
        <p:txBody>
          <a:bodyPr>
            <a:noAutofit/>
          </a:bodyPr>
          <a:lstStyle/>
          <a:p>
            <a:r>
              <a:rPr lang="en-US" sz="3600" dirty="0">
                <a:solidFill>
                  <a:srgbClr val="292B2C"/>
                </a:solidFill>
                <a:latin typeface="Roboto" panose="02000000000000000000" pitchFamily="2" charset="0"/>
                <a:ea typeface="Calibri" panose="020F0502020204030204" pitchFamily="34" charset="0"/>
                <a:cs typeface="Times New Roman" panose="02020603050405020304" pitchFamily="18" charset="0"/>
              </a:rPr>
              <a:t>B</a:t>
            </a: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orn in Pennsylvania in 1946</a:t>
            </a:r>
          </a:p>
          <a:p>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B.A., Douglass College, New Jersey</a:t>
            </a:r>
          </a:p>
          <a:p>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M.F.A., Hunter College in New York</a:t>
            </a:r>
          </a:p>
          <a:p>
            <a:r>
              <a:rPr lang="en-US" sz="3600" dirty="0">
                <a:solidFill>
                  <a:srgbClr val="292B2C"/>
                </a:solidFill>
                <a:latin typeface="Roboto" panose="02000000000000000000" pitchFamily="2" charset="0"/>
                <a:cs typeface="Times New Roman" panose="02020603050405020304" pitchFamily="18" charset="0"/>
              </a:rPr>
              <a:t>Her work can be found throughout the world, including </a:t>
            </a:r>
            <a:r>
              <a:rPr lang="en-US" sz="3600" dirty="0">
                <a:solidFill>
                  <a:srgbClr val="292B2C"/>
                </a:solidFill>
                <a:effectLst/>
                <a:latin typeface="Roboto" panose="02000000000000000000" pitchFamily="2" charset="0"/>
                <a:ea typeface="Times New Roman" panose="02020603050405020304" pitchFamily="18" charset="0"/>
              </a:rPr>
              <a:t>Museum of Modern Art, the Guggenheim Museum of Art, the Metropolitan Museum, the Whitney Museum of American Art, the Los Angeles County Museum, and numerous cultural institutions throughout Europe</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302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3E14C0-02F4-9FD4-BA67-48C655F0BB33}"/>
              </a:ext>
            </a:extLst>
          </p:cNvPr>
          <p:cNvSpPr>
            <a:spLocks noGrp="1"/>
          </p:cNvSpPr>
          <p:nvPr>
            <p:ph idx="1"/>
          </p:nvPr>
        </p:nvSpPr>
        <p:spPr>
          <a:xfrm>
            <a:off x="177800" y="1094105"/>
            <a:ext cx="6087166" cy="4351338"/>
          </a:xfrm>
        </p:spPr>
        <p:txBody>
          <a:bodyPr>
            <a:noAutofit/>
          </a:bodyPr>
          <a:lstStyle/>
          <a:p>
            <a:r>
              <a:rPr lang="en-US" sz="3600" dirty="0">
                <a:latin typeface="Calibri" panose="020F0502020204030204" pitchFamily="34" charset="0"/>
                <a:ea typeface="Times New Roman" panose="02020603050405020304" pitchFamily="18" charset="0"/>
              </a:rPr>
              <a:t>E</a:t>
            </a:r>
            <a:r>
              <a:rPr lang="en-US" sz="3600" dirty="0">
                <a:effectLst/>
                <a:latin typeface="Calibri" panose="020F0502020204030204" pitchFamily="34" charset="0"/>
                <a:ea typeface="Times New Roman" panose="02020603050405020304" pitchFamily="18" charset="0"/>
              </a:rPr>
              <a:t>arly work focused on associations with the environment</a:t>
            </a:r>
          </a:p>
          <a:p>
            <a:r>
              <a:rPr lang="en-US" sz="3600" dirty="0">
                <a:effectLst/>
                <a:latin typeface="Calibri" panose="020F0502020204030204" pitchFamily="34" charset="0"/>
                <a:ea typeface="Calibri" panose="020F0502020204030204" pitchFamily="34" charset="0"/>
              </a:rPr>
              <a:t>In the 1990s, Aycock switched to more advanced engineering and permanent sculpture </a:t>
            </a:r>
          </a:p>
          <a:p>
            <a:r>
              <a:rPr lang="en-US" sz="3600" dirty="0">
                <a:effectLst/>
                <a:latin typeface="Calibri" panose="020F0502020204030204" pitchFamily="34" charset="0"/>
                <a:ea typeface="Times New Roman" panose="02020603050405020304" pitchFamily="18" charset="0"/>
                <a:cs typeface="Calibri" panose="020F0502020204030204" pitchFamily="34" charset="0"/>
              </a:rPr>
              <a:t>Recent work are often large-scale sculptures based on natural forms, using high-tech materials</a:t>
            </a:r>
            <a:endParaRPr lang="en-US" sz="3600" dirty="0"/>
          </a:p>
        </p:txBody>
      </p:sp>
      <p:sp>
        <p:nvSpPr>
          <p:cNvPr id="4" name="Title 3">
            <a:extLst>
              <a:ext uri="{FF2B5EF4-FFF2-40B4-BE49-F238E27FC236}">
                <a16:creationId xmlns:a16="http://schemas.microsoft.com/office/drawing/2014/main" id="{E39697FC-31DA-C0C5-2CA5-9923D77222BB}"/>
              </a:ext>
            </a:extLst>
          </p:cNvPr>
          <p:cNvSpPr>
            <a:spLocks noGrp="1"/>
          </p:cNvSpPr>
          <p:nvPr>
            <p:ph type="title"/>
          </p:nvPr>
        </p:nvSpPr>
        <p:spPr>
          <a:xfrm>
            <a:off x="172720" y="-71436"/>
            <a:ext cx="10515600" cy="1325563"/>
          </a:xfrm>
        </p:spPr>
        <p:txBody>
          <a:bodyPr>
            <a:normAutofit/>
          </a:bodyPr>
          <a:lstStyle/>
          <a:p>
            <a:r>
              <a:rPr lang="en-US" sz="5000" b="1" dirty="0"/>
              <a:t>Alice Aycock</a:t>
            </a:r>
            <a:r>
              <a:rPr lang="en-US" sz="5000" dirty="0"/>
              <a:t>: Artistic approach</a:t>
            </a:r>
          </a:p>
        </p:txBody>
      </p:sp>
      <p:pic>
        <p:nvPicPr>
          <p:cNvPr id="2050" name="Picture 2">
            <a:extLst>
              <a:ext uri="{FF2B5EF4-FFF2-40B4-BE49-F238E27FC236}">
                <a16:creationId xmlns:a16="http://schemas.microsoft.com/office/drawing/2014/main" id="{924242F7-2A8A-2229-2BCB-D5747D7A0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010" y="965199"/>
            <a:ext cx="4855270" cy="57813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D90966-142B-409E-AB24-3DF28BC62692}"/>
              </a:ext>
            </a:extLst>
          </p:cNvPr>
          <p:cNvSpPr txBox="1"/>
          <p:nvPr/>
        </p:nvSpPr>
        <p:spPr>
          <a:xfrm>
            <a:off x="4409440" y="6223336"/>
            <a:ext cx="2682240" cy="523220"/>
          </a:xfrm>
          <a:prstGeom prst="rect">
            <a:avLst/>
          </a:prstGeom>
          <a:noFill/>
        </p:spPr>
        <p:txBody>
          <a:bodyPr wrap="square" rtlCol="0">
            <a:spAutoFit/>
          </a:bodyPr>
          <a:lstStyle/>
          <a:p>
            <a:pPr algn="r"/>
            <a:r>
              <a:rPr lang="en-US" sz="2800" i="1" dirty="0"/>
              <a:t>Liftoff </a:t>
            </a:r>
            <a:r>
              <a:rPr lang="en-US" sz="2800" dirty="0"/>
              <a:t>(2022)</a:t>
            </a:r>
          </a:p>
        </p:txBody>
      </p:sp>
    </p:spTree>
    <p:extLst>
      <p:ext uri="{BB962C8B-B14F-4D97-AF65-F5344CB8AC3E}">
        <p14:creationId xmlns:p14="http://schemas.microsoft.com/office/powerpoint/2010/main" val="333932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FF45-18C2-01AD-9FDB-4858895C0321}"/>
              </a:ext>
            </a:extLst>
          </p:cNvPr>
          <p:cNvSpPr>
            <a:spLocks noGrp="1"/>
          </p:cNvSpPr>
          <p:nvPr>
            <p:ph type="title"/>
          </p:nvPr>
        </p:nvSpPr>
        <p:spPr>
          <a:xfrm>
            <a:off x="228600" y="1167765"/>
            <a:ext cx="3114040" cy="1325563"/>
          </a:xfrm>
        </p:spPr>
        <p:txBody>
          <a:bodyPr/>
          <a:lstStyle/>
          <a:p>
            <a:r>
              <a:rPr lang="en-US" b="1" i="1" dirty="0">
                <a:latin typeface="Roboto" panose="02000000000000000000" pitchFamily="2" charset="0"/>
                <a:ea typeface="Roboto" panose="02000000000000000000" pitchFamily="2" charset="0"/>
              </a:rPr>
              <a:t>Maze</a:t>
            </a:r>
            <a:r>
              <a:rPr lang="en-US" b="1" dirty="0">
                <a:latin typeface="Roboto" panose="02000000000000000000" pitchFamily="2" charset="0"/>
                <a:ea typeface="Roboto" panose="02000000000000000000" pitchFamily="2" charset="0"/>
              </a:rPr>
              <a:t> (1972)</a:t>
            </a:r>
            <a:endParaRPr lang="en-US" b="1" i="1" dirty="0">
              <a:latin typeface="Roboto" panose="02000000000000000000" pitchFamily="2" charset="0"/>
              <a:ea typeface="Roboto" panose="02000000000000000000" pitchFamily="2" charset="0"/>
            </a:endParaRPr>
          </a:p>
        </p:txBody>
      </p:sp>
      <p:pic>
        <p:nvPicPr>
          <p:cNvPr id="1026" name="Picture 2">
            <a:extLst>
              <a:ext uri="{FF2B5EF4-FFF2-40B4-BE49-F238E27FC236}">
                <a16:creationId xmlns:a16="http://schemas.microsoft.com/office/drawing/2014/main" id="{11F75387-41D9-4DBE-8951-9720D695E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445" y="0"/>
            <a:ext cx="8702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534FFC-E96B-E5E1-FB7C-09B19696C345}"/>
              </a:ext>
            </a:extLst>
          </p:cNvPr>
          <p:cNvSpPr txBox="1"/>
          <p:nvPr/>
        </p:nvSpPr>
        <p:spPr>
          <a:xfrm>
            <a:off x="-172720" y="2801035"/>
            <a:ext cx="3251200" cy="3785652"/>
          </a:xfrm>
          <a:prstGeom prst="rect">
            <a:avLst/>
          </a:prstGeom>
          <a:noFill/>
        </p:spPr>
        <p:txBody>
          <a:bodyPr wrap="square">
            <a:spAutoFit/>
          </a:bodyPr>
          <a:lstStyle/>
          <a:p>
            <a:pPr marL="457200" lvl="1" indent="0">
              <a:buNone/>
            </a:pPr>
            <a:r>
              <a:rPr lang="en-US" sz="3000" dirty="0">
                <a:effectLst/>
                <a:latin typeface="Calibri" panose="020F0502020204030204" pitchFamily="34" charset="0"/>
                <a:ea typeface="Calibri" panose="020F0502020204030204" pitchFamily="34" charset="0"/>
              </a:rPr>
              <a:t>“Originally, I had hoped to create a moment of absolute panic—when the only thing that mattered was to get out.”</a:t>
            </a:r>
            <a:endParaRPr lang="en-US" sz="3000" dirty="0">
              <a:latin typeface="Calibri" panose="020F0502020204030204" pitchFamily="34" charset="0"/>
            </a:endParaRPr>
          </a:p>
        </p:txBody>
      </p:sp>
    </p:spTree>
    <p:extLst>
      <p:ext uri="{BB962C8B-B14F-4D97-AF65-F5344CB8AC3E}">
        <p14:creationId xmlns:p14="http://schemas.microsoft.com/office/powerpoint/2010/main" val="40377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F4483-9C05-F743-D40F-445A16CE21C9}"/>
              </a:ext>
            </a:extLst>
          </p:cNvPr>
          <p:cNvSpPr>
            <a:spLocks noGrp="1"/>
          </p:cNvSpPr>
          <p:nvPr>
            <p:ph type="title"/>
          </p:nvPr>
        </p:nvSpPr>
        <p:spPr>
          <a:xfrm>
            <a:off x="648556" y="5282564"/>
            <a:ext cx="4986775" cy="681038"/>
          </a:xfrm>
        </p:spPr>
        <p:txBody>
          <a:bodyPr>
            <a:normAutofit fontScale="90000"/>
          </a:bodyPr>
          <a:lstStyle/>
          <a:p>
            <a:pPr algn="ct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Alice Aycock, </a:t>
            </a:r>
            <a:r>
              <a:rPr lang="en-US" sz="3600" i="1"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Maze 2000 </a:t>
            </a: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(2002) </a:t>
            </a:r>
            <a:endParaRPr lang="en-US" sz="3600" dirty="0"/>
          </a:p>
        </p:txBody>
      </p:sp>
      <p:pic>
        <p:nvPicPr>
          <p:cNvPr id="5" name="Picture 4">
            <a:extLst>
              <a:ext uri="{FF2B5EF4-FFF2-40B4-BE49-F238E27FC236}">
                <a16:creationId xmlns:a16="http://schemas.microsoft.com/office/drawing/2014/main" id="{B744886A-964F-6FB1-0C7F-074F5646C7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785" y="681038"/>
            <a:ext cx="5772319" cy="4329239"/>
          </a:xfrm>
          <a:prstGeom prst="rect">
            <a:avLst/>
          </a:prstGeom>
          <a:noFill/>
          <a:ln>
            <a:noFill/>
          </a:ln>
        </p:spPr>
      </p:pic>
      <p:sp>
        <p:nvSpPr>
          <p:cNvPr id="2" name="TextBox 1">
            <a:extLst>
              <a:ext uri="{FF2B5EF4-FFF2-40B4-BE49-F238E27FC236}">
                <a16:creationId xmlns:a16="http://schemas.microsoft.com/office/drawing/2014/main" id="{6A077434-5ECE-27DB-24CD-9974F65A40A1}"/>
              </a:ext>
            </a:extLst>
          </p:cNvPr>
          <p:cNvSpPr txBox="1"/>
          <p:nvPr/>
        </p:nvSpPr>
        <p:spPr>
          <a:xfrm>
            <a:off x="6327972" y="412694"/>
            <a:ext cx="5494493" cy="6494085"/>
          </a:xfrm>
          <a:prstGeom prst="rect">
            <a:avLst/>
          </a:prstGeom>
          <a:noFill/>
        </p:spPr>
        <p:txBody>
          <a:bodyPr wrap="square" rtlCol="0">
            <a:spAutoFit/>
          </a:bodyPr>
          <a:lstStyle/>
          <a:p>
            <a:r>
              <a:rPr lang="en-US" sz="3200" dirty="0"/>
              <a:t>Designed to serve as a landmark to commemorate the first architectural footprint of USF’s new Interdisciplinary Campus</a:t>
            </a:r>
          </a:p>
          <a:p>
            <a:endParaRPr lang="en-US" sz="3200" dirty="0"/>
          </a:p>
          <a:p>
            <a:r>
              <a:rPr lang="en-US" sz="3200" dirty="0"/>
              <a:t>Links the Medical Campus to the Academic Campus both geographically and intellectually</a:t>
            </a:r>
          </a:p>
          <a:p>
            <a:endParaRPr lang="en-US" sz="3200" dirty="0"/>
          </a:p>
          <a:p>
            <a:r>
              <a:rPr lang="en-US" sz="3200" dirty="0"/>
              <a:t>Celebrates the union of interdisciplinary study and research</a:t>
            </a:r>
          </a:p>
        </p:txBody>
      </p:sp>
    </p:spTree>
    <p:extLst>
      <p:ext uri="{BB962C8B-B14F-4D97-AF65-F5344CB8AC3E}">
        <p14:creationId xmlns:p14="http://schemas.microsoft.com/office/powerpoint/2010/main" val="94971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F4483-9C05-F743-D40F-445A16CE21C9}"/>
              </a:ext>
            </a:extLst>
          </p:cNvPr>
          <p:cNvSpPr>
            <a:spLocks noGrp="1"/>
          </p:cNvSpPr>
          <p:nvPr>
            <p:ph type="title"/>
          </p:nvPr>
        </p:nvSpPr>
        <p:spPr>
          <a:xfrm>
            <a:off x="1008821" y="5160962"/>
            <a:ext cx="4829175" cy="681038"/>
          </a:xfrm>
        </p:spPr>
        <p:txBody>
          <a:bodyPr>
            <a:normAutofit fontScale="90000"/>
          </a:bodyPr>
          <a:lstStyle/>
          <a:p>
            <a:pPr algn="ctr"/>
            <a:r>
              <a:rPr lang="en-US" sz="3600" dirty="0">
                <a:solidFill>
                  <a:srgbClr val="292B2C"/>
                </a:solidFill>
                <a:latin typeface="Roboto" panose="02000000000000000000" pitchFamily="2" charset="0"/>
                <a:ea typeface="Calibri" panose="020F0502020204030204" pitchFamily="34" charset="0"/>
                <a:cs typeface="Times New Roman" panose="02020603050405020304" pitchFamily="18" charset="0"/>
              </a:rPr>
              <a:t>Side view of </a:t>
            </a:r>
            <a:r>
              <a:rPr lang="en-US" sz="3600" i="1"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Maze 2000</a:t>
            </a: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 </a:t>
            </a:r>
            <a:endParaRPr lang="en-US" sz="3600" dirty="0"/>
          </a:p>
        </p:txBody>
      </p:sp>
      <p:pic>
        <p:nvPicPr>
          <p:cNvPr id="5" name="Picture 4">
            <a:hlinkClick r:id="rId3" tgtFrame="&quot;_blank&quot;"/>
            <a:extLst>
              <a:ext uri="{FF2B5EF4-FFF2-40B4-BE49-F238E27FC236}">
                <a16:creationId xmlns:a16="http://schemas.microsoft.com/office/drawing/2014/main" id="{DDFB2C57-2E68-0E1F-9B32-1E7040FD02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087" y="453154"/>
            <a:ext cx="5934645" cy="4450619"/>
          </a:xfrm>
          <a:prstGeom prst="rect">
            <a:avLst/>
          </a:prstGeom>
          <a:noFill/>
          <a:ln>
            <a:noFill/>
          </a:ln>
        </p:spPr>
      </p:pic>
      <p:sp>
        <p:nvSpPr>
          <p:cNvPr id="2" name="TextBox 1">
            <a:extLst>
              <a:ext uri="{FF2B5EF4-FFF2-40B4-BE49-F238E27FC236}">
                <a16:creationId xmlns:a16="http://schemas.microsoft.com/office/drawing/2014/main" id="{BBEF4B62-30EF-A55B-6391-6922A6F7D124}"/>
              </a:ext>
            </a:extLst>
          </p:cNvPr>
          <p:cNvSpPr txBox="1"/>
          <p:nvPr/>
        </p:nvSpPr>
        <p:spPr>
          <a:xfrm>
            <a:off x="6548918" y="267314"/>
            <a:ext cx="5571961" cy="7017306"/>
          </a:xfrm>
          <a:prstGeom prst="rect">
            <a:avLst/>
          </a:prstGeom>
          <a:noFill/>
        </p:spPr>
        <p:txBody>
          <a:bodyPr wrap="square" rtlCol="0">
            <a:spAutoFit/>
          </a:bodyPr>
          <a:lstStyle/>
          <a:p>
            <a:r>
              <a:rPr lang="en-US" sz="3000" dirty="0"/>
              <a:t>Functions as a sort of compass.</a:t>
            </a:r>
          </a:p>
          <a:p>
            <a:endParaRPr lang="en-US" sz="3000" dirty="0"/>
          </a:p>
          <a:p>
            <a:r>
              <a:rPr lang="en-US" sz="3000" dirty="0"/>
              <a:t>As the viewer moves around the piece, they access ever-changing facets of the work. </a:t>
            </a:r>
          </a:p>
          <a:p>
            <a:endParaRPr lang="en-US" sz="3000" dirty="0"/>
          </a:p>
          <a:p>
            <a:r>
              <a:rPr lang="en-US" sz="3000" dirty="0"/>
              <a:t>The work evokes concerns, which are at the heart of psychology.</a:t>
            </a:r>
          </a:p>
          <a:p>
            <a:endParaRPr lang="en-US" sz="3000" dirty="0"/>
          </a:p>
          <a:p>
            <a:r>
              <a:rPr lang="en-US" sz="3000" dirty="0"/>
              <a:t>Thoughts are never at rest. In the swirling and layered presence of the piece --- like a thought or idea --- finds no place to rest. </a:t>
            </a:r>
          </a:p>
          <a:p>
            <a:endParaRPr lang="en-US" sz="3000" dirty="0"/>
          </a:p>
          <a:p>
            <a:endParaRPr lang="en-US" sz="3000" dirty="0"/>
          </a:p>
        </p:txBody>
      </p:sp>
    </p:spTree>
    <p:extLst>
      <p:ext uri="{BB962C8B-B14F-4D97-AF65-F5344CB8AC3E}">
        <p14:creationId xmlns:p14="http://schemas.microsoft.com/office/powerpoint/2010/main" val="25920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F4483-9C05-F743-D40F-445A16CE21C9}"/>
              </a:ext>
            </a:extLst>
          </p:cNvPr>
          <p:cNvSpPr>
            <a:spLocks noGrp="1"/>
          </p:cNvSpPr>
          <p:nvPr>
            <p:ph type="title"/>
          </p:nvPr>
        </p:nvSpPr>
        <p:spPr>
          <a:xfrm>
            <a:off x="769764" y="5343842"/>
            <a:ext cx="4829175" cy="681038"/>
          </a:xfrm>
        </p:spPr>
        <p:txBody>
          <a:bodyPr>
            <a:normAutofit fontScale="90000"/>
          </a:bodyPr>
          <a:lstStyle/>
          <a:p>
            <a:pPr algn="ctr"/>
            <a:r>
              <a:rPr lang="en-US" sz="3600" dirty="0">
                <a:solidFill>
                  <a:srgbClr val="292B2C"/>
                </a:solidFill>
                <a:latin typeface="Roboto" panose="02000000000000000000" pitchFamily="2" charset="0"/>
                <a:ea typeface="Calibri" panose="020F0502020204030204" pitchFamily="34" charset="0"/>
                <a:cs typeface="Times New Roman" panose="02020603050405020304" pitchFamily="18" charset="0"/>
              </a:rPr>
              <a:t>Side view of </a:t>
            </a:r>
            <a:r>
              <a:rPr lang="en-US" sz="3600" i="1"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Maze 2000</a:t>
            </a: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 </a:t>
            </a:r>
            <a:endParaRPr lang="en-US" sz="3600" dirty="0"/>
          </a:p>
        </p:txBody>
      </p:sp>
      <p:pic>
        <p:nvPicPr>
          <p:cNvPr id="6" name="Picture 5">
            <a:hlinkClick r:id="rId3" tgtFrame="&quot;_blank&quot;"/>
            <a:extLst>
              <a:ext uri="{FF2B5EF4-FFF2-40B4-BE49-F238E27FC236}">
                <a16:creationId xmlns:a16="http://schemas.microsoft.com/office/drawing/2014/main" id="{36588C97-D51C-4C75-DC4C-29D046115D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48" y="508000"/>
            <a:ext cx="6297198" cy="4722506"/>
          </a:xfrm>
          <a:prstGeom prst="rect">
            <a:avLst/>
          </a:prstGeom>
          <a:noFill/>
          <a:ln>
            <a:noFill/>
          </a:ln>
        </p:spPr>
      </p:pic>
      <p:sp>
        <p:nvSpPr>
          <p:cNvPr id="2" name="TextBox 1">
            <a:extLst>
              <a:ext uri="{FF2B5EF4-FFF2-40B4-BE49-F238E27FC236}">
                <a16:creationId xmlns:a16="http://schemas.microsoft.com/office/drawing/2014/main" id="{539A0446-C405-9801-B25D-63C2A759F693}"/>
              </a:ext>
            </a:extLst>
          </p:cNvPr>
          <p:cNvSpPr txBox="1"/>
          <p:nvPr/>
        </p:nvSpPr>
        <p:spPr>
          <a:xfrm>
            <a:off x="6632647" y="383272"/>
            <a:ext cx="5559353" cy="7017306"/>
          </a:xfrm>
          <a:prstGeom prst="rect">
            <a:avLst/>
          </a:prstGeom>
          <a:noFill/>
        </p:spPr>
        <p:txBody>
          <a:bodyPr wrap="square" rtlCol="0">
            <a:spAutoFit/>
          </a:bodyPr>
          <a:lstStyle/>
          <a:p>
            <a:r>
              <a:rPr lang="en-US" sz="3000" i="1" dirty="0"/>
              <a:t>Maze 2000 </a:t>
            </a:r>
            <a:r>
              <a:rPr lang="en-US" sz="3000" dirty="0"/>
              <a:t>is layered and non-linear, like the quest for knowledge. </a:t>
            </a:r>
          </a:p>
          <a:p>
            <a:endParaRPr lang="en-US" sz="3000" dirty="0"/>
          </a:p>
          <a:p>
            <a:r>
              <a:rPr lang="en-US" sz="3000" dirty="0"/>
              <a:t>Just as a viewer considers the work from various vantage points, so the student seeks knowledge from different perspectives.</a:t>
            </a:r>
          </a:p>
          <a:p>
            <a:endParaRPr lang="en-US" sz="3000" dirty="0"/>
          </a:p>
          <a:p>
            <a:r>
              <a:rPr lang="en-US" sz="3000" dirty="0"/>
              <a:t>In the swirling and layered presence of the sculpture, the viewer’s eye, like a thought or idea, finds no place to rest. </a:t>
            </a:r>
          </a:p>
          <a:p>
            <a:endParaRPr lang="en-US" sz="3000" dirty="0"/>
          </a:p>
          <a:p>
            <a:endParaRPr lang="en-US" sz="3000" dirty="0"/>
          </a:p>
        </p:txBody>
      </p:sp>
    </p:spTree>
    <p:extLst>
      <p:ext uri="{BB962C8B-B14F-4D97-AF65-F5344CB8AC3E}">
        <p14:creationId xmlns:p14="http://schemas.microsoft.com/office/powerpoint/2010/main" val="331813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BF4483-9C05-F743-D40F-445A16CE21C9}"/>
              </a:ext>
            </a:extLst>
          </p:cNvPr>
          <p:cNvSpPr>
            <a:spLocks noGrp="1"/>
          </p:cNvSpPr>
          <p:nvPr>
            <p:ph type="title"/>
          </p:nvPr>
        </p:nvSpPr>
        <p:spPr>
          <a:xfrm>
            <a:off x="838200" y="5953125"/>
            <a:ext cx="4476750" cy="681038"/>
          </a:xfrm>
        </p:spPr>
        <p:txBody>
          <a:bodyPr>
            <a:normAutofit/>
          </a:bodyPr>
          <a:lstStyle/>
          <a:p>
            <a:pPr algn="ctr"/>
            <a:r>
              <a:rPr lang="en-US" sz="3600" dirty="0">
                <a:solidFill>
                  <a:srgbClr val="292B2C"/>
                </a:solidFill>
                <a:latin typeface="Roboto" panose="02000000000000000000" pitchFamily="2" charset="0"/>
                <a:ea typeface="Calibri" panose="020F0502020204030204" pitchFamily="34" charset="0"/>
                <a:cs typeface="Times New Roman" panose="02020603050405020304" pitchFamily="18" charset="0"/>
              </a:rPr>
              <a:t>Detail of </a:t>
            </a:r>
            <a:r>
              <a:rPr lang="en-US" sz="3600" i="1"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Maze 2000</a:t>
            </a:r>
            <a:r>
              <a:rPr lang="en-US" sz="3600" dirty="0">
                <a:solidFill>
                  <a:srgbClr val="292B2C"/>
                </a:solidFill>
                <a:effectLst/>
                <a:latin typeface="Roboto" panose="02000000000000000000" pitchFamily="2" charset="0"/>
                <a:ea typeface="Calibri" panose="020F0502020204030204" pitchFamily="34" charset="0"/>
                <a:cs typeface="Times New Roman" panose="02020603050405020304" pitchFamily="18" charset="0"/>
              </a:rPr>
              <a:t> </a:t>
            </a:r>
            <a:endParaRPr lang="en-US" sz="3600" dirty="0"/>
          </a:p>
        </p:txBody>
      </p:sp>
      <p:pic>
        <p:nvPicPr>
          <p:cNvPr id="6" name="Picture 5">
            <a:hlinkClick r:id="rId2" tgtFrame="&quot;_blank&quot;"/>
            <a:extLst>
              <a:ext uri="{FF2B5EF4-FFF2-40B4-BE49-F238E27FC236}">
                <a16:creationId xmlns:a16="http://schemas.microsoft.com/office/drawing/2014/main" id="{833A6F58-8785-D870-328C-86D5DF5DA3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2306" y="0"/>
            <a:ext cx="5143500" cy="6858000"/>
          </a:xfrm>
          <a:prstGeom prst="rect">
            <a:avLst/>
          </a:prstGeom>
          <a:noFill/>
          <a:ln>
            <a:noFill/>
          </a:ln>
        </p:spPr>
      </p:pic>
      <p:pic>
        <p:nvPicPr>
          <p:cNvPr id="3" name="Picture 2">
            <a:extLst>
              <a:ext uri="{FF2B5EF4-FFF2-40B4-BE49-F238E27FC236}">
                <a16:creationId xmlns:a16="http://schemas.microsoft.com/office/drawing/2014/main" id="{5E744577-7930-7E6C-D7A0-725D8070B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59" y="223836"/>
            <a:ext cx="6465437" cy="5211763"/>
          </a:xfrm>
          <a:prstGeom prst="rect">
            <a:avLst/>
          </a:prstGeom>
        </p:spPr>
      </p:pic>
    </p:spTree>
    <p:extLst>
      <p:ext uri="{BB962C8B-B14F-4D97-AF65-F5344CB8AC3E}">
        <p14:creationId xmlns:p14="http://schemas.microsoft.com/office/powerpoint/2010/main" val="292059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1177</Words>
  <Application>Microsoft Office PowerPoint</Application>
  <PresentationFormat>Widescreen</PresentationFormat>
  <Paragraphs>97</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proxima-nova</vt:lpstr>
      <vt:lpstr>Roboto</vt:lpstr>
      <vt:lpstr>Segoe UI</vt:lpstr>
      <vt:lpstr>Times New Roman</vt:lpstr>
      <vt:lpstr>Office Theme</vt:lpstr>
      <vt:lpstr>Public Art</vt:lpstr>
      <vt:lpstr>Alice Aycock</vt:lpstr>
      <vt:lpstr>Alice Aycock: Brief Biography</vt:lpstr>
      <vt:lpstr>Alice Aycock: Artistic approach</vt:lpstr>
      <vt:lpstr>Maze (1972)</vt:lpstr>
      <vt:lpstr>Alice Aycock, Maze 2000 (2002) </vt:lpstr>
      <vt:lpstr>Side view of Maze 2000 </vt:lpstr>
      <vt:lpstr>Side view of Maze 2000 </vt:lpstr>
      <vt:lpstr>Detail of Maze 2000 </vt:lpstr>
      <vt:lpstr>In Loving Memory of AMY GAIL BUCHMAN 1974–1998</vt:lpstr>
      <vt:lpstr>Tomás Saraceno</vt:lpstr>
      <vt:lpstr>Tomás Saraceno: Brief Biography</vt:lpstr>
      <vt:lpstr>Tomás Saraceno: Artistic approach</vt:lpstr>
      <vt:lpstr>Tomás Saraceno, Caelum Dust (2016) </vt:lpstr>
      <vt:lpstr>Tomás Saraceno, Caelum Dust (2016)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Art</dc:title>
  <dc:creator>Barbara Cruz</dc:creator>
  <cp:lastModifiedBy>Barbara Cruz</cp:lastModifiedBy>
  <cp:revision>11</cp:revision>
  <dcterms:created xsi:type="dcterms:W3CDTF">2022-08-04T18:12:47Z</dcterms:created>
  <dcterms:modified xsi:type="dcterms:W3CDTF">2022-08-15T17:58:32Z</dcterms:modified>
</cp:coreProperties>
</file>